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24">
          <p15:clr>
            <a:srgbClr val="A4A3A4"/>
          </p15:clr>
        </p15:guide>
        <p15:guide id="2" pos="7680">
          <p15:clr>
            <a:srgbClr val="A4A3A4"/>
          </p15:clr>
        </p15:guide>
      </p15:sldGuideLst>
    </p:ext>
    <p:ext uri="GoogleSlidesCustomDataVersion2">
      <go:slidesCustomData xmlns:go="http://customooxmlschemas.google.com/" r:id="rId42" roundtripDataSignature="AMtx7mgTGT2Opoo46II/DdLBSNdcJFD1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24"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61" name="Google Shape;16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77" name="Google Shape;17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Make sure you stick to the Topic of your module and the agreed learning outcomes</a:t>
            </a:r>
            <a:endParaRPr/>
          </a:p>
        </p:txBody>
      </p:sp>
      <p:sp>
        <p:nvSpPr>
          <p:cNvPr id="183" name="Google Shape;1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5cac1678bb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35cac1678bb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93" name="Google Shape;193;g35cac1678bb_0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This activity is for individuals completing the self-directed learning modules. It should be an individual activity that can be completed independently. (It is not a group activity) </a:t>
            </a:r>
            <a:endParaRPr/>
          </a:p>
        </p:txBody>
      </p:sp>
      <p:sp>
        <p:nvSpPr>
          <p:cNvPr id="199" name="Google Shape;19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use this slide to present the self-reflective activity </a:t>
            </a:r>
            <a:endParaRPr/>
          </a:p>
        </p:txBody>
      </p:sp>
      <p:sp>
        <p:nvSpPr>
          <p:cNvPr id="205" name="Google Shape;20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These questions should relate to the activity presented in the previous slide</a:t>
            </a:r>
            <a:endParaRPr/>
          </a:p>
        </p:txBody>
      </p:sp>
      <p:sp>
        <p:nvSpPr>
          <p:cNvPr id="214" name="Google Shape;21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Try to include at least one interactive resource in your presentation. Here you can include a video or an interesting infographic to encourage participants to engage with the material</a:t>
            </a:r>
            <a:endParaRPr/>
          </a:p>
        </p:txBody>
      </p:sp>
      <p:sp>
        <p:nvSpPr>
          <p:cNvPr id="234" name="Google Shape;23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5cfe9a98f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35cfe9a98f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Try to include at least one interactive resource in your presentation. Here you can include a video or an interesting infographic to encourage participants to engage with the material</a:t>
            </a:r>
            <a:endParaRPr/>
          </a:p>
        </p:txBody>
      </p:sp>
      <p:sp>
        <p:nvSpPr>
          <p:cNvPr id="259" name="Google Shape;259;g35cfe9a98f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5cac1678bb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g35cac1678bb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5cac1678bb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g35cac1678bb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84" name="Google Shape;284;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5cfe9a98f9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5cfe9a98f9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300" name="Google Shape;300;g35cfe9a98f9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The presentation should include a short assessment quiz at the end that the participants can use to test their knowledge. Please include the correct answers at the end. </a:t>
            </a:r>
            <a:endParaRPr/>
          </a:p>
          <a:p>
            <a:pPr indent="0" lvl="0" marL="0" marR="0" rtl="0" algn="l">
              <a:lnSpc>
                <a:spcPct val="100000"/>
              </a:lnSpc>
              <a:spcBef>
                <a:spcPts val="0"/>
              </a:spcBef>
              <a:spcAft>
                <a:spcPts val="0"/>
              </a:spcAft>
              <a:buClr>
                <a:schemeClr val="dk1"/>
              </a:buClr>
              <a:buSzPts val="1200"/>
              <a:buFont typeface="Arial"/>
              <a:buNone/>
            </a:pPr>
            <a:r>
              <a:rPr lang="en-IE"/>
              <a:t>Conclude your unit with a multiple choice quiz with 5 questions. Provide the reason for the answer (5 slide)</a:t>
            </a:r>
            <a:endParaRPr/>
          </a:p>
          <a:p>
            <a:pPr indent="0" lvl="0" marL="0" rtl="0" algn="l">
              <a:lnSpc>
                <a:spcPct val="100000"/>
              </a:lnSpc>
              <a:spcBef>
                <a:spcPts val="0"/>
              </a:spcBef>
              <a:spcAft>
                <a:spcPts val="0"/>
              </a:spcAft>
              <a:buSzPts val="1400"/>
              <a:buNone/>
            </a:pPr>
            <a:r>
              <a:t/>
            </a:r>
            <a:endParaRPr/>
          </a:p>
        </p:txBody>
      </p:sp>
      <p:sp>
        <p:nvSpPr>
          <p:cNvPr id="315" name="Google Shape;315;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IE"/>
              <a:t>Correct Answer: </a:t>
            </a:r>
            <a:r>
              <a:rPr lang="en-IE"/>
              <a:t>2. Feeling anxious or restless when you can’t check your phone.</a:t>
            </a:r>
            <a:endParaRPr/>
          </a:p>
        </p:txBody>
      </p:sp>
      <p:sp>
        <p:nvSpPr>
          <p:cNvPr id="322" name="Google Shape;322;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IE"/>
              <a:t>Correct answer:</a:t>
            </a:r>
            <a:r>
              <a:rPr lang="en-IE"/>
              <a:t> 2. 1 in 3</a:t>
            </a:r>
            <a:endParaRPr/>
          </a:p>
        </p:txBody>
      </p:sp>
      <p:sp>
        <p:nvSpPr>
          <p:cNvPr id="328" name="Google Shape;32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IE"/>
              <a:t>Correct answer:</a:t>
            </a:r>
            <a:r>
              <a:rPr lang="en-IE"/>
              <a:t> 3. Critically evaluate why they see certain content.</a:t>
            </a:r>
            <a:endParaRPr/>
          </a:p>
        </p:txBody>
      </p:sp>
      <p:sp>
        <p:nvSpPr>
          <p:cNvPr id="334" name="Google Shape;33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IE"/>
              <a:t>Correct answer:</a:t>
            </a:r>
            <a:r>
              <a:rPr lang="en-IE"/>
              <a:t> 2. App timers and Focus Mode.</a:t>
            </a:r>
            <a:endParaRPr/>
          </a:p>
        </p:txBody>
      </p:sp>
      <p:sp>
        <p:nvSpPr>
          <p:cNvPr id="340" name="Google Shape;34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IE"/>
              <a:t>Correct answer: </a:t>
            </a:r>
            <a:r>
              <a:rPr lang="en-IE"/>
              <a:t>“What emotion led me to open this app?”</a:t>
            </a:r>
            <a:endParaRPr/>
          </a:p>
        </p:txBody>
      </p:sp>
      <p:sp>
        <p:nvSpPr>
          <p:cNvPr id="346" name="Google Shape;34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include at least 5 key takeaways for participants to take away from the lesson</a:t>
            </a:r>
            <a:endParaRPr/>
          </a:p>
          <a:p>
            <a:pPr indent="0" lvl="0" marL="0" rtl="0" algn="l">
              <a:lnSpc>
                <a:spcPct val="100000"/>
              </a:lnSpc>
              <a:spcBef>
                <a:spcPts val="0"/>
              </a:spcBef>
              <a:spcAft>
                <a:spcPts val="0"/>
              </a:spcAft>
              <a:buSzPts val="1400"/>
              <a:buNone/>
            </a:pPr>
            <a:r>
              <a:t/>
            </a:r>
            <a:endParaRPr/>
          </a:p>
        </p:txBody>
      </p:sp>
      <p:sp>
        <p:nvSpPr>
          <p:cNvPr id="353" name="Google Shape;35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Include some additional reading/educational material here</a:t>
            </a:r>
            <a:endParaRPr/>
          </a:p>
          <a:p>
            <a:pPr indent="0" lvl="0" marL="0" rtl="0" algn="l">
              <a:lnSpc>
                <a:spcPct val="100000"/>
              </a:lnSpc>
              <a:spcBef>
                <a:spcPts val="0"/>
              </a:spcBef>
              <a:spcAft>
                <a:spcPts val="0"/>
              </a:spcAft>
              <a:buSzPts val="1400"/>
              <a:buNone/>
            </a:pPr>
            <a:r>
              <a:t/>
            </a:r>
            <a:endParaRPr/>
          </a:p>
        </p:txBody>
      </p:sp>
      <p:sp>
        <p:nvSpPr>
          <p:cNvPr id="360" name="Google Shape;360;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5cac1678bb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g35cac1678bb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5cac1678bb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35cac1678bb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Building on the theory presented in the previous slides; offer exercises and activities that can be completed to promote self-care in both online and offline environments.</a:t>
            </a:r>
            <a:endParaRPr/>
          </a:p>
        </p:txBody>
      </p:sp>
      <p:sp>
        <p:nvSpPr>
          <p:cNvPr id="135" name="Google Shape;13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45" name="Google Shape;14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24.png"/><Relationship Id="rId6"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werPoint Cover Page" showMasterSp="0">
  <p:cSld name="PowerPoint Cover Page">
    <p:bg>
      <p:bgPr>
        <a:solidFill>
          <a:schemeClr val="accent1"/>
        </a:solidFill>
      </p:bgPr>
    </p:bg>
    <p:spTree>
      <p:nvGrpSpPr>
        <p:cNvPr id="12" name="Shape 12"/>
        <p:cNvGrpSpPr/>
        <p:nvPr/>
      </p:nvGrpSpPr>
      <p:grpSpPr>
        <a:xfrm>
          <a:off x="0" y="0"/>
          <a:ext cx="0" cy="0"/>
          <a:chOff x="0" y="0"/>
          <a:chExt cx="0" cy="0"/>
        </a:xfrm>
      </p:grpSpPr>
      <p:pic>
        <p:nvPicPr>
          <p:cNvPr id="13" name="Google Shape;13;p40"/>
          <p:cNvPicPr preferRelativeResize="0"/>
          <p:nvPr/>
        </p:nvPicPr>
        <p:blipFill rotWithShape="1">
          <a:blip r:embed="rId2">
            <a:alphaModFix/>
          </a:blip>
          <a:srcRect b="0" l="14214" r="6261" t="0"/>
          <a:stretch/>
        </p:blipFill>
        <p:spPr>
          <a:xfrm rot="-5400000">
            <a:off x="5334000" y="-5334001"/>
            <a:ext cx="13716000" cy="24384002"/>
          </a:xfrm>
          <a:prstGeom prst="rect">
            <a:avLst/>
          </a:prstGeom>
          <a:noFill/>
          <a:ln>
            <a:noFill/>
          </a:ln>
        </p:spPr>
      </p:pic>
      <p:sp>
        <p:nvSpPr>
          <p:cNvPr id="14" name="Google Shape;14;p40"/>
          <p:cNvSpPr txBox="1"/>
          <p:nvPr>
            <p:ph type="title"/>
          </p:nvPr>
        </p:nvSpPr>
        <p:spPr>
          <a:xfrm>
            <a:off x="762001" y="5657851"/>
            <a:ext cx="15128874" cy="377189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11500"/>
              <a:buFont typeface="Arial"/>
              <a:buNone/>
              <a:defRPr b="1" sz="11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 name="Google Shape;15;p40"/>
          <p:cNvPicPr preferRelativeResize="0"/>
          <p:nvPr/>
        </p:nvPicPr>
        <p:blipFill rotWithShape="1">
          <a:blip r:embed="rId3">
            <a:alphaModFix/>
          </a:blip>
          <a:srcRect b="0" l="0" r="0" t="0"/>
          <a:stretch/>
        </p:blipFill>
        <p:spPr>
          <a:xfrm>
            <a:off x="762002" y="762000"/>
            <a:ext cx="834618" cy="76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Coloured Content">
  <p:cSld name="Large Coloured Content">
    <p:spTree>
      <p:nvGrpSpPr>
        <p:cNvPr id="77" name="Shape 77"/>
        <p:cNvGrpSpPr/>
        <p:nvPr/>
      </p:nvGrpSpPr>
      <p:grpSpPr>
        <a:xfrm>
          <a:off x="0" y="0"/>
          <a:ext cx="0" cy="0"/>
          <a:chOff x="0" y="0"/>
          <a:chExt cx="0" cy="0"/>
        </a:xfrm>
      </p:grpSpPr>
      <p:sp>
        <p:nvSpPr>
          <p:cNvPr id="78" name="Google Shape;78;p49"/>
          <p:cNvSpPr/>
          <p:nvPr/>
        </p:nvSpPr>
        <p:spPr>
          <a:xfrm>
            <a:off x="8491538" y="0"/>
            <a:ext cx="15892462"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 name="Google Shape;79;p49"/>
          <p:cNvSpPr txBox="1"/>
          <p:nvPr>
            <p:ph type="title"/>
          </p:nvPr>
        </p:nvSpPr>
        <p:spPr>
          <a:xfrm>
            <a:off x="761999" y="1524000"/>
            <a:ext cx="7399339" cy="44846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9"/>
          <p:cNvSpPr txBox="1"/>
          <p:nvPr>
            <p:ph idx="1" type="body"/>
          </p:nvPr>
        </p:nvSpPr>
        <p:spPr>
          <a:xfrm>
            <a:off x="10423525" y="1524000"/>
            <a:ext cx="13198475" cy="1066800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descr="Blue text on a black background&#10;&#10;AI-generated content may be incorrect." id="81" name="Google Shape;81;p49"/>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2" name="Google Shape;82;p49"/>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83" name="Google Shape;83;p49"/>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84" name="Google Shape;84;p49"/>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lide Picture">
  <p:cSld name="Full-Slide Picture">
    <p:spTree>
      <p:nvGrpSpPr>
        <p:cNvPr id="85" name="Shape 85"/>
        <p:cNvGrpSpPr/>
        <p:nvPr/>
      </p:nvGrpSpPr>
      <p:grpSpPr>
        <a:xfrm>
          <a:off x="0" y="0"/>
          <a:ext cx="0" cy="0"/>
          <a:chOff x="0" y="0"/>
          <a:chExt cx="0" cy="0"/>
        </a:xfrm>
      </p:grpSpPr>
      <p:sp>
        <p:nvSpPr>
          <p:cNvPr id="86" name="Google Shape;86;p50"/>
          <p:cNvSpPr/>
          <p:nvPr>
            <p:ph idx="2" type="pic"/>
          </p:nvPr>
        </p:nvSpPr>
        <p:spPr>
          <a:xfrm>
            <a:off x="0" y="0"/>
            <a:ext cx="24384000" cy="13716000"/>
          </a:xfrm>
          <a:prstGeom prst="rect">
            <a:avLst/>
          </a:prstGeom>
          <a:noFill/>
          <a:ln>
            <a:noFill/>
          </a:ln>
        </p:spPr>
      </p:sp>
      <p:pic>
        <p:nvPicPr>
          <p:cNvPr descr="Blue text on a black background&#10;&#10;AI-generated content may be incorrect." id="87" name="Google Shape;87;p50"/>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8" name="Google Shape;88;p50"/>
          <p:cNvSpPr txBox="1"/>
          <p:nvPr>
            <p:ph idx="1" type="body"/>
          </p:nvPr>
        </p:nvSpPr>
        <p:spPr>
          <a:xfrm>
            <a:off x="762000" y="8355744"/>
            <a:ext cx="9331320" cy="3340955"/>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9" name="Google Shape;89;p50"/>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Title and Content 2">
    <p:spTree>
      <p:nvGrpSpPr>
        <p:cNvPr id="16" name="Shape 16"/>
        <p:cNvGrpSpPr/>
        <p:nvPr/>
      </p:nvGrpSpPr>
      <p:grpSpPr>
        <a:xfrm>
          <a:off x="0" y="0"/>
          <a:ext cx="0" cy="0"/>
          <a:chOff x="0" y="0"/>
          <a:chExt cx="0" cy="0"/>
        </a:xfrm>
      </p:grpSpPr>
      <p:sp>
        <p:nvSpPr>
          <p:cNvPr id="17" name="Google Shape;17;p42"/>
          <p:cNvSpPr/>
          <p:nvPr/>
        </p:nvSpPr>
        <p:spPr>
          <a:xfrm>
            <a:off x="0" y="0"/>
            <a:ext cx="6559550"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8" name="Google Shape;18;p42"/>
          <p:cNvPicPr preferRelativeResize="0"/>
          <p:nvPr/>
        </p:nvPicPr>
        <p:blipFill rotWithShape="1">
          <a:blip r:embed="rId2">
            <a:alphaModFix/>
          </a:blip>
          <a:srcRect b="0" l="20512" r="20511" t="12771"/>
          <a:stretch/>
        </p:blipFill>
        <p:spPr>
          <a:xfrm>
            <a:off x="0" y="-1"/>
            <a:ext cx="6559550" cy="13716000"/>
          </a:xfrm>
          <a:prstGeom prst="rect">
            <a:avLst/>
          </a:prstGeom>
          <a:noFill/>
          <a:ln>
            <a:noFill/>
          </a:ln>
        </p:spPr>
      </p:pic>
      <p:sp>
        <p:nvSpPr>
          <p:cNvPr id="19" name="Google Shape;19;p42"/>
          <p:cNvSpPr txBox="1"/>
          <p:nvPr>
            <p:ph idx="1" type="body"/>
          </p:nvPr>
        </p:nvSpPr>
        <p:spPr>
          <a:xfrm>
            <a:off x="8491538"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 name="Google Shape;20;p42"/>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2" type="body"/>
          </p:nvPr>
        </p:nvSpPr>
        <p:spPr>
          <a:xfrm>
            <a:off x="16222663"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 name="Google Shape;22;p42"/>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23" name="Google Shape;23;p42"/>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24" name="Google Shape;24;p42"/>
          <p:cNvPicPr preferRelativeResize="0"/>
          <p:nvPr/>
        </p:nvPicPr>
        <p:blipFill rotWithShape="1">
          <a:blip r:embed="rId3">
            <a:alphaModFix/>
          </a:blip>
          <a:srcRect b="0" l="0" r="0" t="0"/>
          <a:stretch/>
        </p:blipFill>
        <p:spPr>
          <a:xfrm>
            <a:off x="762000" y="12469466"/>
            <a:ext cx="2171700" cy="484533"/>
          </a:xfrm>
          <a:prstGeom prst="rect">
            <a:avLst/>
          </a:prstGeom>
          <a:noFill/>
          <a:ln>
            <a:noFill/>
          </a:ln>
        </p:spPr>
      </p:pic>
      <p:pic>
        <p:nvPicPr>
          <p:cNvPr id="25" name="Google Shape;25;p42"/>
          <p:cNvPicPr preferRelativeResize="0"/>
          <p:nvPr/>
        </p:nvPicPr>
        <p:blipFill rotWithShape="1">
          <a:blip r:embed="rId4">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howMasterSp="0">
  <p:cSld name="Section Title">
    <p:bg>
      <p:bgPr>
        <a:solidFill>
          <a:schemeClr val="accent1"/>
        </a:solidFill>
      </p:bgPr>
    </p:bg>
    <p:spTree>
      <p:nvGrpSpPr>
        <p:cNvPr id="26" name="Shape 26"/>
        <p:cNvGrpSpPr/>
        <p:nvPr/>
      </p:nvGrpSpPr>
      <p:grpSpPr>
        <a:xfrm>
          <a:off x="0" y="0"/>
          <a:ext cx="0" cy="0"/>
          <a:chOff x="0" y="0"/>
          <a:chExt cx="0" cy="0"/>
        </a:xfrm>
      </p:grpSpPr>
      <p:sp>
        <p:nvSpPr>
          <p:cNvPr id="27" name="Google Shape;27;p4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3"/>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accent3"/>
              </a:buClr>
              <a:buSzPts val="5400"/>
              <a:buFont typeface="Arial"/>
              <a:buNone/>
            </a:pPr>
            <a:r>
              <a:rPr b="0" i="0" lang="en-IE" sz="5400" u="none" cap="none" strike="noStrike">
                <a:solidFill>
                  <a:schemeClr val="accent3"/>
                </a:solidFill>
                <a:latin typeface="Arial"/>
                <a:ea typeface="Arial"/>
                <a:cs typeface="Arial"/>
                <a:sym typeface="Arial"/>
              </a:rPr>
              <a:t>Click to edit Section Subtitle</a:t>
            </a:r>
            <a:endParaRPr b="0" i="0" sz="5400" u="none" cap="none" strike="noStrike">
              <a:solidFill>
                <a:schemeClr val="accent3"/>
              </a:solidFill>
              <a:latin typeface="Arial"/>
              <a:ea typeface="Arial"/>
              <a:cs typeface="Arial"/>
              <a:sym typeface="Arial"/>
            </a:endParaRPr>
          </a:p>
        </p:txBody>
      </p:sp>
      <p:pic>
        <p:nvPicPr>
          <p:cNvPr id="29" name="Google Shape;29;p43"/>
          <p:cNvPicPr preferRelativeResize="0"/>
          <p:nvPr/>
        </p:nvPicPr>
        <p:blipFill rotWithShape="1">
          <a:blip r:embed="rId2">
            <a:alphaModFix/>
          </a:blip>
          <a:srcRect b="0" l="3203" r="38653" t="26887"/>
          <a:stretch/>
        </p:blipFill>
        <p:spPr>
          <a:xfrm rot="-5400000">
            <a:off x="5334000" y="-5334000"/>
            <a:ext cx="13716000" cy="24384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0" name="Shape 30"/>
        <p:cNvGrpSpPr/>
        <p:nvPr/>
      </p:nvGrpSpPr>
      <p:grpSpPr>
        <a:xfrm>
          <a:off x="0" y="0"/>
          <a:ext cx="0" cy="0"/>
          <a:chOff x="0" y="0"/>
          <a:chExt cx="0" cy="0"/>
        </a:xfrm>
      </p:grpSpPr>
      <p:sp>
        <p:nvSpPr>
          <p:cNvPr id="31" name="Google Shape;31;p41"/>
          <p:cNvSpPr txBox="1"/>
          <p:nvPr>
            <p:ph idx="1" type="body"/>
          </p:nvPr>
        </p:nvSpPr>
        <p:spPr>
          <a:xfrm>
            <a:off x="755650" y="4438650"/>
            <a:ext cx="22866350" cy="725805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 name="Google Shape;32;p41"/>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1"/>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34" name="Google Shape;34;p41"/>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descr="Blue text on a black background&#10;&#10;AI-generated content may be incorrect." id="35" name="Google Shape;35;p41"/>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pic>
        <p:nvPicPr>
          <p:cNvPr id="36" name="Google Shape;36;p41"/>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ed Bar, Content">
  <p:cSld name="Coloured Bar, Content">
    <p:spTree>
      <p:nvGrpSpPr>
        <p:cNvPr id="37" name="Shape 37"/>
        <p:cNvGrpSpPr/>
        <p:nvPr/>
      </p:nvGrpSpPr>
      <p:grpSpPr>
        <a:xfrm>
          <a:off x="0" y="0"/>
          <a:ext cx="0" cy="0"/>
          <a:chOff x="0" y="0"/>
          <a:chExt cx="0" cy="0"/>
        </a:xfrm>
      </p:grpSpPr>
      <p:sp>
        <p:nvSpPr>
          <p:cNvPr id="38" name="Google Shape;38;p44"/>
          <p:cNvSpPr/>
          <p:nvPr/>
        </p:nvSpPr>
        <p:spPr>
          <a:xfrm>
            <a:off x="0" y="1524001"/>
            <a:ext cx="24384000" cy="248756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 name="Google Shape;39;p44"/>
          <p:cNvSpPr txBox="1"/>
          <p:nvPr>
            <p:ph idx="1" type="body"/>
          </p:nvPr>
        </p:nvSpPr>
        <p:spPr>
          <a:xfrm>
            <a:off x="762000" y="5391150"/>
            <a:ext cx="11264900" cy="6305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rgbClr val="323232"/>
              </a:buClr>
              <a:buSzPts val="56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 name="Google Shape;40;p44"/>
          <p:cNvSpPr txBox="1"/>
          <p:nvPr>
            <p:ph idx="2" type="body"/>
          </p:nvPr>
        </p:nvSpPr>
        <p:spPr>
          <a:xfrm>
            <a:off x="12344400" y="5391150"/>
            <a:ext cx="11277600" cy="6305549"/>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2000"/>
              </a:spcBef>
              <a:spcAft>
                <a:spcPts val="0"/>
              </a:spcAft>
              <a:buClr>
                <a:srgbClr val="323232"/>
              </a:buClr>
              <a:buSzPts val="18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1" name="Google Shape;41;p44"/>
          <p:cNvSpPr txBox="1"/>
          <p:nvPr>
            <p:ph type="title"/>
          </p:nvPr>
        </p:nvSpPr>
        <p:spPr>
          <a:xfrm>
            <a:off x="762000" y="2019299"/>
            <a:ext cx="11264900" cy="167562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Blue text on a black background&#10;&#10;AI-generated content may be incorrect." id="42" name="Google Shape;42;p44"/>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43" name="Google Shape;43;p44"/>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44" name="Google Shape;44;p44"/>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45" name="Google Shape;45;p44"/>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bg>
      <p:bgPr>
        <a:solidFill>
          <a:schemeClr val="accent1"/>
        </a:solidFill>
      </p:bgPr>
    </p:bg>
    <p:spTree>
      <p:nvGrpSpPr>
        <p:cNvPr id="46" name="Shape 46"/>
        <p:cNvGrpSpPr/>
        <p:nvPr/>
      </p:nvGrpSpPr>
      <p:grpSpPr>
        <a:xfrm>
          <a:off x="0" y="0"/>
          <a:ext cx="0" cy="0"/>
          <a:chOff x="0" y="0"/>
          <a:chExt cx="0" cy="0"/>
        </a:xfrm>
      </p:grpSpPr>
      <p:pic>
        <p:nvPicPr>
          <p:cNvPr id="47" name="Google Shape;47;p45"/>
          <p:cNvPicPr preferRelativeResize="0"/>
          <p:nvPr/>
        </p:nvPicPr>
        <p:blipFill rotWithShape="1">
          <a:blip r:embed="rId2">
            <a:alphaModFix/>
          </a:blip>
          <a:srcRect b="0" l="0" r="0" t="0"/>
          <a:stretch/>
        </p:blipFill>
        <p:spPr>
          <a:xfrm>
            <a:off x="10274064" y="1999963"/>
            <a:ext cx="3835872" cy="4504292"/>
          </a:xfrm>
          <a:prstGeom prst="rect">
            <a:avLst/>
          </a:prstGeom>
          <a:noFill/>
          <a:ln>
            <a:noFill/>
          </a:ln>
        </p:spPr>
      </p:pic>
      <p:pic>
        <p:nvPicPr>
          <p:cNvPr id="48" name="Google Shape;48;p45"/>
          <p:cNvPicPr preferRelativeResize="0"/>
          <p:nvPr/>
        </p:nvPicPr>
        <p:blipFill rotWithShape="1">
          <a:blip r:embed="rId3">
            <a:alphaModFix/>
          </a:blip>
          <a:srcRect b="0" l="0" r="0" t="0"/>
          <a:stretch/>
        </p:blipFill>
        <p:spPr>
          <a:xfrm>
            <a:off x="761999" y="12192001"/>
            <a:ext cx="3415313" cy="761998"/>
          </a:xfrm>
          <a:prstGeom prst="rect">
            <a:avLst/>
          </a:prstGeom>
          <a:noFill/>
          <a:ln>
            <a:noFill/>
          </a:ln>
        </p:spPr>
      </p:pic>
      <p:sp>
        <p:nvSpPr>
          <p:cNvPr id="49" name="Google Shape;49;p45"/>
          <p:cNvSpPr txBox="1"/>
          <p:nvPr/>
        </p:nvSpPr>
        <p:spPr>
          <a:xfrm>
            <a:off x="4625975" y="12410817"/>
            <a:ext cx="18996025" cy="553998"/>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chemeClr val="lt1"/>
              </a:buClr>
              <a:buSzPts val="2700"/>
              <a:buFont typeface="Arial"/>
              <a:buNone/>
            </a:pPr>
            <a:r>
              <a:rPr b="0" baseline="30000" i="0" lang="en-IE" sz="2700" u="none" cap="none" strike="noStrike">
                <a:solidFill>
                  <a:schemeClr val="lt1"/>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Number2024-2-PT02-KA220-YOU-000287246”</a:t>
            </a:r>
            <a:endParaRPr b="0" i="0" sz="1400" u="none" cap="none" strike="noStrike">
              <a:solidFill>
                <a:srgbClr val="000000"/>
              </a:solidFill>
              <a:latin typeface="Arial"/>
              <a:ea typeface="Arial"/>
              <a:cs typeface="Arial"/>
              <a:sym typeface="Arial"/>
            </a:endParaRPr>
          </a:p>
        </p:txBody>
      </p:sp>
      <p:grpSp>
        <p:nvGrpSpPr>
          <p:cNvPr id="50" name="Google Shape;50;p45"/>
          <p:cNvGrpSpPr/>
          <p:nvPr/>
        </p:nvGrpSpPr>
        <p:grpSpPr>
          <a:xfrm>
            <a:off x="3164692" y="8930391"/>
            <a:ext cx="18054615" cy="1661436"/>
            <a:chOff x="5567385" y="8930391"/>
            <a:chExt cx="18054615" cy="1661436"/>
          </a:xfrm>
        </p:grpSpPr>
        <p:pic>
          <p:nvPicPr>
            <p:cNvPr id="51" name="Google Shape;51;p45"/>
            <p:cNvPicPr preferRelativeResize="0"/>
            <p:nvPr/>
          </p:nvPicPr>
          <p:blipFill rotWithShape="1">
            <a:blip r:embed="rId4">
              <a:alphaModFix/>
            </a:blip>
            <a:srcRect b="0" l="0" r="0" t="0"/>
            <a:stretch/>
          </p:blipFill>
          <p:spPr>
            <a:xfrm>
              <a:off x="10179463" y="8959180"/>
              <a:ext cx="6427767" cy="1603858"/>
            </a:xfrm>
            <a:prstGeom prst="rect">
              <a:avLst/>
            </a:prstGeom>
            <a:noFill/>
            <a:ln>
              <a:noFill/>
            </a:ln>
          </p:spPr>
        </p:pic>
        <p:pic>
          <p:nvPicPr>
            <p:cNvPr id="52" name="Google Shape;52;p45"/>
            <p:cNvPicPr preferRelativeResize="0"/>
            <p:nvPr/>
          </p:nvPicPr>
          <p:blipFill rotWithShape="1">
            <a:blip r:embed="rId5">
              <a:alphaModFix/>
            </a:blip>
            <a:srcRect b="0" l="0" r="0" t="0"/>
            <a:stretch/>
          </p:blipFill>
          <p:spPr>
            <a:xfrm>
              <a:off x="17640829" y="8930391"/>
              <a:ext cx="5981171" cy="1661436"/>
            </a:xfrm>
            <a:prstGeom prst="rect">
              <a:avLst/>
            </a:prstGeom>
            <a:noFill/>
            <a:ln>
              <a:noFill/>
            </a:ln>
          </p:spPr>
        </p:pic>
        <p:pic>
          <p:nvPicPr>
            <p:cNvPr id="53" name="Google Shape;53;p45"/>
            <p:cNvPicPr preferRelativeResize="0"/>
            <p:nvPr/>
          </p:nvPicPr>
          <p:blipFill rotWithShape="1">
            <a:blip r:embed="rId6">
              <a:alphaModFix/>
            </a:blip>
            <a:srcRect b="0" l="0" r="0" t="0"/>
            <a:stretch/>
          </p:blipFill>
          <p:spPr>
            <a:xfrm>
              <a:off x="5567385" y="9045414"/>
              <a:ext cx="3578479" cy="1431391"/>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Dark" showMasterSp="0">
  <p:cSld name="Section Title Dark">
    <p:bg>
      <p:bgPr>
        <a:solidFill>
          <a:srgbClr val="323232"/>
        </a:solidFill>
      </p:bgPr>
    </p:bg>
    <p:spTree>
      <p:nvGrpSpPr>
        <p:cNvPr id="54" name="Shape 54"/>
        <p:cNvGrpSpPr/>
        <p:nvPr/>
      </p:nvGrpSpPr>
      <p:grpSpPr>
        <a:xfrm>
          <a:off x="0" y="0"/>
          <a:ext cx="0" cy="0"/>
          <a:chOff x="0" y="0"/>
          <a:chExt cx="0" cy="0"/>
        </a:xfrm>
      </p:grpSpPr>
      <p:sp>
        <p:nvSpPr>
          <p:cNvPr id="55" name="Google Shape;55;p46"/>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6"/>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lt1"/>
              </a:buClr>
              <a:buSzPts val="5400"/>
              <a:buFont typeface="Arial"/>
              <a:buNone/>
            </a:pPr>
            <a:r>
              <a:rPr b="0" i="0" lang="en-IE" sz="5400" u="none" cap="none" strike="noStrike">
                <a:solidFill>
                  <a:schemeClr val="lt1"/>
                </a:solidFill>
                <a:latin typeface="Arial"/>
                <a:ea typeface="Arial"/>
                <a:cs typeface="Arial"/>
                <a:sym typeface="Arial"/>
              </a:rPr>
              <a:t>Click to edit Section Subtitle</a:t>
            </a:r>
            <a:endParaRPr b="0" i="0" sz="5400" u="none" cap="none" strike="noStrike">
              <a:solidFill>
                <a:schemeClr val="lt1"/>
              </a:solidFill>
              <a:latin typeface="Arial"/>
              <a:ea typeface="Arial"/>
              <a:cs typeface="Arial"/>
              <a:sym typeface="Arial"/>
            </a:endParaRPr>
          </a:p>
        </p:txBody>
      </p:sp>
      <p:pic>
        <p:nvPicPr>
          <p:cNvPr id="57" name="Google Shape;57;p46"/>
          <p:cNvPicPr preferRelativeResize="0"/>
          <p:nvPr/>
        </p:nvPicPr>
        <p:blipFill rotWithShape="1">
          <a:blip r:embed="rId2">
            <a:alphaModFix/>
          </a:blip>
          <a:srcRect b="55389" l="0" r="14775" t="0"/>
          <a:stretch/>
        </p:blipFill>
        <p:spPr>
          <a:xfrm>
            <a:off x="5849938" y="-1"/>
            <a:ext cx="18534062" cy="137160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Large Image">
  <p:cSld name="Content &amp; Large Image">
    <p:spTree>
      <p:nvGrpSpPr>
        <p:cNvPr id="58" name="Shape 58"/>
        <p:cNvGrpSpPr/>
        <p:nvPr/>
      </p:nvGrpSpPr>
      <p:grpSpPr>
        <a:xfrm>
          <a:off x="0" y="0"/>
          <a:ext cx="0" cy="0"/>
          <a:chOff x="0" y="0"/>
          <a:chExt cx="0" cy="0"/>
        </a:xfrm>
      </p:grpSpPr>
      <p:sp>
        <p:nvSpPr>
          <p:cNvPr id="59" name="Google Shape;59;p47"/>
          <p:cNvSpPr txBox="1"/>
          <p:nvPr>
            <p:ph type="ctrTitle"/>
          </p:nvPr>
        </p:nvSpPr>
        <p:spPr>
          <a:xfrm>
            <a:off x="762003" y="1524000"/>
            <a:ext cx="9331321" cy="310515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sz="8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7"/>
          <p:cNvSpPr txBox="1"/>
          <p:nvPr>
            <p:ph idx="1" type="body"/>
          </p:nvPr>
        </p:nvSpPr>
        <p:spPr>
          <a:xfrm>
            <a:off x="761999" y="5257800"/>
            <a:ext cx="9331321" cy="6438900"/>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 name="Google Shape;61;p47"/>
          <p:cNvSpPr/>
          <p:nvPr>
            <p:ph idx="2" type="media"/>
          </p:nvPr>
        </p:nvSpPr>
        <p:spPr>
          <a:xfrm>
            <a:off x="10423525" y="0"/>
            <a:ext cx="13960475" cy="13716000"/>
          </a:xfrm>
          <a:prstGeom prst="rect">
            <a:avLst/>
          </a:prstGeom>
          <a:noFill/>
          <a:ln>
            <a:noFill/>
          </a:ln>
        </p:spPr>
        <p:txBody>
          <a:bodyPr anchorCtr="0" anchor="t" bIns="0" lIns="0" spcFirstLastPara="1" rIns="0" wrap="square" tIns="0">
            <a:normAutofit/>
          </a:bodyPr>
          <a:lstStyle>
            <a:lvl1pPr lvl="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lvl="1"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lvl="2"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lvl="3"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lvl="4"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lvl="5"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lvl="6"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lvl="7"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lvl="8"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pic>
        <p:nvPicPr>
          <p:cNvPr descr="Blue text on a black background&#10;&#10;AI-generated content may be incorrect." id="62" name="Google Shape;62;p47"/>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63" name="Google Shape;63;p47"/>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64" name="Google Shape;64;p47"/>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65" name="Google Shape;65;p47"/>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Dark">
  <p:cSld name="Two Content Dark">
    <p:bg>
      <p:bgPr>
        <a:solidFill>
          <a:srgbClr val="323232"/>
        </a:solidFill>
      </p:bgPr>
    </p:bg>
    <p:spTree>
      <p:nvGrpSpPr>
        <p:cNvPr id="66" name="Shape 66"/>
        <p:cNvGrpSpPr/>
        <p:nvPr/>
      </p:nvGrpSpPr>
      <p:grpSpPr>
        <a:xfrm>
          <a:off x="0" y="0"/>
          <a:ext cx="0" cy="0"/>
          <a:chOff x="0" y="0"/>
          <a:chExt cx="0" cy="0"/>
        </a:xfrm>
      </p:grpSpPr>
      <p:sp>
        <p:nvSpPr>
          <p:cNvPr id="67" name="Google Shape;67;p48"/>
          <p:cNvSpPr txBox="1"/>
          <p:nvPr>
            <p:ph type="title"/>
          </p:nvPr>
        </p:nvSpPr>
        <p:spPr>
          <a:xfrm>
            <a:off x="765176" y="1535112"/>
            <a:ext cx="17059274" cy="182721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80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8"/>
          <p:cNvSpPr txBox="1"/>
          <p:nvPr>
            <p:ph idx="1" type="body"/>
          </p:nvPr>
        </p:nvSpPr>
        <p:spPr>
          <a:xfrm>
            <a:off x="762000"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69" name="Google Shape;69;p48"/>
          <p:cNvSpPr txBox="1"/>
          <p:nvPr>
            <p:ph idx="2" type="body"/>
          </p:nvPr>
        </p:nvSpPr>
        <p:spPr>
          <a:xfrm>
            <a:off x="762000"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 name="Google Shape;70;p48"/>
          <p:cNvSpPr txBox="1"/>
          <p:nvPr>
            <p:ph idx="3" type="body"/>
          </p:nvPr>
        </p:nvSpPr>
        <p:spPr>
          <a:xfrm>
            <a:off x="12357102"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71" name="Google Shape;71;p48"/>
          <p:cNvSpPr txBox="1"/>
          <p:nvPr>
            <p:ph idx="4" type="body"/>
          </p:nvPr>
        </p:nvSpPr>
        <p:spPr>
          <a:xfrm>
            <a:off x="12357102"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48"/>
          <p:cNvPicPr preferRelativeResize="0"/>
          <p:nvPr/>
        </p:nvPicPr>
        <p:blipFill rotWithShape="1">
          <a:blip r:embed="rId2">
            <a:alphaModFix/>
          </a:blip>
          <a:srcRect b="0" l="0" r="0" t="0"/>
          <a:stretch/>
        </p:blipFill>
        <p:spPr>
          <a:xfrm>
            <a:off x="762000" y="12469466"/>
            <a:ext cx="2171700" cy="484533"/>
          </a:xfrm>
          <a:prstGeom prst="rect">
            <a:avLst/>
          </a:prstGeom>
          <a:noFill/>
          <a:ln>
            <a:noFill/>
          </a:ln>
        </p:spPr>
      </p:pic>
      <p:sp>
        <p:nvSpPr>
          <p:cNvPr id="73" name="Google Shape;73;p48"/>
          <p:cNvSpPr txBox="1"/>
          <p:nvPr>
            <p:ph idx="12" type="sldNum"/>
          </p:nvPr>
        </p:nvSpPr>
        <p:spPr>
          <a:xfrm>
            <a:off x="15659100" y="-1103312"/>
            <a:ext cx="5486400" cy="276999"/>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
        <p:nvSpPr>
          <p:cNvPr id="74" name="Google Shape;74;p48"/>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75" name="Google Shape;75;p48"/>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76" name="Google Shape;76;p48"/>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761999" y="1524000"/>
            <a:ext cx="15128875" cy="4484687"/>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rgbClr val="323232"/>
              </a:buClr>
              <a:buSzPts val="8000"/>
              <a:buFont typeface="Arial"/>
              <a:buNone/>
              <a:defRPr b="0" i="0" sz="8000" u="none" cap="none" strike="noStrike">
                <a:solidFill>
                  <a:srgbClr val="32323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 type="body"/>
          </p:nvPr>
        </p:nvSpPr>
        <p:spPr>
          <a:xfrm>
            <a:off x="755650" y="6858000"/>
            <a:ext cx="15135225" cy="4838700"/>
          </a:xfrm>
          <a:prstGeom prst="rect">
            <a:avLst/>
          </a:prstGeom>
          <a:noFill/>
          <a:ln>
            <a:noFill/>
          </a:ln>
        </p:spPr>
        <p:txBody>
          <a:bodyPr anchorCtr="0" anchor="t" bIns="0" lIns="0" spcFirstLastPara="1" rIns="0" wrap="square" tIns="0">
            <a:normAutofit/>
          </a:bodyPr>
          <a:lstStyle>
            <a:lvl1pPr indent="-584200" lvl="0" marL="45720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indent="-533400" lvl="1" marL="914400"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indent="-482600" lvl="2" marL="1371600"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indent="-457200" lvl="3" marL="18288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indent="-457200" lvl="4" marL="22860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15360">
          <p15:clr>
            <a:srgbClr val="F26B43"/>
          </p15:clr>
        </p15:guide>
        <p15:guide id="3" pos="480">
          <p15:clr>
            <a:srgbClr val="F26B43"/>
          </p15:clr>
        </p15:guide>
        <p15:guide id="4" pos="1489">
          <p15:clr>
            <a:srgbClr val="F26B43"/>
          </p15:clr>
        </p15:guide>
        <p15:guide id="5" pos="1697">
          <p15:clr>
            <a:srgbClr val="F26B43"/>
          </p15:clr>
        </p15:guide>
        <p15:guide id="6" pos="2706">
          <p15:clr>
            <a:srgbClr val="F26B43"/>
          </p15:clr>
        </p15:guide>
        <p15:guide id="7" pos="2914">
          <p15:clr>
            <a:srgbClr val="F26B43"/>
          </p15:clr>
        </p15:guide>
        <p15:guide id="8" pos="3924">
          <p15:clr>
            <a:srgbClr val="F26B43"/>
          </p15:clr>
        </p15:guide>
        <p15:guide id="9" pos="4132">
          <p15:clr>
            <a:srgbClr val="F26B43"/>
          </p15:clr>
        </p15:guide>
        <p15:guide id="10" pos="5141">
          <p15:clr>
            <a:srgbClr val="F26B43"/>
          </p15:clr>
        </p15:guide>
        <p15:guide id="11" pos="5349">
          <p15:clr>
            <a:srgbClr val="F26B43"/>
          </p15:clr>
        </p15:guide>
        <p15:guide id="12" pos="6358">
          <p15:clr>
            <a:srgbClr val="F26B43"/>
          </p15:clr>
        </p15:guide>
        <p15:guide id="13" pos="6566">
          <p15:clr>
            <a:srgbClr val="F26B43"/>
          </p15:clr>
        </p15:guide>
        <p15:guide id="14" pos="7576">
          <p15:clr>
            <a:srgbClr val="F26B43"/>
          </p15:clr>
        </p15:guide>
        <p15:guide id="15" pos="7784">
          <p15:clr>
            <a:srgbClr val="F26B43"/>
          </p15:clr>
        </p15:guide>
        <p15:guide id="16" pos="8808">
          <p15:clr>
            <a:srgbClr val="F26B43"/>
          </p15:clr>
        </p15:guide>
        <p15:guide id="17" pos="9001">
          <p15:clr>
            <a:srgbClr val="F26B43"/>
          </p15:clr>
        </p15:guide>
        <p15:guide id="18" pos="10010">
          <p15:clr>
            <a:srgbClr val="F26B43"/>
          </p15:clr>
        </p15:guide>
        <p15:guide id="19" pos="10218">
          <p15:clr>
            <a:srgbClr val="F26B43"/>
          </p15:clr>
        </p15:guide>
        <p15:guide id="20" pos="11228">
          <p15:clr>
            <a:srgbClr val="F26B43"/>
          </p15:clr>
        </p15:guide>
        <p15:guide id="21" pos="11436">
          <p15:clr>
            <a:srgbClr val="F26B43"/>
          </p15:clr>
        </p15:guide>
        <p15:guide id="22" pos="12445">
          <p15:clr>
            <a:srgbClr val="F26B43"/>
          </p15:clr>
        </p15:guide>
        <p15:guide id="23" pos="12653">
          <p15:clr>
            <a:srgbClr val="F26B43"/>
          </p15:clr>
        </p15:guide>
        <p15:guide id="24" pos="13662">
          <p15:clr>
            <a:srgbClr val="F26B43"/>
          </p15:clr>
        </p15:guide>
        <p15:guide id="25" pos="13896">
          <p15:clr>
            <a:srgbClr val="F26B43"/>
          </p15:clr>
        </p15:guide>
        <p15:guide id="26" pos="14880">
          <p15:clr>
            <a:srgbClr val="F26B43"/>
          </p15:clr>
        </p15:guide>
        <p15:guide id="27" orient="horz">
          <p15:clr>
            <a:srgbClr val="F26B43"/>
          </p15:clr>
        </p15:guide>
        <p15:guide id="28" orient="horz" pos="8640">
          <p15:clr>
            <a:srgbClr val="F26B43"/>
          </p15:clr>
        </p15:guide>
        <p15:guide id="29" orient="horz" pos="960">
          <p15:clr>
            <a:srgbClr val="F26B43"/>
          </p15:clr>
        </p15:guide>
        <p15:guide id="30" orient="horz" pos="7680">
          <p15:clr>
            <a:srgbClr val="F26B43"/>
          </p15:clr>
        </p15:guide>
        <p15:guide id="31" orient="horz" pos="8160">
          <p15:clr>
            <a:srgbClr val="F26B43"/>
          </p15:clr>
        </p15:guide>
        <p15:guide id="32" orient="horz" pos="480">
          <p15:clr>
            <a:srgbClr val="F26B43"/>
          </p15:clr>
        </p15:guide>
        <p15:guide id="33" orient="horz" pos="73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hyperlink" Target="https://img.freepik.com/free-vector/hand-drawn-flat-design-digital-detox-illustration_23-2149330311.jpg?ga=GA1.1.824118968.1748203554&amp;semt=ais_hybrid&amp;w=74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hyperlink" Target="https://img.freepik.com/free-vector/online-games-addiction-concept_23-2148509716.jpg?ga=GA1.1.824118968.1748203554&amp;semt=ais_hybrid&amp;w=74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3.jpg"/><Relationship Id="rId4" Type="http://schemas.openxmlformats.org/officeDocument/2006/relationships/hyperlink" Target="https://img.freepik.com/free-vector/no-connection-concept-illustration_114360-5947.jpg?ga=GA1.1.824118968.1748203554&amp;w=7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0.jpg"/><Relationship Id="rId4" Type="http://schemas.openxmlformats.org/officeDocument/2006/relationships/hyperlink" Target="https://www.youtube.com/watch?v=QJefo1FuGr4"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7.jpg"/><Relationship Id="rId4" Type="http://schemas.openxmlformats.org/officeDocument/2006/relationships/hyperlink" Target="https://www.youtube.com/watch?v=najiOPaR37I"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1" Type="http://schemas.openxmlformats.org/officeDocument/2006/relationships/hyperlink" Target="https://youtu.be/KEbdeNbsWSA" TargetMode="External"/><Relationship Id="rId10" Type="http://schemas.openxmlformats.org/officeDocument/2006/relationships/hyperlink" Target="https://youtu.be/DhiVRhQVlnI" TargetMode="External"/><Relationship Id="rId13" Type="http://schemas.openxmlformats.org/officeDocument/2006/relationships/hyperlink" Target="https://img.freepik.com/free-vector/hand-drawn-flat-design-digital-detox-illustration_23-2149330311.jpg?ga=GA1.1.824118968.1748203554&amp;semt=ais_hybrid&amp;w=740" TargetMode="External"/><Relationship Id="rId12" Type="http://schemas.openxmlformats.org/officeDocument/2006/relationships/hyperlink" Target="https://img.freepik.com/free-vector/hand-drawn-flat-design-digital-detox-illustration_23-2149327454.jpg?ga=GA1.1.824118968.1748203554&amp;semt=ais_hybrid&amp;w=740" TargetMode="External"/><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doi.org/10.1787/488b25e0-en" TargetMode="External"/><Relationship Id="rId4" Type="http://schemas.openxmlformats.org/officeDocument/2006/relationships/hyperlink" Target="https://www.who.int/europe/news/item/25-09-2024-teens--screens-and-mental-health" TargetMode="External"/><Relationship Id="rId9" Type="http://schemas.openxmlformats.org/officeDocument/2006/relationships/hyperlink" Target="https://mindyertime.scot/" TargetMode="External"/><Relationship Id="rId15" Type="http://schemas.openxmlformats.org/officeDocument/2006/relationships/hyperlink" Target="https://img.freepik.com/free-vector/no-connection-concept-illustration_114360-5947.jpg?ga=GA1.1.824118968.1748203554&amp;w=740" TargetMode="External"/><Relationship Id="rId14" Type="http://schemas.openxmlformats.org/officeDocument/2006/relationships/hyperlink" Target="https://img.freepik.com/free-vector/online-games-addiction-concept_23-2148509716.jpg?ga=GA1.1.824118968.1748203554&amp;semt=ais_hybrid&amp;w=740" TargetMode="External"/><Relationship Id="rId5" Type="http://schemas.openxmlformats.org/officeDocument/2006/relationships/hyperlink" Target="https://www.who.int/europe/news/item/25-09-2024-teens--screens-and-mental-health" TargetMode="External"/><Relationship Id="rId6" Type="http://schemas.openxmlformats.org/officeDocument/2006/relationships/hyperlink" Target="https://www.unicef.org/parenting/mental-health/social-media-teens" TargetMode="External"/><Relationship Id="rId7" Type="http://schemas.openxmlformats.org/officeDocument/2006/relationships/hyperlink" Target="https://boa.unimib.it/retrieve/handle/10281/221686/306080/Digital-Wellbeing-2018-Validation.pdf" TargetMode="External"/><Relationship Id="rId8" Type="http://schemas.openxmlformats.org/officeDocument/2006/relationships/hyperlink" Target="https://mindyertime.sco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who.int/europe/news/item/25-09-2024-teens--screens-and-mental-healt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3.jpg"/><Relationship Id="rId4" Type="http://schemas.openxmlformats.org/officeDocument/2006/relationships/hyperlink" Target="https://img.freepik.com/free-vector/hand-drawn-flat-design-digital-detox-illustration_23-2149327454.jpg?ga=GA1.1.824118968.1748203554&amp;semt=ais_hybrid&amp;w=74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655321" y="5987523"/>
            <a:ext cx="14127480" cy="367899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889"/>
              <a:buNone/>
            </a:pPr>
            <a:r>
              <a:rPr lang="en-IE" sz="8000">
                <a:latin typeface="Arial"/>
                <a:ea typeface="Arial"/>
                <a:cs typeface="Arial"/>
                <a:sym typeface="Arial"/>
              </a:rPr>
              <a:t>Τίτλος Ενότητας: Χτίζοντας Υγιείς Συνήθειες στα Μέσα Κοινωνικής Δικτύωσης</a:t>
            </a:r>
            <a:endParaRPr sz="8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4"/>
          <p:cNvSpPr txBox="1"/>
          <p:nvPr>
            <p:ph type="title"/>
          </p:nvPr>
        </p:nvSpPr>
        <p:spPr>
          <a:xfrm>
            <a:off x="1545772" y="2548895"/>
            <a:ext cx="11264900" cy="54870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Πρακτικές αυτοφροντίδας</a:t>
            </a:r>
            <a:endParaRPr sz="3300">
              <a:latin typeface="Arial"/>
              <a:ea typeface="Arial"/>
              <a:cs typeface="Arial"/>
              <a:sym typeface="Arial"/>
            </a:endParaRPr>
          </a:p>
        </p:txBody>
      </p:sp>
      <p:sp>
        <p:nvSpPr>
          <p:cNvPr id="154" name="Google Shape;154;p14"/>
          <p:cNvSpPr txBox="1"/>
          <p:nvPr>
            <p:ph idx="2" type="body"/>
          </p:nvPr>
        </p:nvSpPr>
        <p:spPr>
          <a:xfrm>
            <a:off x="11064500" y="4879725"/>
            <a:ext cx="11447157" cy="7221300"/>
          </a:xfrm>
          <a:prstGeom prst="rect">
            <a:avLst/>
          </a:prstGeom>
          <a:noFill/>
          <a:ln>
            <a:noFill/>
          </a:ln>
        </p:spPr>
        <p:txBody>
          <a:bodyPr anchorCtr="0" anchor="t" bIns="0" lIns="0" spcFirstLastPara="1" rIns="0" wrap="square" tIns="0">
            <a:noAutofit/>
          </a:bodyPr>
          <a:lstStyle/>
          <a:p>
            <a:pPr indent="0" lvl="0" marL="0" rtl="0" algn="just">
              <a:lnSpc>
                <a:spcPct val="115000"/>
              </a:lnSpc>
              <a:spcBef>
                <a:spcPts val="1400"/>
              </a:spcBef>
              <a:spcAft>
                <a:spcPts val="0"/>
              </a:spcAft>
              <a:buSzPts val="1100"/>
              <a:buNone/>
            </a:pPr>
            <a:r>
              <a:rPr b="1" lang="en-IE" sz="2800">
                <a:solidFill>
                  <a:schemeClr val="dk1"/>
                </a:solidFill>
                <a:latin typeface="Arial"/>
                <a:ea typeface="Arial"/>
                <a:cs typeface="Arial"/>
                <a:sym typeface="Arial"/>
              </a:rPr>
              <a:t>Αναλύστε και αμφισβητήστε μη ρεαλιστικές απεικονίσεις</a:t>
            </a:r>
            <a:endParaRPr b="1" sz="2800">
              <a:solidFill>
                <a:schemeClr val="dk1"/>
              </a:solidFill>
              <a:latin typeface="Arial"/>
              <a:ea typeface="Arial"/>
              <a:cs typeface="Arial"/>
              <a:sym typeface="Arial"/>
            </a:endParaRPr>
          </a:p>
          <a:p>
            <a:pPr indent="-457200" lvl="0" marL="508000" rtl="0" algn="just">
              <a:lnSpc>
                <a:spcPct val="150000"/>
              </a:lnSpc>
              <a:spcBef>
                <a:spcPts val="1200"/>
              </a:spcBef>
              <a:spcAft>
                <a:spcPts val="0"/>
              </a:spcAft>
              <a:buClr>
                <a:schemeClr val="dk1"/>
              </a:buClr>
              <a:buSzPts val="2800"/>
              <a:buChar char="•"/>
            </a:pPr>
            <a:r>
              <a:rPr b="1" lang="en-IE" sz="2800">
                <a:solidFill>
                  <a:schemeClr val="dk1"/>
                </a:solidFill>
                <a:latin typeface="Arial"/>
                <a:ea typeface="Arial"/>
                <a:cs typeface="Arial"/>
                <a:sym typeface="Arial"/>
              </a:rPr>
              <a:t>Τι πρέπει να κάνετε: </a:t>
            </a:r>
            <a:r>
              <a:rPr lang="en-IE" sz="2800">
                <a:solidFill>
                  <a:schemeClr val="dk1"/>
                </a:solidFill>
                <a:latin typeface="Arial"/>
                <a:ea typeface="Arial"/>
                <a:cs typeface="Arial"/>
                <a:sym typeface="Arial"/>
              </a:rPr>
              <a:t>Προσδιορίστε αναρτήσεις που παρουσιάζουν επεξεργασμένες, σκηνοθετημένες ή φιλτραρισμένες εικόνες ή απεικονίζουν τον τρόπο ζωής με υπερβολικούς τρόπους. Ρωτήστε: «Είναι αληθινό ή επιμελημένο; Πώς με επηρεάζει;»</a:t>
            </a:r>
            <a:br>
              <a:rPr b="1" lang="en-IE" sz="2800">
                <a:solidFill>
                  <a:schemeClr val="dk1"/>
                </a:solidFill>
                <a:latin typeface="Arial"/>
                <a:ea typeface="Arial"/>
                <a:cs typeface="Arial"/>
                <a:sym typeface="Arial"/>
              </a:rPr>
            </a:br>
            <a:r>
              <a:rPr b="1" lang="en-IE" sz="2800">
                <a:solidFill>
                  <a:schemeClr val="dk1"/>
                </a:solidFill>
                <a:latin typeface="Arial"/>
                <a:ea typeface="Arial"/>
                <a:cs typeface="Arial"/>
                <a:sym typeface="Arial"/>
              </a:rPr>
              <a:t>Γιατί έχει σημασία: </a:t>
            </a:r>
            <a:r>
              <a:rPr lang="en-IE" sz="2800">
                <a:solidFill>
                  <a:schemeClr val="dk1"/>
                </a:solidFill>
                <a:latin typeface="Arial"/>
                <a:ea typeface="Arial"/>
                <a:cs typeface="Arial"/>
                <a:sym typeface="Arial"/>
              </a:rPr>
              <a:t>Η κατανόηση ότι πολλές εικόνες και αναρτήσεις είναι υπερβολικές μειώνει την αρνητική αυτοαντίληψη, αποτρέπει την επιβλαβή σύγκριση και υποστηρίζει μια ισορροπημένη προοπτική για τις απεικονίσεις των μέσων κοινωνικής δικτύωσης.</a:t>
            </a:r>
            <a:endParaRPr sz="2800">
              <a:solidFill>
                <a:schemeClr val="dk1"/>
              </a:solidFill>
              <a:latin typeface="Arial"/>
              <a:ea typeface="Arial"/>
              <a:cs typeface="Arial"/>
              <a:sym typeface="Arial"/>
            </a:endParaRPr>
          </a:p>
          <a:p>
            <a:pPr indent="0" lvl="0" marL="0" rtl="0" algn="l">
              <a:lnSpc>
                <a:spcPct val="150000"/>
              </a:lnSpc>
              <a:spcBef>
                <a:spcPts val="2000"/>
              </a:spcBef>
              <a:spcAft>
                <a:spcPts val="0"/>
              </a:spcAft>
              <a:buSzPts val="1800"/>
              <a:buNone/>
            </a:pPr>
            <a:r>
              <a:t/>
            </a:r>
            <a:endParaRPr sz="2800">
              <a:solidFill>
                <a:schemeClr val="dk1"/>
              </a:solidFill>
            </a:endParaRPr>
          </a:p>
          <a:p>
            <a:pPr indent="0" lvl="0" marL="45720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l">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SzPts val="1800"/>
              <a:buNone/>
            </a:pPr>
            <a:r>
              <a:rPr lang="en-IE" sz="2800">
                <a:solidFill>
                  <a:schemeClr val="dk1"/>
                </a:solidFill>
              </a:rPr>
              <a:t> .</a:t>
            </a:r>
            <a:endParaRPr sz="2800">
              <a:solidFill>
                <a:schemeClr val="dk1"/>
              </a:solidFill>
            </a:endParaRPr>
          </a:p>
          <a:p>
            <a:pPr indent="0" lvl="0" marL="0" rtl="0" algn="l">
              <a:lnSpc>
                <a:spcPct val="150000"/>
              </a:lnSpc>
              <a:spcBef>
                <a:spcPts val="0"/>
              </a:spcBef>
              <a:spcAft>
                <a:spcPts val="0"/>
              </a:spcAft>
              <a:buSzPts val="1800"/>
              <a:buNone/>
            </a:pPr>
            <a:r>
              <a:t/>
            </a:r>
            <a:endParaRPr sz="2800"/>
          </a:p>
          <a:p>
            <a:pPr indent="0" lvl="0" marL="0" rtl="0" algn="l">
              <a:lnSpc>
                <a:spcPct val="150000"/>
              </a:lnSpc>
              <a:spcBef>
                <a:spcPts val="2000"/>
              </a:spcBef>
              <a:spcAft>
                <a:spcPts val="0"/>
              </a:spcAft>
              <a:buSzPts val="1800"/>
              <a:buNone/>
            </a:pPr>
            <a:r>
              <a:t/>
            </a:r>
            <a:endParaRPr sz="2800">
              <a:solidFill>
                <a:schemeClr val="dk1"/>
              </a:solidFill>
            </a:endParaRPr>
          </a:p>
          <a:p>
            <a:pPr indent="0" lvl="0" marL="0" rtl="0" algn="l">
              <a:lnSpc>
                <a:spcPct val="150000"/>
              </a:lnSpc>
              <a:spcBef>
                <a:spcPts val="2000"/>
              </a:spcBef>
              <a:spcAft>
                <a:spcPts val="0"/>
              </a:spcAft>
              <a:buSzPts val="1800"/>
              <a:buNone/>
            </a:pPr>
            <a:r>
              <a:t/>
            </a:r>
            <a:endParaRPr sz="2800"/>
          </a:p>
          <a:p>
            <a:pPr indent="-261620" lvl="0" marL="457200" rtl="0" algn="l">
              <a:lnSpc>
                <a:spcPct val="150000"/>
              </a:lnSpc>
              <a:spcBef>
                <a:spcPts val="2000"/>
              </a:spcBef>
              <a:spcAft>
                <a:spcPts val="0"/>
              </a:spcAft>
              <a:buClr>
                <a:srgbClr val="323232"/>
              </a:buClr>
              <a:buSzPts val="5600"/>
              <a:buNone/>
            </a:pPr>
            <a:r>
              <a:t/>
            </a:r>
            <a:endParaRPr sz="2800"/>
          </a:p>
        </p:txBody>
      </p:sp>
      <p:pic>
        <p:nvPicPr>
          <p:cNvPr id="155" name="Google Shape;155;p14" title="6846303.jpg"/>
          <p:cNvPicPr preferRelativeResize="0"/>
          <p:nvPr/>
        </p:nvPicPr>
        <p:blipFill rotWithShape="1">
          <a:blip r:embed="rId3">
            <a:alphaModFix/>
          </a:blip>
          <a:srcRect b="6268" l="12692" r="13122" t="4053"/>
          <a:stretch/>
        </p:blipFill>
        <p:spPr>
          <a:xfrm>
            <a:off x="2902938" y="4879725"/>
            <a:ext cx="6652826" cy="7312274"/>
          </a:xfrm>
          <a:prstGeom prst="rect">
            <a:avLst/>
          </a:prstGeom>
          <a:noFill/>
          <a:ln>
            <a:noFill/>
          </a:ln>
        </p:spPr>
      </p:pic>
      <p:sp>
        <p:nvSpPr>
          <p:cNvPr id="156" name="Google Shape;156;p14"/>
          <p:cNvSpPr txBox="1"/>
          <p:nvPr/>
        </p:nvSpPr>
        <p:spPr>
          <a:xfrm>
            <a:off x="2902938" y="12638169"/>
            <a:ext cx="7700700" cy="738633"/>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OECD. (2023). Children and young people's mental health in the digital age. OEC Publishing.                                                                                                                                                                                                                                                           UNICEF. (2024). Teen mental health and social media</a:t>
            </a:r>
            <a:endParaRPr b="0" i="0" sz="1400" u="none" cap="none" strike="noStrike">
              <a:solidFill>
                <a:srgbClr val="000000"/>
              </a:solidFill>
              <a:latin typeface="Arial"/>
              <a:ea typeface="Arial"/>
              <a:cs typeface="Arial"/>
              <a:sym typeface="Arial"/>
            </a:endParaRPr>
          </a:p>
        </p:txBody>
      </p:sp>
      <p:sp>
        <p:nvSpPr>
          <p:cNvPr id="157" name="Google Shape;157;p14"/>
          <p:cNvSpPr txBox="1"/>
          <p:nvPr/>
        </p:nvSpPr>
        <p:spPr>
          <a:xfrm>
            <a:off x="2902950" y="4206525"/>
            <a:ext cx="5462400" cy="54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100"/>
              <a:buFont typeface="Arial"/>
              <a:buNone/>
            </a:pPr>
            <a:r>
              <a:rPr b="0" i="0" lang="en-IE" sz="1100" u="sng" cap="none" strike="noStrike">
                <a:solidFill>
                  <a:schemeClr val="hlink"/>
                </a:solidFill>
                <a:latin typeface="Arial"/>
                <a:ea typeface="Arial"/>
                <a:cs typeface="Arial"/>
                <a:sym typeface="Arial"/>
                <a:hlinkClick r:id="rId4"/>
              </a:rPr>
              <a:t>https://img.freepik.com/free-vector/hand-drawn-flat-design-digital-detox-illustration_23-2149330311.jpg?ga=GA1.1.824118968.1748203554&amp;semt=ais_hybrid&amp;w=740</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ph type="title"/>
          </p:nvPr>
        </p:nvSpPr>
        <p:spPr>
          <a:xfrm>
            <a:off x="1378400" y="1885623"/>
            <a:ext cx="22860000" cy="63128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64" name="Google Shape;164;p7"/>
          <p:cNvSpPr txBox="1"/>
          <p:nvPr>
            <p:ph idx="1" type="body"/>
          </p:nvPr>
        </p:nvSpPr>
        <p:spPr>
          <a:xfrm>
            <a:off x="1378400" y="2691081"/>
            <a:ext cx="21002629" cy="9514526"/>
          </a:xfrm>
          <a:prstGeom prst="rect">
            <a:avLst/>
          </a:prstGeom>
          <a:noFill/>
          <a:ln>
            <a:noFill/>
          </a:ln>
        </p:spPr>
        <p:txBody>
          <a:bodyPr anchorCtr="0" anchor="t" bIns="0" lIns="0" spcFirstLastPara="1" rIns="0" wrap="square" tIns="0">
            <a:noAutofit/>
          </a:bodyPr>
          <a:lstStyle/>
          <a:p>
            <a:pPr indent="0" lvl="0" marL="0" rtl="0" algn="just">
              <a:lnSpc>
                <a:spcPct val="160000"/>
              </a:lnSpc>
              <a:spcBef>
                <a:spcPts val="2000"/>
              </a:spcBef>
              <a:spcAft>
                <a:spcPts val="0"/>
              </a:spcAft>
              <a:buClr>
                <a:schemeClr val="dk1"/>
              </a:buClr>
              <a:buSzPts val="1100"/>
              <a:buNone/>
            </a:pPr>
            <a:r>
              <a:rPr b="1" lang="en-IE" sz="2800">
                <a:solidFill>
                  <a:schemeClr val="dk1"/>
                </a:solidFill>
              </a:rPr>
              <a:t>Σενάριο: </a:t>
            </a:r>
            <a:r>
              <a:rPr lang="en-IE" sz="2800">
                <a:solidFill>
                  <a:schemeClr val="dk1"/>
                </a:solidFill>
              </a:rPr>
              <a:t>Ο Ben, 20 ετών, κάνει κύλιση στο TikTok πριν κοιμηθεί και συνεχίζει να βλέπει «τέλειες» πρωινές ρουτίνες και βίντεο μεταμόρφωσης σώματος. Παρόλο που ξέρει ότι είναι δημοφιλείς δημιουργοί, αρχίζει να σκέφτεται: «Όλοι οι άλλοι το έχουν μαζί εκτός από εμένα» και νιώθει άγχος και αυτοκριτική.</a:t>
            </a:r>
            <a:endParaRPr b="1" sz="2800">
              <a:solidFill>
                <a:schemeClr val="dk1"/>
              </a:solidFill>
            </a:endParaRPr>
          </a:p>
          <a:p>
            <a:pPr indent="0" lvl="0" marL="0" rtl="0" algn="just">
              <a:lnSpc>
                <a:spcPct val="160000"/>
              </a:lnSpc>
              <a:spcBef>
                <a:spcPts val="2000"/>
              </a:spcBef>
              <a:spcAft>
                <a:spcPts val="0"/>
              </a:spcAft>
              <a:buClr>
                <a:schemeClr val="dk1"/>
              </a:buClr>
              <a:buSzPts val="1100"/>
              <a:buNone/>
            </a:pPr>
            <a:r>
              <a:rPr b="1" lang="en-IE" sz="2800">
                <a:solidFill>
                  <a:schemeClr val="dk1"/>
                </a:solidFill>
              </a:rPr>
              <a:t>Δράση: </a:t>
            </a:r>
            <a:r>
              <a:rPr lang="en-IE" sz="2800">
                <a:solidFill>
                  <a:schemeClr val="dk1"/>
                </a:solidFill>
              </a:rPr>
              <a:t>Ο Μπεν σταματά σε ένα βίντεο και κάνει έναν γρήγορο έλεγχο πραγματικότητας. Ψάχνει για στοιχεία που έχει επιμεληθεί (φίλτρα, έντονος φωτισμός, κοψίματα άλματος, ετικέτες επωνυμίας). Αναρωτιέται: «Τι πωλείται εδώ και τι λείπει;». Πατάει «Δεν ενδιαφέρομαι για παρόμοιο περιεχόμενο» και γράφει μια σημείωση μιας γραμμής: «Αυτό είναι ένα καρούλι με τις καλύτερες στιγμές, όχι μια γεμάτη ζωή». Στη συνέχεια αφήνει το τηλέφωνό του κάτω και κάνει μια σύντομη δραστηριότητα επαναφοράς (διατάσεις ή παρασκευή τσαγιού) για πέντε λεπτά.</a:t>
            </a:r>
            <a:br>
              <a:rPr b="1" lang="en-IE" sz="2800">
                <a:solidFill>
                  <a:schemeClr val="dk1"/>
                </a:solidFill>
              </a:rPr>
            </a:br>
            <a:r>
              <a:rPr b="1" lang="en-IE" sz="2800">
                <a:solidFill>
                  <a:schemeClr val="dk1"/>
                </a:solidFill>
              </a:rPr>
              <a:t>Αποτέλεσμα: </a:t>
            </a:r>
            <a:r>
              <a:rPr lang="en-IE" sz="2800">
                <a:solidFill>
                  <a:schemeClr val="dk1"/>
                </a:solidFill>
              </a:rPr>
              <a:t>Η σπείρα σύγκρισης χάνει τη λαβή της. Ο Μπεν νιώθει πιο ήρεμος, κοιμάται καλύτερα και αρχίζει να παρατηρεί πιο γρήγορα μη ρεαλιστικό περιεχόμενο. Με την πάροδο του χρόνου, η ροή του μετατοπίζεται προς πιο ισορροπημένες αναρτήσεις και αποκτά μεγαλύτερη αυτοπεποίθηση διαχωρίζοντας τις επιμελημένες εικόνες από τη δική του πραγματική αξία.</a:t>
            </a:r>
            <a:endParaRPr sz="2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6"/>
          <p:cNvSpPr txBox="1"/>
          <p:nvPr>
            <p:ph type="title"/>
          </p:nvPr>
        </p:nvSpPr>
        <p:spPr>
          <a:xfrm>
            <a:off x="818356" y="2475205"/>
            <a:ext cx="11264900" cy="79051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Προσεγγίσεις και Εργαλεία</a:t>
            </a:r>
            <a:endParaRPr sz="3300">
              <a:latin typeface="Arial"/>
              <a:ea typeface="Arial"/>
              <a:cs typeface="Arial"/>
              <a:sym typeface="Arial"/>
            </a:endParaRPr>
          </a:p>
        </p:txBody>
      </p:sp>
      <p:sp>
        <p:nvSpPr>
          <p:cNvPr id="170" name="Google Shape;170;p16"/>
          <p:cNvSpPr txBox="1"/>
          <p:nvPr>
            <p:ph idx="2" type="body"/>
          </p:nvPr>
        </p:nvSpPr>
        <p:spPr>
          <a:xfrm>
            <a:off x="8433593" y="4695513"/>
            <a:ext cx="14471957" cy="6321231"/>
          </a:xfrm>
          <a:prstGeom prst="rect">
            <a:avLst/>
          </a:prstGeom>
          <a:noFill/>
          <a:ln>
            <a:noFill/>
          </a:ln>
        </p:spPr>
        <p:txBody>
          <a:bodyPr anchorCtr="0" anchor="t" bIns="0" lIns="0" spcFirstLastPara="1" rIns="0" wrap="square" tIns="0">
            <a:noAutofit/>
          </a:bodyPr>
          <a:lstStyle/>
          <a:p>
            <a:pPr indent="-406400" lvl="0" marL="457200" rtl="0" algn="just">
              <a:lnSpc>
                <a:spcPct val="100000"/>
              </a:lnSpc>
              <a:spcBef>
                <a:spcPts val="0"/>
              </a:spcBef>
              <a:spcAft>
                <a:spcPts val="0"/>
              </a:spcAft>
              <a:buClr>
                <a:schemeClr val="dk1"/>
              </a:buClr>
              <a:buSzPts val="2800"/>
              <a:buChar char="•"/>
            </a:pPr>
            <a:r>
              <a:rPr b="1" lang="en-IE" sz="2800">
                <a:solidFill>
                  <a:schemeClr val="dk1"/>
                </a:solidFill>
              </a:rPr>
              <a:t>Πίνακες εργαλείων χρόνου επί οθόνης: </a:t>
            </a:r>
            <a:r>
              <a:rPr lang="en-IE" sz="2800">
                <a:solidFill>
                  <a:schemeClr val="dk1"/>
                </a:solidFill>
              </a:rPr>
              <a:t>Χρησιμοποιήστε το iOS Screen Time ή το Android Digital Wellbeing για να δείτε καθημερινά και εβδομαδιαία μοτίβα χρήσης εφαρμογών (WHO, 2024).</a:t>
            </a:r>
            <a:endParaRPr sz="2800">
              <a:solidFill>
                <a:schemeClr val="dk1"/>
              </a:solidFill>
            </a:endParaRPr>
          </a:p>
          <a:p>
            <a:pPr indent="0" lvl="0" marL="457200" rtl="0" algn="just">
              <a:lnSpc>
                <a:spcPct val="100000"/>
              </a:lnSpc>
              <a:spcBef>
                <a:spcPts val="0"/>
              </a:spcBef>
              <a:spcAft>
                <a:spcPts val="0"/>
              </a:spcAft>
              <a:buSzPts val="1800"/>
              <a:buNone/>
            </a:pPr>
            <a:r>
              <a:t/>
            </a:r>
            <a:endParaRPr sz="2800">
              <a:solidFill>
                <a:schemeClr val="dk1"/>
              </a:solidFill>
            </a:endParaRPr>
          </a:p>
          <a:p>
            <a:pPr indent="-406400" lvl="0" marL="457200" rtl="0" algn="just">
              <a:lnSpc>
                <a:spcPct val="100000"/>
              </a:lnSpc>
              <a:spcBef>
                <a:spcPts val="0"/>
              </a:spcBef>
              <a:spcAft>
                <a:spcPts val="0"/>
              </a:spcAft>
              <a:buClr>
                <a:schemeClr val="dk1"/>
              </a:buClr>
              <a:buSzPts val="2800"/>
              <a:buChar char="•"/>
            </a:pPr>
            <a:r>
              <a:rPr b="1" lang="en-IE" sz="2800">
                <a:solidFill>
                  <a:schemeClr val="dk1"/>
                </a:solidFill>
              </a:rPr>
              <a:t>Χρονόμετρα και όρια εφαρμογών: </a:t>
            </a:r>
            <a:r>
              <a:rPr lang="en-IE" sz="2800">
                <a:solidFill>
                  <a:schemeClr val="dk1"/>
                </a:solidFill>
              </a:rPr>
              <a:t>Ορίστε αυστηρά ημερήσια χρονικά όρια σε εφαρμογές υψηλού κινδύνου (e.g. Instagram, TikTok) to curb endless scrolling (OECD, 2023).</a:t>
            </a:r>
            <a:endParaRPr sz="2800">
              <a:solidFill>
                <a:schemeClr val="dk1"/>
              </a:solidFill>
            </a:endParaRPr>
          </a:p>
          <a:p>
            <a:pPr indent="0" lvl="0" marL="457200" rtl="0" algn="just">
              <a:lnSpc>
                <a:spcPct val="100000"/>
              </a:lnSpc>
              <a:spcBef>
                <a:spcPts val="0"/>
              </a:spcBef>
              <a:spcAft>
                <a:spcPts val="0"/>
              </a:spcAft>
              <a:buSzPts val="1800"/>
              <a:buNone/>
            </a:pPr>
            <a:r>
              <a:t/>
            </a:r>
            <a:endParaRPr sz="2800">
              <a:solidFill>
                <a:schemeClr val="dk1"/>
              </a:solidFill>
            </a:endParaRPr>
          </a:p>
          <a:p>
            <a:pPr indent="-406400" lvl="0" marL="457200" rtl="0" algn="just">
              <a:lnSpc>
                <a:spcPct val="100000"/>
              </a:lnSpc>
              <a:spcBef>
                <a:spcPts val="0"/>
              </a:spcBef>
              <a:spcAft>
                <a:spcPts val="0"/>
              </a:spcAft>
              <a:buClr>
                <a:schemeClr val="dk1"/>
              </a:buClr>
              <a:buSzPts val="2800"/>
              <a:buChar char="•"/>
            </a:pPr>
            <a:r>
              <a:rPr b="1" lang="en-IE" sz="2800">
                <a:solidFill>
                  <a:schemeClr val="dk1"/>
                </a:solidFill>
              </a:rPr>
              <a:t>Διαχείριση ειδοποιήσεων: </a:t>
            </a:r>
            <a:r>
              <a:rPr lang="en-IE" sz="2800">
                <a:solidFill>
                  <a:schemeClr val="dk1"/>
                </a:solidFill>
              </a:rPr>
              <a:t>Σίγαση μη απαραίτητων ειδοποιήσεων ή χρήση της "λειτουργίας εστίασης" για να μειώσετε τις συνεχείς διακοπές (UNICEF, 2024).</a:t>
            </a:r>
            <a:endParaRPr sz="2800">
              <a:solidFill>
                <a:schemeClr val="dk1"/>
              </a:solidFill>
            </a:endParaRPr>
          </a:p>
          <a:p>
            <a:pPr indent="0" lvl="0" marL="457200" rtl="0" algn="just">
              <a:lnSpc>
                <a:spcPct val="100000"/>
              </a:lnSpc>
              <a:spcBef>
                <a:spcPts val="0"/>
              </a:spcBef>
              <a:spcAft>
                <a:spcPts val="0"/>
              </a:spcAft>
              <a:buSzPts val="1800"/>
              <a:buNone/>
            </a:pPr>
            <a:r>
              <a:t/>
            </a:r>
            <a:endParaRPr sz="2800">
              <a:solidFill>
                <a:schemeClr val="dk1"/>
              </a:solidFill>
            </a:endParaRPr>
          </a:p>
          <a:p>
            <a:pPr indent="-406400" lvl="0" marL="457200" rtl="0" algn="just">
              <a:lnSpc>
                <a:spcPct val="100000"/>
              </a:lnSpc>
              <a:spcBef>
                <a:spcPts val="0"/>
              </a:spcBef>
              <a:spcAft>
                <a:spcPts val="0"/>
              </a:spcAft>
              <a:buClr>
                <a:schemeClr val="dk1"/>
              </a:buClr>
              <a:buSzPts val="2800"/>
              <a:buChar char="•"/>
            </a:pPr>
            <a:r>
              <a:rPr b="1" lang="en-IE" sz="2800">
                <a:solidFill>
                  <a:schemeClr val="dk1"/>
                </a:solidFill>
              </a:rPr>
              <a:t>Τακτικά check-in χωρίς παρουσία οικοδεσπότη: </a:t>
            </a:r>
            <a:r>
              <a:rPr lang="en-IE" sz="2800">
                <a:solidFill>
                  <a:schemeClr val="dk1"/>
                </a:solidFill>
              </a:rPr>
              <a:t>Προγραμματίστε γρήγορους ελέγχους διάθεσης, αξιολογήστε το άγχος ή το FOMO σας πριν και μετά τη χρήση των μέσων κοινωνικής δικτύωσης (WHO, 2024).</a:t>
            </a:r>
            <a:endParaRPr sz="2800"/>
          </a:p>
          <a:p>
            <a:pPr indent="0" lvl="0" marL="0" rtl="0" algn="l">
              <a:lnSpc>
                <a:spcPct val="150000"/>
              </a:lnSpc>
              <a:spcBef>
                <a:spcPts val="0"/>
              </a:spcBef>
              <a:spcAft>
                <a:spcPts val="0"/>
              </a:spcAft>
              <a:buSzPts val="1800"/>
              <a:buNone/>
            </a:pPr>
            <a:r>
              <a:t/>
            </a:r>
            <a:endParaRPr sz="1200">
              <a:solidFill>
                <a:schemeClr val="dk1"/>
              </a:solidFill>
            </a:endParaRPr>
          </a:p>
          <a:p>
            <a:pPr indent="0" lvl="0" marL="0" rtl="0" algn="l">
              <a:lnSpc>
                <a:spcPct val="150000"/>
              </a:lnSpc>
              <a:spcBef>
                <a:spcPts val="0"/>
              </a:spcBef>
              <a:spcAft>
                <a:spcPts val="0"/>
              </a:spcAft>
              <a:buSzPts val="1800"/>
              <a:buNone/>
            </a:pPr>
            <a:r>
              <a:t/>
            </a:r>
            <a:endParaRPr sz="1200"/>
          </a:p>
          <a:p>
            <a:pPr indent="-261620" lvl="0" marL="457200" rtl="0" algn="l">
              <a:lnSpc>
                <a:spcPct val="150000"/>
              </a:lnSpc>
              <a:spcBef>
                <a:spcPts val="0"/>
              </a:spcBef>
              <a:spcAft>
                <a:spcPts val="0"/>
              </a:spcAft>
              <a:buClr>
                <a:srgbClr val="323232"/>
              </a:buClr>
              <a:buSzPts val="5600"/>
              <a:buNone/>
            </a:pPr>
            <a:r>
              <a:t/>
            </a:r>
            <a:endParaRPr sz="1200"/>
          </a:p>
        </p:txBody>
      </p:sp>
      <p:pic>
        <p:nvPicPr>
          <p:cNvPr id="171" name="Google Shape;171;p16" title="3728962.jpg"/>
          <p:cNvPicPr preferRelativeResize="0"/>
          <p:nvPr/>
        </p:nvPicPr>
        <p:blipFill rotWithShape="1">
          <a:blip r:embed="rId3">
            <a:alphaModFix/>
          </a:blip>
          <a:srcRect b="8133" l="8261" r="8118" t="7126"/>
          <a:stretch/>
        </p:blipFill>
        <p:spPr>
          <a:xfrm>
            <a:off x="818863" y="4724800"/>
            <a:ext cx="7367875" cy="7467200"/>
          </a:xfrm>
          <a:prstGeom prst="rect">
            <a:avLst/>
          </a:prstGeom>
          <a:noFill/>
          <a:ln>
            <a:noFill/>
          </a:ln>
        </p:spPr>
      </p:pic>
      <p:sp>
        <p:nvSpPr>
          <p:cNvPr id="172" name="Google Shape;172;p16"/>
          <p:cNvSpPr txBox="1"/>
          <p:nvPr/>
        </p:nvSpPr>
        <p:spPr>
          <a:xfrm>
            <a:off x="818356" y="4150827"/>
            <a:ext cx="7615237" cy="573973"/>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100"/>
              <a:buFont typeface="Arial"/>
              <a:buNone/>
            </a:pPr>
            <a:r>
              <a:rPr b="0" i="0" lang="en-IE" sz="1100" u="sng" cap="none" strike="noStrike">
                <a:solidFill>
                  <a:schemeClr val="hlink"/>
                </a:solidFill>
                <a:latin typeface="Arial"/>
                <a:ea typeface="Arial"/>
                <a:cs typeface="Arial"/>
                <a:sym typeface="Arial"/>
                <a:hlinkClick r:id="rId4"/>
              </a:rPr>
              <a:t>https://img.freepik.com/free-vector/online-games-addiction-concept_23-2148509716.jpg?ga=GA1.1.824118968.1748203554&amp;semt=ais_hybrid&amp;w=740</a:t>
            </a:r>
            <a:endParaRPr b="0" i="0" sz="1100" u="none" cap="none" strike="noStrike">
              <a:solidFill>
                <a:srgbClr val="000000"/>
              </a:solidFill>
              <a:latin typeface="Arial"/>
              <a:ea typeface="Arial"/>
              <a:cs typeface="Arial"/>
              <a:sym typeface="Arial"/>
            </a:endParaRPr>
          </a:p>
        </p:txBody>
      </p:sp>
      <p:sp>
        <p:nvSpPr>
          <p:cNvPr id="173" name="Google Shape;173;p16"/>
          <p:cNvSpPr txBox="1"/>
          <p:nvPr/>
        </p:nvSpPr>
        <p:spPr>
          <a:xfrm>
            <a:off x="8692243" y="11453336"/>
            <a:ext cx="12202884"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none" cap="none" strike="noStrike">
                <a:solidFill>
                  <a:schemeClr val="dk1"/>
                </a:solidFill>
                <a:latin typeface="Arial"/>
                <a:ea typeface="Arial"/>
                <a:cs typeface="Arial"/>
                <a:sym typeface="Arial"/>
              </a:rPr>
              <a:t>OECD. (2023). Children and young people's mental health in the digital age. OEC Publishing.                                                                                                                                                                                                                                                           WHO. (2024). Teens, screens and mental health. World Health Organization.                                                                                                                                                                                                                                                                                                                                                                                                                             UNICEF. (2024). Teen mental health and social media.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7"/>
          <p:cNvSpPr txBox="1"/>
          <p:nvPr>
            <p:ph type="title"/>
          </p:nvPr>
        </p:nvSpPr>
        <p:spPr>
          <a:xfrm>
            <a:off x="1712600" y="2318200"/>
            <a:ext cx="22860000" cy="1069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 και τρόπος χρήσης</a:t>
            </a:r>
            <a:endParaRPr sz="3300">
              <a:latin typeface="Arial"/>
              <a:ea typeface="Arial"/>
              <a:cs typeface="Arial"/>
              <a:sym typeface="Arial"/>
            </a:endParaRPr>
          </a:p>
        </p:txBody>
      </p:sp>
      <p:sp>
        <p:nvSpPr>
          <p:cNvPr id="180" name="Google Shape;180;p17"/>
          <p:cNvSpPr txBox="1"/>
          <p:nvPr>
            <p:ph idx="1" type="body"/>
          </p:nvPr>
        </p:nvSpPr>
        <p:spPr>
          <a:xfrm>
            <a:off x="1712600" y="4139600"/>
            <a:ext cx="19471000" cy="7258200"/>
          </a:xfrm>
          <a:prstGeom prst="rect">
            <a:avLst/>
          </a:prstGeom>
          <a:noFill/>
          <a:ln>
            <a:noFill/>
          </a:ln>
        </p:spPr>
        <p:txBody>
          <a:bodyPr anchorCtr="0" anchor="t" bIns="0" lIns="0" spcFirstLastPara="1" rIns="0" wrap="square" tIns="0">
            <a:normAutofit/>
          </a:bodyPr>
          <a:lstStyle/>
          <a:p>
            <a:pPr indent="0" lvl="0" marL="0" rtl="0" algn="just">
              <a:lnSpc>
                <a:spcPct val="150000"/>
              </a:lnSpc>
              <a:spcBef>
                <a:spcPts val="1200"/>
              </a:spcBef>
              <a:spcAft>
                <a:spcPts val="0"/>
              </a:spcAft>
              <a:buClr>
                <a:schemeClr val="dk1"/>
              </a:buClr>
              <a:buSzPts val="1100"/>
              <a:buNone/>
            </a:pPr>
            <a:r>
              <a:rPr b="1" lang="en-IE" sz="2800">
                <a:solidFill>
                  <a:schemeClr val="dk1"/>
                </a:solidFill>
              </a:rPr>
              <a:t>«</a:t>
            </a:r>
            <a:r>
              <a:rPr b="1" lang="en-IE" sz="2800">
                <a:solidFill>
                  <a:schemeClr val="dk1"/>
                </a:solidFill>
                <a:latin typeface="Arial"/>
                <a:ea typeface="Arial"/>
                <a:cs typeface="Arial"/>
                <a:sym typeface="Arial"/>
              </a:rPr>
              <a:t>Δοκιμή χρονοδιακόπτη εφαρμογής μίας ημέρας</a:t>
            </a:r>
            <a:r>
              <a:rPr b="1" lang="en-IE" sz="2800">
                <a:solidFill>
                  <a:schemeClr val="dk1"/>
                </a:solidFill>
              </a:rPr>
              <a:t>»</a:t>
            </a:r>
            <a:endParaRPr b="1" sz="2800">
              <a:solidFill>
                <a:schemeClr val="dk1"/>
              </a:solidFill>
              <a:latin typeface="Arial"/>
              <a:ea typeface="Arial"/>
              <a:cs typeface="Arial"/>
              <a:sym typeface="Arial"/>
            </a:endParaRPr>
          </a:p>
          <a:p>
            <a:pPr indent="-406400" lvl="0" marL="457200" rtl="0" algn="just">
              <a:lnSpc>
                <a:spcPct val="150000"/>
              </a:lnSpc>
              <a:spcBef>
                <a:spcPts val="1200"/>
              </a:spcBef>
              <a:spcAft>
                <a:spcPts val="0"/>
              </a:spcAft>
              <a:buClr>
                <a:schemeClr val="dk1"/>
              </a:buClr>
              <a:buSzPts val="2800"/>
              <a:buAutoNum type="arabicPeriod"/>
            </a:pPr>
            <a:r>
              <a:rPr lang="en-IE" sz="2800">
                <a:solidFill>
                  <a:schemeClr val="dk1"/>
                </a:solidFill>
                <a:latin typeface="Arial"/>
                <a:ea typeface="Arial"/>
                <a:cs typeface="Arial"/>
                <a:sym typeface="Arial"/>
              </a:rPr>
              <a:t>Επιλέξτε μία εφαρμογή κοινωνικής δικτύωσης (π.χ. Instagram).</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Στις ρυθμίσεις του τηλεφώνου σας, ορίστε ένα ημερήσιο όριο 30 λεπτών.</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Στο τέλος της ημέρας, ελέγξτε πόσα λεπτά χρησιμοποιήσατε πραγματικά.</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Σημείωση σε ένα γρήγορο αρχείο καταγραφής: </a:t>
            </a:r>
            <a:r>
              <a:rPr lang="en-IE" sz="2800">
                <a:solidFill>
                  <a:schemeClr val="dk1"/>
                </a:solidFill>
              </a:rPr>
              <a:t>«</a:t>
            </a:r>
            <a:r>
              <a:rPr lang="en-IE" sz="2800">
                <a:solidFill>
                  <a:schemeClr val="dk1"/>
                </a:solidFill>
                <a:latin typeface="Arial"/>
                <a:ea typeface="Arial"/>
                <a:cs typeface="Arial"/>
                <a:sym typeface="Arial"/>
              </a:rPr>
              <a:t>Ένιωσα πιο ήρεμος / Ένιωσα βαριεστημένος</a:t>
            </a:r>
            <a:r>
              <a:rPr lang="en-IE" sz="2800">
                <a:solidFill>
                  <a:schemeClr val="dk1"/>
                </a:solidFill>
              </a:rPr>
              <a:t>»</a:t>
            </a:r>
            <a:r>
              <a:rPr lang="en-IE" sz="2800">
                <a:solidFill>
                  <a:schemeClr val="dk1"/>
                </a:solidFill>
                <a:latin typeface="Arial"/>
                <a:ea typeface="Arial"/>
                <a:cs typeface="Arial"/>
                <a:sym typeface="Arial"/>
              </a:rPr>
              <a:t> για να δείτε τον αντίκτυπο.</a:t>
            </a:r>
            <a:endParaRPr sz="2800">
              <a:solidFill>
                <a:schemeClr val="dk1"/>
              </a:solidFill>
              <a:latin typeface="Arial"/>
              <a:ea typeface="Arial"/>
              <a:cs typeface="Arial"/>
              <a:sym typeface="Arial"/>
            </a:endParaRPr>
          </a:p>
          <a:p>
            <a:pPr indent="0" lvl="0" marL="0" rtl="0" algn="l">
              <a:lnSpc>
                <a:spcPct val="150000"/>
              </a:lnSpc>
              <a:spcBef>
                <a:spcPts val="2000"/>
              </a:spcBef>
              <a:spcAft>
                <a:spcPts val="0"/>
              </a:spcAft>
              <a:buClr>
                <a:srgbClr val="323232"/>
              </a:buClr>
              <a:buSzPts val="3200"/>
              <a:buNone/>
            </a:pPr>
            <a:r>
              <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8"/>
          <p:cNvSpPr txBox="1"/>
          <p:nvPr>
            <p:ph type="title"/>
          </p:nvPr>
        </p:nvSpPr>
        <p:spPr>
          <a:xfrm>
            <a:off x="762000" y="2019299"/>
            <a:ext cx="11264900" cy="87630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Προσεγγίσεις και Εργαλεία</a:t>
            </a:r>
            <a:endParaRPr sz="3300">
              <a:latin typeface="Arial"/>
              <a:ea typeface="Arial"/>
              <a:cs typeface="Arial"/>
              <a:sym typeface="Arial"/>
            </a:endParaRPr>
          </a:p>
        </p:txBody>
      </p:sp>
      <p:sp>
        <p:nvSpPr>
          <p:cNvPr id="186" name="Google Shape;186;p18"/>
          <p:cNvSpPr txBox="1"/>
          <p:nvPr>
            <p:ph idx="2" type="body"/>
          </p:nvPr>
        </p:nvSpPr>
        <p:spPr>
          <a:xfrm>
            <a:off x="7860850" y="4717794"/>
            <a:ext cx="15216864" cy="7057568"/>
          </a:xfrm>
          <a:prstGeom prst="rect">
            <a:avLst/>
          </a:prstGeom>
          <a:noFill/>
          <a:ln>
            <a:noFill/>
          </a:ln>
        </p:spPr>
        <p:txBody>
          <a:bodyPr anchorCtr="0" anchor="t" bIns="0" lIns="0" spcFirstLastPara="1" rIns="0" wrap="square" tIns="0">
            <a:noAutofit/>
          </a:bodyPr>
          <a:lstStyle/>
          <a:p>
            <a:pPr indent="-406400" lvl="0" marL="457200" rtl="0" algn="just">
              <a:lnSpc>
                <a:spcPct val="150000"/>
              </a:lnSpc>
              <a:spcBef>
                <a:spcPts val="0"/>
              </a:spcBef>
              <a:spcAft>
                <a:spcPts val="0"/>
              </a:spcAft>
              <a:buClr>
                <a:schemeClr val="dk1"/>
              </a:buClr>
              <a:buSzPts val="2800"/>
              <a:buChar char="•"/>
            </a:pPr>
            <a:r>
              <a:rPr b="1" lang="en-IE" sz="2800">
                <a:solidFill>
                  <a:schemeClr val="dk1"/>
                </a:solidFill>
              </a:rPr>
              <a:t>Προτροπές προβληματισμού: </a:t>
            </a:r>
            <a:r>
              <a:rPr lang="en-IE" sz="2800">
                <a:solidFill>
                  <a:schemeClr val="dk1"/>
                </a:solidFill>
              </a:rPr>
              <a:t>Χρησιμοποιήστε ερωτήσεις όπως "Τι ψάχνω πραγματικά όταν ανοίγω αυτήν την εφαρμογή;" για να εμφανίσετε κίνητρα (UNICEF, 2024).</a:t>
            </a:r>
            <a:br>
              <a:rPr lang="en-IE" sz="2800">
                <a:solidFill>
                  <a:schemeClr val="dk1"/>
                </a:solidFill>
              </a:rPr>
            </a:br>
            <a:r>
              <a:rPr b="1" lang="en-IE" sz="2800">
                <a:solidFill>
                  <a:schemeClr val="dk1"/>
                </a:solidFill>
              </a:rPr>
              <a:t>Εργαστήρια γραμματισμού στα μέσα: </a:t>
            </a:r>
            <a:r>
              <a:rPr lang="en-IE" sz="2800">
                <a:solidFill>
                  <a:schemeClr val="dk1"/>
                </a:solidFill>
              </a:rPr>
              <a:t>Διδάξτε πώς οι αλγόριθμοι ενισχύουν το εντυπωσιακό ή συγκριτικό περιεχόμενο και εξασκήστε τον εντοπισμό επιμελημένου έναντι πραγματικού (OECD, 2023).</a:t>
            </a:r>
            <a:br>
              <a:rPr lang="en-IE" sz="2800">
                <a:solidFill>
                  <a:schemeClr val="dk1"/>
                </a:solidFill>
              </a:rPr>
            </a:br>
            <a:r>
              <a:rPr b="1" lang="en-IE" sz="2800">
                <a:solidFill>
                  <a:schemeClr val="dk1"/>
                </a:solidFill>
              </a:rPr>
              <a:t>Συμφωνίες υπό την ηγεσία ομοτίμων: </a:t>
            </a:r>
            <a:r>
              <a:rPr lang="en-IE" sz="2800">
                <a:solidFill>
                  <a:schemeClr val="dk1"/>
                </a:solidFill>
              </a:rPr>
              <a:t>Συνδημιουργήστε απλούς «χάρτες μέσων κοινωνικής δικτύωσης» σε ομάδες νέων: π.χ. χωρίς αναρτήσεις σύγκρισης και απελπισίας, κουλτούρα «check-in» (WHO, 2024).</a:t>
            </a:r>
            <a:br>
              <a:rPr lang="en-IE" sz="2800">
                <a:solidFill>
                  <a:schemeClr val="dk1"/>
                </a:solidFill>
              </a:rPr>
            </a:br>
            <a:r>
              <a:rPr b="1" lang="en-IE" sz="2800">
                <a:solidFill>
                  <a:schemeClr val="dk1"/>
                </a:solidFill>
              </a:rPr>
              <a:t>Check-in φίλων: </a:t>
            </a:r>
            <a:r>
              <a:rPr lang="en-IE" sz="2800">
                <a:solidFill>
                  <a:schemeClr val="dk1"/>
                </a:solidFill>
              </a:rPr>
              <a:t>Συνδυάστε τους συμμετέχοντες για να κάνουν εβδομαδιαία check-in ψηφιακής ευημερίας, προσφέροντας υποστήριξη και υπευθυνότητα (UNICEF, 2024).</a:t>
            </a:r>
            <a:endParaRPr sz="2800">
              <a:solidFill>
                <a:schemeClr val="dk1"/>
              </a:solidFill>
            </a:endParaRPr>
          </a:p>
          <a:p>
            <a:pPr indent="0" lvl="0" marL="0" rtl="0" algn="l">
              <a:lnSpc>
                <a:spcPct val="150000"/>
              </a:lnSpc>
              <a:spcBef>
                <a:spcPts val="0"/>
              </a:spcBef>
              <a:spcAft>
                <a:spcPts val="0"/>
              </a:spcAft>
              <a:buSzPts val="1800"/>
              <a:buNone/>
            </a:pPr>
            <a:r>
              <a:t/>
            </a:r>
            <a:endParaRPr sz="1200"/>
          </a:p>
          <a:p>
            <a:pPr indent="0" lvl="0" marL="0" rtl="0" algn="l">
              <a:lnSpc>
                <a:spcPct val="150000"/>
              </a:lnSpc>
              <a:spcBef>
                <a:spcPts val="0"/>
              </a:spcBef>
              <a:spcAft>
                <a:spcPts val="0"/>
              </a:spcAft>
              <a:buSzPts val="1800"/>
              <a:buNone/>
            </a:pPr>
            <a:r>
              <a:t/>
            </a:r>
            <a:endParaRPr sz="1200">
              <a:solidFill>
                <a:schemeClr val="dk1"/>
              </a:solidFill>
            </a:endParaRPr>
          </a:p>
          <a:p>
            <a:pPr indent="0" lvl="0" marL="0" rtl="0" algn="l">
              <a:lnSpc>
                <a:spcPct val="150000"/>
              </a:lnSpc>
              <a:spcBef>
                <a:spcPts val="0"/>
              </a:spcBef>
              <a:spcAft>
                <a:spcPts val="0"/>
              </a:spcAft>
              <a:buSzPts val="1800"/>
              <a:buNone/>
            </a:pPr>
            <a:r>
              <a:t/>
            </a:r>
            <a:endParaRPr sz="1200"/>
          </a:p>
          <a:p>
            <a:pPr indent="-261620" lvl="0" marL="457200" rtl="0" algn="l">
              <a:lnSpc>
                <a:spcPct val="150000"/>
              </a:lnSpc>
              <a:spcBef>
                <a:spcPts val="0"/>
              </a:spcBef>
              <a:spcAft>
                <a:spcPts val="0"/>
              </a:spcAft>
              <a:buClr>
                <a:srgbClr val="323232"/>
              </a:buClr>
              <a:buSzPts val="5600"/>
              <a:buNone/>
            </a:pPr>
            <a:r>
              <a:t/>
            </a:r>
            <a:endParaRPr sz="1200"/>
          </a:p>
        </p:txBody>
      </p:sp>
      <p:pic>
        <p:nvPicPr>
          <p:cNvPr id="187" name="Google Shape;187;p18" title="5356680.jpg"/>
          <p:cNvPicPr preferRelativeResize="0"/>
          <p:nvPr/>
        </p:nvPicPr>
        <p:blipFill rotWithShape="1">
          <a:blip r:embed="rId3">
            <a:alphaModFix/>
          </a:blip>
          <a:srcRect b="4695" l="6276" r="6187" t="7190"/>
          <a:stretch/>
        </p:blipFill>
        <p:spPr>
          <a:xfrm>
            <a:off x="762000" y="5141558"/>
            <a:ext cx="5749768" cy="5526442"/>
          </a:xfrm>
          <a:prstGeom prst="rect">
            <a:avLst/>
          </a:prstGeom>
          <a:noFill/>
          <a:ln>
            <a:noFill/>
          </a:ln>
        </p:spPr>
      </p:pic>
      <p:sp>
        <p:nvSpPr>
          <p:cNvPr id="188" name="Google Shape;188;p18"/>
          <p:cNvSpPr txBox="1"/>
          <p:nvPr/>
        </p:nvSpPr>
        <p:spPr>
          <a:xfrm>
            <a:off x="762000" y="4258775"/>
            <a:ext cx="4295700" cy="54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100"/>
              <a:buFont typeface="Arial"/>
              <a:buNone/>
            </a:pPr>
            <a:r>
              <a:rPr b="0" i="0" lang="en-IE" sz="1100" u="sng" cap="none" strike="noStrike">
                <a:solidFill>
                  <a:schemeClr val="hlink"/>
                </a:solidFill>
                <a:latin typeface="Arial"/>
                <a:ea typeface="Arial"/>
                <a:cs typeface="Arial"/>
                <a:sym typeface="Arial"/>
                <a:hlinkClick r:id="rId4"/>
              </a:rPr>
              <a:t>https://img.freepik.com/free-vector/no-connection-concept-illustration_114360-5947.jpg?ga=GA1.1.824118968.1748203554&amp;w=740</a:t>
            </a:r>
            <a:endParaRPr b="0" i="0" sz="1100" u="none" cap="none" strike="noStrike">
              <a:solidFill>
                <a:srgbClr val="000000"/>
              </a:solidFill>
              <a:latin typeface="Arial"/>
              <a:ea typeface="Arial"/>
              <a:cs typeface="Arial"/>
              <a:sym typeface="Arial"/>
            </a:endParaRPr>
          </a:p>
        </p:txBody>
      </p:sp>
      <p:sp>
        <p:nvSpPr>
          <p:cNvPr id="189" name="Google Shape;189;p18"/>
          <p:cNvSpPr txBox="1"/>
          <p:nvPr/>
        </p:nvSpPr>
        <p:spPr>
          <a:xfrm>
            <a:off x="463100" y="10690927"/>
            <a:ext cx="7026271" cy="134504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b="0" i="0" lang="en-IE" sz="1400" u="none" cap="none" strike="noStrike">
                <a:solidFill>
                  <a:schemeClr val="dk1"/>
                </a:solidFill>
                <a:latin typeface="Arial"/>
                <a:ea typeface="Arial"/>
                <a:cs typeface="Arial"/>
                <a:sym typeface="Arial"/>
              </a:rPr>
              <a:t>OECD. (2023). Children and young people's mental health in the digital age. OEC Publishing.                                                                                                                                                                                                                                                           WHO. (2024). Teens, screens and mental health. World Health Organization.                                                                                                                                                                                                                                                                                                                                                                                                                             UNICEF. (2024). Teen mental health and social media.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35cac1678bb_0_37"/>
          <p:cNvSpPr txBox="1"/>
          <p:nvPr>
            <p:ph type="title"/>
          </p:nvPr>
        </p:nvSpPr>
        <p:spPr>
          <a:xfrm>
            <a:off x="1640917" y="2580150"/>
            <a:ext cx="22860000" cy="55493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 και τρόπος χρήσης</a:t>
            </a:r>
            <a:endParaRPr sz="3300">
              <a:latin typeface="Arial"/>
              <a:ea typeface="Arial"/>
              <a:cs typeface="Arial"/>
              <a:sym typeface="Arial"/>
            </a:endParaRPr>
          </a:p>
        </p:txBody>
      </p:sp>
      <p:sp>
        <p:nvSpPr>
          <p:cNvPr id="196" name="Google Shape;196;g35cac1678bb_0_37"/>
          <p:cNvSpPr txBox="1"/>
          <p:nvPr>
            <p:ph idx="1" type="body"/>
          </p:nvPr>
        </p:nvSpPr>
        <p:spPr>
          <a:xfrm>
            <a:off x="1640917" y="4048847"/>
            <a:ext cx="17042700" cy="7258200"/>
          </a:xfrm>
          <a:prstGeom prst="rect">
            <a:avLst/>
          </a:prstGeom>
          <a:noFill/>
          <a:ln>
            <a:noFill/>
          </a:ln>
        </p:spPr>
        <p:txBody>
          <a:bodyPr anchorCtr="0" anchor="t" bIns="0" lIns="0" spcFirstLastPara="1" rIns="0" wrap="square" tIns="0">
            <a:normAutofit/>
          </a:bodyPr>
          <a:lstStyle/>
          <a:p>
            <a:pPr indent="0" lvl="0" marL="0" rtl="0" algn="just">
              <a:lnSpc>
                <a:spcPct val="150000"/>
              </a:lnSpc>
              <a:spcBef>
                <a:spcPts val="1200"/>
              </a:spcBef>
              <a:spcAft>
                <a:spcPts val="0"/>
              </a:spcAft>
              <a:buClr>
                <a:schemeClr val="dk1"/>
              </a:buClr>
              <a:buSzPts val="1100"/>
              <a:buNone/>
            </a:pPr>
            <a:r>
              <a:rPr b="1" lang="en-IE" sz="2800">
                <a:solidFill>
                  <a:schemeClr val="dk1"/>
                </a:solidFill>
                <a:latin typeface="Arial"/>
                <a:ea typeface="Arial"/>
                <a:cs typeface="Arial"/>
                <a:sym typeface="Arial"/>
              </a:rPr>
              <a:t>«Πραγματικό ή φίλτρο;» Στιγμιότυπο</a:t>
            </a:r>
            <a:endParaRPr/>
          </a:p>
          <a:p>
            <a:pPr indent="-457200" lvl="0" marL="457200" rtl="0" algn="just">
              <a:lnSpc>
                <a:spcPct val="150000"/>
              </a:lnSpc>
              <a:spcBef>
                <a:spcPts val="1200"/>
              </a:spcBef>
              <a:spcAft>
                <a:spcPts val="0"/>
              </a:spcAft>
              <a:buClr>
                <a:schemeClr val="dk1"/>
              </a:buClr>
              <a:buSzPts val="2800"/>
              <a:buFont typeface="Arial"/>
              <a:buChar char="•"/>
            </a:pPr>
            <a:r>
              <a:rPr lang="en-IE" sz="2800">
                <a:solidFill>
                  <a:schemeClr val="dk1"/>
                </a:solidFill>
                <a:latin typeface="Arial"/>
                <a:ea typeface="Arial"/>
                <a:cs typeface="Arial"/>
                <a:sym typeface="Arial"/>
              </a:rPr>
              <a:t>Ζητήστε από έναν φίλο να κοινοποιήσει μία μη επεξεργασμένη φωτογραφία και μία φιλτραρισμένη έκδοση (ίδια σκηνή).</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Σε ένα μόνο post-it, γράψτε πώς σας έκανε να νιώσετε («πιεσμένοι» έναντι «αυθεντικών»).</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Ανταλλάξτε σημειώσεις και συζητήστε: «Ποιο ήταν πιο αληθινό;»</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Συμφωνήστε μαζί σε μια ανάρτηση χωρίς φίλτρα που θα μοιραστείτε αυτήν την εβδομάδα.</a:t>
            </a:r>
            <a:endParaRPr sz="2800">
              <a:solidFill>
                <a:schemeClr val="dk1"/>
              </a:solidFill>
              <a:latin typeface="Arial"/>
              <a:ea typeface="Arial"/>
              <a:cs typeface="Arial"/>
              <a:sym typeface="Arial"/>
            </a:endParaRPr>
          </a:p>
          <a:p>
            <a:pPr indent="0" lvl="0" marL="0" rtl="0" algn="l">
              <a:lnSpc>
                <a:spcPct val="150000"/>
              </a:lnSpc>
              <a:spcBef>
                <a:spcPts val="1200"/>
              </a:spcBef>
              <a:spcAft>
                <a:spcPts val="0"/>
              </a:spcAft>
              <a:buClr>
                <a:schemeClr val="dk1"/>
              </a:buClr>
              <a:buSzPts val="1100"/>
              <a:buNone/>
            </a:pPr>
            <a:r>
              <a:t/>
            </a:r>
            <a:endParaRPr b="1" sz="2800">
              <a:solidFill>
                <a:schemeClr val="dk1"/>
              </a:solidFill>
            </a:endParaRPr>
          </a:p>
          <a:p>
            <a:pPr indent="0" lvl="0" marL="0" rtl="0" algn="l">
              <a:lnSpc>
                <a:spcPct val="150000"/>
              </a:lnSpc>
              <a:spcBef>
                <a:spcPts val="2000"/>
              </a:spcBef>
              <a:spcAft>
                <a:spcPts val="0"/>
              </a:spcAft>
              <a:buClr>
                <a:srgbClr val="323232"/>
              </a:buClr>
              <a:buSzPts val="3200"/>
              <a:buNone/>
            </a:pPr>
            <a:r>
              <a:t/>
            </a:r>
            <a:endParaRPr sz="2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0"/>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1500"/>
              <a:buNone/>
            </a:pPr>
            <a:r>
              <a:rPr lang="en-IE" sz="8000">
                <a:latin typeface="Arial"/>
                <a:ea typeface="Arial"/>
                <a:cs typeface="Arial"/>
                <a:sym typeface="Arial"/>
              </a:rPr>
              <a:t>Δραστηριότητα 1</a:t>
            </a:r>
            <a:endParaRPr sz="800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1"/>
          <p:cNvSpPr/>
          <p:nvPr/>
        </p:nvSpPr>
        <p:spPr>
          <a:xfrm>
            <a:off x="17961429" y="5014452"/>
            <a:ext cx="6117771" cy="3781205"/>
          </a:xfrm>
          <a:prstGeom prst="rect">
            <a:avLst/>
          </a:prstGeom>
          <a:solidFill>
            <a:schemeClr val="accent1"/>
          </a:solidFill>
          <a:ln cap="flat" cmpd="sng" w="25400">
            <a:solidFill>
              <a:srgbClr val="1029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8" name="Google Shape;208;p21"/>
          <p:cNvSpPr txBox="1"/>
          <p:nvPr>
            <p:ph idx="1" type="body"/>
          </p:nvPr>
        </p:nvSpPr>
        <p:spPr>
          <a:xfrm>
            <a:off x="6980920" y="1524000"/>
            <a:ext cx="12874624" cy="12575295"/>
          </a:xfrm>
          <a:prstGeom prst="rect">
            <a:avLst/>
          </a:prstGeom>
          <a:noFill/>
          <a:ln>
            <a:noFill/>
          </a:ln>
        </p:spPr>
        <p:txBody>
          <a:bodyPr anchorCtr="0" anchor="t" bIns="0" lIns="0" spcFirstLastPara="1" rIns="0" wrap="square" tIns="0">
            <a:noAutofit/>
          </a:bodyPr>
          <a:lstStyle/>
          <a:p>
            <a:pPr indent="0" lvl="0" marL="0" rtl="0" algn="just">
              <a:lnSpc>
                <a:spcPct val="100000"/>
              </a:lnSpc>
              <a:spcBef>
                <a:spcPts val="1400"/>
              </a:spcBef>
              <a:spcAft>
                <a:spcPts val="0"/>
              </a:spcAft>
              <a:buClr>
                <a:schemeClr val="dk1"/>
              </a:buClr>
              <a:buSzPts val="1100"/>
              <a:buNone/>
            </a:pPr>
            <a:r>
              <a:rPr b="1" lang="en-IE" sz="2800">
                <a:solidFill>
                  <a:schemeClr val="dk1"/>
                </a:solidFill>
                <a:latin typeface="Arial"/>
                <a:ea typeface="Arial"/>
                <a:cs typeface="Arial"/>
                <a:sym typeface="Arial"/>
              </a:rPr>
              <a:t>Δημιουργήστε την υγιή σας συνήθεια στα μέσα κοινωνικής δικτύωσης</a:t>
            </a:r>
            <a:endParaRPr/>
          </a:p>
          <a:p>
            <a:pPr indent="0" lvl="0" marL="0" rtl="0" algn="just">
              <a:lnSpc>
                <a:spcPct val="100000"/>
              </a:lnSpc>
              <a:spcBef>
                <a:spcPts val="1400"/>
              </a:spcBef>
              <a:spcAft>
                <a:spcPts val="0"/>
              </a:spcAft>
              <a:buClr>
                <a:schemeClr val="dk1"/>
              </a:buClr>
              <a:buSzPts val="1100"/>
              <a:buNone/>
            </a:pPr>
            <a:r>
              <a:rPr b="1" lang="en-IE" sz="2800">
                <a:solidFill>
                  <a:schemeClr val="dk1"/>
                </a:solidFill>
                <a:latin typeface="Arial"/>
                <a:ea typeface="Arial"/>
                <a:cs typeface="Arial"/>
                <a:sym typeface="Arial"/>
              </a:rPr>
              <a:t>1. ΠΑΡΑΚΟΛΟΥΘΗΣΗ (Ημέρα 1η)</a:t>
            </a:r>
            <a:endParaRPr b="1" sz="2800">
              <a:solidFill>
                <a:schemeClr val="dk1"/>
              </a:solidFill>
              <a:latin typeface="Arial"/>
              <a:ea typeface="Arial"/>
              <a:cs typeface="Arial"/>
              <a:sym typeface="Arial"/>
            </a:endParaRPr>
          </a:p>
          <a:p>
            <a:pPr indent="-457200" lvl="0" marL="508000" rtl="0" algn="just">
              <a:lnSpc>
                <a:spcPct val="100000"/>
              </a:lnSpc>
              <a:spcBef>
                <a:spcPts val="1200"/>
              </a:spcBef>
              <a:spcAft>
                <a:spcPts val="0"/>
              </a:spcAft>
              <a:buClr>
                <a:schemeClr val="dk1"/>
              </a:buClr>
              <a:buSzPts val="2800"/>
              <a:buFont typeface="Arial"/>
              <a:buChar char="•"/>
            </a:pPr>
            <a:r>
              <a:rPr lang="en-IE" sz="2800">
                <a:solidFill>
                  <a:schemeClr val="dk1"/>
                </a:solidFill>
                <a:latin typeface="Arial"/>
                <a:ea typeface="Arial"/>
                <a:cs typeface="Arial"/>
                <a:sym typeface="Arial"/>
              </a:rPr>
              <a:t>Ενεργοποιήστε τον χρόνο οθόνης ή το εργαλείο Ψηφιακή ευημερία του τηλεφώνου σας.</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Καταγράψτε τη συνολική χρήση των μέσων κοινωνικής δικτύωσης και σημειώστε μια λέξη αίσθησης πριν τον ύπνο.</a:t>
            </a:r>
            <a:endParaRPr sz="2800">
              <a:solidFill>
                <a:schemeClr val="dk1"/>
              </a:solidFill>
              <a:latin typeface="Arial"/>
              <a:ea typeface="Arial"/>
              <a:cs typeface="Arial"/>
              <a:sym typeface="Arial"/>
            </a:endParaRPr>
          </a:p>
          <a:p>
            <a:pPr indent="0" lvl="0" marL="50800" rtl="0" algn="just">
              <a:lnSpc>
                <a:spcPct val="100000"/>
              </a:lnSpc>
              <a:spcBef>
                <a:spcPts val="120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0" rtl="0" algn="just">
              <a:lnSpc>
                <a:spcPct val="100000"/>
              </a:lnSpc>
              <a:spcBef>
                <a:spcPts val="1200"/>
              </a:spcBef>
              <a:spcAft>
                <a:spcPts val="0"/>
              </a:spcAft>
              <a:buClr>
                <a:schemeClr val="dk1"/>
              </a:buClr>
              <a:buSzPts val="1100"/>
              <a:buNone/>
            </a:pPr>
            <a:r>
              <a:rPr b="1" lang="en-IE" sz="2800">
                <a:solidFill>
                  <a:schemeClr val="dk1"/>
                </a:solidFill>
                <a:latin typeface="Arial"/>
                <a:ea typeface="Arial"/>
                <a:cs typeface="Arial"/>
                <a:sym typeface="Arial"/>
              </a:rPr>
              <a:t>2. ΑΝΤΑΝΑΚΛΑΣΗ (Ημέρα 2η)</a:t>
            </a:r>
            <a:endParaRPr b="1" sz="2800">
              <a:solidFill>
                <a:schemeClr val="dk1"/>
              </a:solidFill>
              <a:latin typeface="Arial"/>
              <a:ea typeface="Arial"/>
              <a:cs typeface="Arial"/>
              <a:sym typeface="Arial"/>
            </a:endParaRPr>
          </a:p>
          <a:p>
            <a:pPr indent="-457200" lvl="0" marL="508000" rtl="0" algn="just">
              <a:lnSpc>
                <a:spcPct val="100000"/>
              </a:lnSpc>
              <a:spcBef>
                <a:spcPts val="1200"/>
              </a:spcBef>
              <a:spcAft>
                <a:spcPts val="0"/>
              </a:spcAft>
              <a:buClr>
                <a:schemeClr val="dk1"/>
              </a:buClr>
              <a:buSzPts val="2800"/>
              <a:buFont typeface="Arial"/>
              <a:buChar char="•"/>
            </a:pPr>
            <a:r>
              <a:rPr lang="en-IE" sz="2800">
                <a:solidFill>
                  <a:schemeClr val="dk1"/>
                </a:solidFill>
                <a:latin typeface="Arial"/>
                <a:ea typeface="Arial"/>
                <a:cs typeface="Arial"/>
                <a:sym typeface="Arial"/>
              </a:rPr>
              <a:t>Επιλέξτε μία προτροπή αντανάκλασης:</a:t>
            </a:r>
            <a:endParaRPr sz="2800">
              <a:solidFill>
                <a:schemeClr val="dk1"/>
              </a:solidFill>
              <a:latin typeface="Arial"/>
              <a:ea typeface="Arial"/>
              <a:cs typeface="Arial"/>
              <a:sym typeface="Arial"/>
            </a:endParaRPr>
          </a:p>
          <a:p>
            <a:pPr indent="-406400" lvl="1" marL="914400" rtl="0" algn="just">
              <a:lnSpc>
                <a:spcPct val="100000"/>
              </a:lnSpc>
              <a:spcBef>
                <a:spcPts val="0"/>
              </a:spcBef>
              <a:spcAft>
                <a:spcPts val="0"/>
              </a:spcAft>
              <a:buClr>
                <a:schemeClr val="dk1"/>
              </a:buClr>
              <a:buSzPts val="2800"/>
              <a:buChar char="○"/>
            </a:pPr>
            <a:r>
              <a:rPr lang="en-IE" sz="2800">
                <a:solidFill>
                  <a:schemeClr val="dk1"/>
                </a:solidFill>
                <a:latin typeface="Arial"/>
                <a:ea typeface="Arial"/>
                <a:cs typeface="Arial"/>
                <a:sym typeface="Arial"/>
              </a:rPr>
              <a:t>«Ποιο συναίσθημα με οδήγησε να κάνω κύλιση;»</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«Ποιες αναρτήσεις ανέβασαν ή χαμήλωσαν τη διάθεσή μου;</a:t>
            </a:r>
            <a:r>
              <a:rPr lang="en-IE" sz="2800">
                <a:solidFill>
                  <a:schemeClr val="dk1"/>
                </a:solidFill>
              </a:rPr>
              <a:t>»</a:t>
            </a:r>
            <a:endParaRPr sz="2800">
              <a:solidFill>
                <a:schemeClr val="dk1"/>
              </a:solidFill>
              <a:latin typeface="Arial"/>
              <a:ea typeface="Arial"/>
              <a:cs typeface="Arial"/>
              <a:sym typeface="Arial"/>
            </a:endParaRPr>
          </a:p>
          <a:p>
            <a:pPr indent="-457200" lvl="0" marL="508000" rtl="0" algn="just">
              <a:lnSpc>
                <a:spcPct val="100000"/>
              </a:lnSpc>
              <a:spcBef>
                <a:spcPts val="0"/>
              </a:spcBef>
              <a:spcAft>
                <a:spcPts val="0"/>
              </a:spcAft>
              <a:buClr>
                <a:schemeClr val="dk1"/>
              </a:buClr>
              <a:buSzPts val="2800"/>
              <a:buFont typeface="Arial"/>
              <a:buChar char="•"/>
            </a:pPr>
            <a:r>
              <a:rPr lang="en-IE" sz="2800">
                <a:solidFill>
                  <a:schemeClr val="dk1"/>
                </a:solidFill>
                <a:latin typeface="Arial"/>
                <a:ea typeface="Arial"/>
                <a:cs typeface="Arial"/>
                <a:sym typeface="Arial"/>
              </a:rPr>
              <a:t>Σημειώστε μερικές προτάσεις στην προτροπή που έχετε επιλέξει.</a:t>
            </a:r>
            <a:endParaRPr sz="2800">
              <a:solidFill>
                <a:schemeClr val="dk1"/>
              </a:solidFill>
              <a:latin typeface="Arial"/>
              <a:ea typeface="Arial"/>
              <a:cs typeface="Arial"/>
              <a:sym typeface="Arial"/>
            </a:endParaRPr>
          </a:p>
          <a:p>
            <a:pPr indent="0" lvl="0" marL="50800" rtl="0" algn="just">
              <a:lnSpc>
                <a:spcPct val="100000"/>
              </a:lnSpc>
              <a:spcBef>
                <a:spcPts val="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0" rtl="0" algn="just">
              <a:lnSpc>
                <a:spcPct val="100000"/>
              </a:lnSpc>
              <a:spcBef>
                <a:spcPts val="1200"/>
              </a:spcBef>
              <a:spcAft>
                <a:spcPts val="0"/>
              </a:spcAft>
              <a:buClr>
                <a:schemeClr val="dk1"/>
              </a:buClr>
              <a:buSzPts val="1100"/>
              <a:buFont typeface="Arial"/>
              <a:buNone/>
            </a:pPr>
            <a:r>
              <a:rPr b="1" lang="en-IE" sz="2800">
                <a:solidFill>
                  <a:schemeClr val="dk1"/>
                </a:solidFill>
                <a:latin typeface="Arial"/>
                <a:ea typeface="Arial"/>
                <a:cs typeface="Arial"/>
                <a:sym typeface="Arial"/>
              </a:rPr>
              <a:t>3. ΔΡΑΣΗ (Ημέρα 3η)</a:t>
            </a:r>
            <a:endParaRPr b="1" sz="2800">
              <a:solidFill>
                <a:schemeClr val="dk1"/>
              </a:solidFill>
              <a:latin typeface="Arial"/>
              <a:ea typeface="Arial"/>
              <a:cs typeface="Arial"/>
              <a:sym typeface="Arial"/>
            </a:endParaRPr>
          </a:p>
          <a:p>
            <a:pPr indent="-457200" lvl="0" marL="508000" rtl="0" algn="just">
              <a:lnSpc>
                <a:spcPct val="100000"/>
              </a:lnSpc>
              <a:spcBef>
                <a:spcPts val="1200"/>
              </a:spcBef>
              <a:spcAft>
                <a:spcPts val="0"/>
              </a:spcAft>
              <a:buClr>
                <a:schemeClr val="dk1"/>
              </a:buClr>
              <a:buSzPts val="2800"/>
              <a:buFont typeface="Arial"/>
              <a:buChar char="•"/>
            </a:pPr>
            <a:r>
              <a:rPr lang="en-IE" sz="2800">
                <a:solidFill>
                  <a:schemeClr val="dk1"/>
                </a:solidFill>
                <a:latin typeface="Arial"/>
                <a:ea typeface="Arial"/>
                <a:cs typeface="Arial"/>
                <a:sym typeface="Arial"/>
              </a:rPr>
              <a:t>Επιλέξτε μια απλή αλλαγή:</a:t>
            </a:r>
            <a:endParaRPr sz="2800">
              <a:solidFill>
                <a:schemeClr val="dk1"/>
              </a:solidFill>
              <a:latin typeface="Arial"/>
              <a:ea typeface="Arial"/>
              <a:cs typeface="Arial"/>
              <a:sym typeface="Arial"/>
            </a:endParaRPr>
          </a:p>
          <a:p>
            <a:pPr indent="-406400" lvl="1" marL="914400" rtl="0" algn="just">
              <a:lnSpc>
                <a:spcPct val="100000"/>
              </a:lnSpc>
              <a:spcBef>
                <a:spcPts val="0"/>
              </a:spcBef>
              <a:spcAft>
                <a:spcPts val="0"/>
              </a:spcAft>
              <a:buClr>
                <a:schemeClr val="dk1"/>
              </a:buClr>
              <a:buSzPts val="2800"/>
              <a:buChar char="○"/>
            </a:pPr>
            <a:r>
              <a:rPr lang="en-IE" sz="2800">
                <a:solidFill>
                  <a:schemeClr val="dk1"/>
                </a:solidFill>
                <a:latin typeface="Arial"/>
                <a:ea typeface="Arial"/>
                <a:cs typeface="Arial"/>
                <a:sym typeface="Arial"/>
              </a:rPr>
              <a:t>Σίγαση ενός αγχωτικού λογαριασμού.</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Ενεργοποιήστε την κλίμακα του γκρι μετά τις 8 μ.μ.</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Ρυθμίστε ένα χρονόμετρο 30 λεπτών για την αγαπημένη σας εφαρμογή.</a:t>
            </a:r>
            <a:endParaRPr sz="2800">
              <a:solidFill>
                <a:schemeClr val="dk1"/>
              </a:solidFill>
              <a:latin typeface="Arial"/>
              <a:ea typeface="Arial"/>
              <a:cs typeface="Arial"/>
              <a:sym typeface="Arial"/>
            </a:endParaRPr>
          </a:p>
          <a:p>
            <a:pPr indent="-457200" lvl="0" marL="508000" rtl="0" algn="just">
              <a:lnSpc>
                <a:spcPct val="100000"/>
              </a:lnSpc>
              <a:spcBef>
                <a:spcPts val="0"/>
              </a:spcBef>
              <a:spcAft>
                <a:spcPts val="0"/>
              </a:spcAft>
              <a:buClr>
                <a:schemeClr val="dk1"/>
              </a:buClr>
              <a:buSzPts val="2800"/>
              <a:buFont typeface="Arial"/>
              <a:buChar char="•"/>
            </a:pPr>
            <a:r>
              <a:rPr lang="en-IE" sz="2800">
                <a:solidFill>
                  <a:schemeClr val="dk1"/>
                </a:solidFill>
                <a:latin typeface="Arial"/>
                <a:ea typeface="Arial"/>
                <a:cs typeface="Arial"/>
                <a:sym typeface="Arial"/>
              </a:rPr>
              <a:t>Δοκιμάστε το για το υπόλοιπο της ημέρας και σημειώστε ξανά τη διάθεσή σας.</a:t>
            </a:r>
            <a:endParaRPr sz="2800">
              <a:solidFill>
                <a:schemeClr val="dk1"/>
              </a:solidFill>
              <a:latin typeface="Arial"/>
              <a:ea typeface="Arial"/>
              <a:cs typeface="Arial"/>
              <a:sym typeface="Arial"/>
            </a:endParaRPr>
          </a:p>
          <a:p>
            <a:pPr indent="0" lvl="0" marL="50800" rtl="0" algn="just">
              <a:lnSpc>
                <a:spcPct val="100000"/>
              </a:lnSpc>
              <a:spcBef>
                <a:spcPts val="0"/>
              </a:spcBef>
              <a:spcAft>
                <a:spcPts val="0"/>
              </a:spcAft>
              <a:buClr>
                <a:schemeClr val="dk1"/>
              </a:buClr>
              <a:buSzPts val="2800"/>
              <a:buNone/>
            </a:pPr>
            <a:r>
              <a:t/>
            </a:r>
            <a:endParaRPr sz="2800"/>
          </a:p>
          <a:p>
            <a:pPr indent="0" lvl="0" marL="0" rtl="0" algn="l">
              <a:lnSpc>
                <a:spcPct val="150000"/>
              </a:lnSpc>
              <a:spcBef>
                <a:spcPts val="3600"/>
              </a:spcBef>
              <a:spcAft>
                <a:spcPts val="0"/>
              </a:spcAft>
              <a:buClr>
                <a:srgbClr val="323232"/>
              </a:buClr>
              <a:buSzPts val="5600"/>
              <a:buNone/>
            </a:pPr>
            <a:r>
              <a:t/>
            </a:r>
            <a:endParaRPr sz="2800"/>
          </a:p>
        </p:txBody>
      </p:sp>
      <p:sp>
        <p:nvSpPr>
          <p:cNvPr id="209" name="Google Shape;209;p21"/>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Χρόνος δραστηριότητας</a:t>
            </a:r>
            <a:endParaRPr b="1" sz="3300">
              <a:latin typeface="Arial"/>
              <a:ea typeface="Arial"/>
              <a:cs typeface="Arial"/>
              <a:sym typeface="Arial"/>
            </a:endParaRPr>
          </a:p>
        </p:txBody>
      </p:sp>
      <p:pic>
        <p:nvPicPr>
          <p:cNvPr descr="Dance with solid fill" id="210" name="Google Shape;210;p2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
        <p:nvSpPr>
          <p:cNvPr id="211" name="Google Shape;211;p21"/>
          <p:cNvSpPr txBox="1"/>
          <p:nvPr/>
        </p:nvSpPr>
        <p:spPr>
          <a:xfrm>
            <a:off x="17961428" y="5056990"/>
            <a:ext cx="6117772" cy="3123902"/>
          </a:xfrm>
          <a:prstGeom prst="rect">
            <a:avLst/>
          </a:prstGeom>
          <a:noFill/>
          <a:ln>
            <a:noFill/>
          </a:ln>
        </p:spPr>
        <p:txBody>
          <a:bodyPr anchorCtr="0" anchor="t" bIns="91425" lIns="91425" spcFirstLastPara="1" rIns="91425" wrap="square" tIns="91425">
            <a:spAutoFit/>
          </a:bodyPr>
          <a:lstStyle/>
          <a:p>
            <a:pPr indent="0" lvl="0" marL="381000" marR="381000" rtl="0" algn="just">
              <a:lnSpc>
                <a:spcPct val="115000"/>
              </a:lnSpc>
              <a:spcBef>
                <a:spcPts val="1200"/>
              </a:spcBef>
              <a:spcAft>
                <a:spcPts val="0"/>
              </a:spcAft>
              <a:buNone/>
            </a:pPr>
            <a:r>
              <a:rPr b="1" i="0" lang="en-IE" sz="2800" u="none" cap="none" strike="noStrike">
                <a:solidFill>
                  <a:schemeClr val="lt1"/>
                </a:solidFill>
                <a:latin typeface="Arial"/>
                <a:ea typeface="Arial"/>
                <a:cs typeface="Arial"/>
                <a:sym typeface="Arial"/>
              </a:rPr>
              <a:t>Περαιτέρω προβληματισμός</a:t>
            </a:r>
            <a:r>
              <a:rPr b="0" i="0" lang="en-IE" sz="2800" u="none" cap="none" strike="noStrike">
                <a:solidFill>
                  <a:schemeClr val="lt1"/>
                </a:solidFill>
                <a:latin typeface="Arial"/>
                <a:ea typeface="Arial"/>
                <a:cs typeface="Arial"/>
                <a:sym typeface="Arial"/>
              </a:rPr>
              <a:t>:</a:t>
            </a:r>
            <a:endParaRPr/>
          </a:p>
          <a:p>
            <a:pPr indent="-457200" lvl="0" marL="838200" marR="381000" rtl="0" algn="just">
              <a:lnSpc>
                <a:spcPct val="115000"/>
              </a:lnSpc>
              <a:spcBef>
                <a:spcPts val="1200"/>
              </a:spcBef>
              <a:spcAft>
                <a:spcPts val="0"/>
              </a:spcAft>
              <a:buClr>
                <a:srgbClr val="000000"/>
              </a:buClr>
              <a:buSzPts val="2800"/>
              <a:buFont typeface="Arial"/>
              <a:buChar char="•"/>
            </a:pPr>
            <a:r>
              <a:rPr b="0" i="0" lang="en-IE" sz="2800" u="none" cap="none" strike="noStrike">
                <a:solidFill>
                  <a:schemeClr val="lt1"/>
                </a:solidFill>
                <a:latin typeface="Arial"/>
                <a:ea typeface="Arial"/>
                <a:cs typeface="Arial"/>
                <a:sym typeface="Arial"/>
              </a:rPr>
              <a:t>Ένιωθες ότι έχεις περισσότερο έλεγχο;</a:t>
            </a:r>
            <a:br>
              <a:rPr b="0" i="0" lang="en-IE" sz="2800" u="none" cap="none" strike="noStrike">
                <a:solidFill>
                  <a:schemeClr val="lt1"/>
                </a:solidFill>
                <a:latin typeface="Arial"/>
                <a:ea typeface="Arial"/>
                <a:cs typeface="Arial"/>
                <a:sym typeface="Arial"/>
              </a:rPr>
            </a:br>
            <a:r>
              <a:rPr b="0" i="0" lang="en-IE" sz="2800" u="none" cap="none" strike="noStrike">
                <a:solidFill>
                  <a:schemeClr val="lt1"/>
                </a:solidFill>
                <a:latin typeface="Arial"/>
                <a:ea typeface="Arial"/>
                <a:cs typeface="Arial"/>
                <a:sym typeface="Arial"/>
              </a:rPr>
              <a:t>Τι θα συνεχίσετε να κάνετε την επόμενη εβδομάδα;</a:t>
            </a:r>
            <a:endParaRPr b="0" i="0" sz="28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2"/>
          <p:cNvSpPr txBox="1"/>
          <p:nvPr>
            <p:ph type="title"/>
          </p:nvPr>
        </p:nvSpPr>
        <p:spPr>
          <a:xfrm>
            <a:off x="560082" y="950168"/>
            <a:ext cx="22860001" cy="791882"/>
          </a:xfrm>
          <a:prstGeom prst="rect">
            <a:avLst/>
          </a:prstGeom>
          <a:noFill/>
          <a:ln>
            <a:noFill/>
          </a:ln>
        </p:spPr>
        <p:txBody>
          <a:bodyPr anchorCtr="0" anchor="t" bIns="0" lIns="0" spcFirstLastPara="1" rIns="0" wrap="square" tIns="0">
            <a:normAutofit/>
          </a:bodyPr>
          <a:lstStyle/>
          <a:p>
            <a:pPr indent="0" lvl="0" marL="0" rtl="0" algn="ctr">
              <a:lnSpc>
                <a:spcPct val="150000"/>
              </a:lnSpc>
              <a:spcBef>
                <a:spcPts val="0"/>
              </a:spcBef>
              <a:spcAft>
                <a:spcPts val="0"/>
              </a:spcAft>
              <a:buSzPts val="8000"/>
              <a:buNone/>
            </a:pPr>
            <a:r>
              <a:rPr lang="en-IE" sz="3300">
                <a:latin typeface="Arial"/>
                <a:ea typeface="Arial"/>
                <a:cs typeface="Arial"/>
                <a:sym typeface="Arial"/>
              </a:rPr>
              <a:t>Ερωτήσεις προβληματισμού</a:t>
            </a:r>
            <a:endParaRPr sz="3300">
              <a:latin typeface="Arial"/>
              <a:ea typeface="Arial"/>
              <a:cs typeface="Arial"/>
              <a:sym typeface="Arial"/>
            </a:endParaRPr>
          </a:p>
        </p:txBody>
      </p:sp>
      <p:sp>
        <p:nvSpPr>
          <p:cNvPr id="217" name="Google Shape;217;p22"/>
          <p:cNvSpPr/>
          <p:nvPr/>
        </p:nvSpPr>
        <p:spPr>
          <a:xfrm>
            <a:off x="963916" y="2967837"/>
            <a:ext cx="7970471" cy="13849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Τι συναίσθημα ένιωσα πριν ανοίξω την εφαρμογή μου στα μέσα κοινωνικής δικτύωσης σήμερα;</a:t>
            </a:r>
            <a:endParaRPr b="1" i="0" sz="2800" u="none" cap="none" strike="noStrike">
              <a:solidFill>
                <a:srgbClr val="000000"/>
              </a:solidFill>
              <a:latin typeface="Arial"/>
              <a:ea typeface="Arial"/>
              <a:cs typeface="Arial"/>
              <a:sym typeface="Arial"/>
            </a:endParaRPr>
          </a:p>
        </p:txBody>
      </p:sp>
      <p:sp>
        <p:nvSpPr>
          <p:cNvPr id="218" name="Google Shape;218;p22"/>
          <p:cNvSpPr/>
          <p:nvPr/>
        </p:nvSpPr>
        <p:spPr>
          <a:xfrm>
            <a:off x="963916" y="4455213"/>
            <a:ext cx="7970471" cy="22467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7F7F7F"/>
                </a:solidFill>
                <a:latin typeface="Arial"/>
                <a:ea typeface="Arial"/>
                <a:cs typeface="Arial"/>
                <a:sym typeface="Arial"/>
              </a:rPr>
              <a:t>Η κατανόηση των συναισθημάτων, της πλήξης, του άγχους, της μοναξιάς, σας βοηθά να αναγνωρίσετε γιατί πιάνετε το τηλέφωνό σας και σας δίνει την ευκαιρία να επιλέξετε μια πιο υγιή απάντηση.</a:t>
            </a:r>
            <a:endParaRPr b="0" i="0" sz="2800" u="none" cap="none" strike="noStrike">
              <a:solidFill>
                <a:srgbClr val="000000"/>
              </a:solidFill>
              <a:latin typeface="Arial"/>
              <a:ea typeface="Arial"/>
              <a:cs typeface="Arial"/>
              <a:sym typeface="Arial"/>
            </a:endParaRPr>
          </a:p>
        </p:txBody>
      </p:sp>
      <p:sp>
        <p:nvSpPr>
          <p:cNvPr id="219" name="Google Shape;219;p22"/>
          <p:cNvSpPr/>
          <p:nvPr/>
        </p:nvSpPr>
        <p:spPr>
          <a:xfrm>
            <a:off x="963916" y="9386108"/>
            <a:ext cx="7970471" cy="22467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7F7F7F"/>
                </a:solidFill>
                <a:latin typeface="Arial"/>
                <a:ea typeface="Arial"/>
                <a:cs typeface="Arial"/>
                <a:sym typeface="Arial"/>
              </a:rPr>
              <a:t>Η παρατήρηση του αντίκτυπου της αφαίρεσης αρνητικού περιεχομένου δείχνει πόσο η ροή σας διαμορφώνει τα συναισθήματά σας και σας ενθαρρύνει να επιμεληθείτε έναν πιο θετικό διαδικτυακό χώρο.</a:t>
            </a:r>
            <a:endParaRPr b="0" i="0" sz="2800" u="none" cap="none" strike="noStrike">
              <a:solidFill>
                <a:srgbClr val="000000"/>
              </a:solidFill>
              <a:latin typeface="Arial"/>
              <a:ea typeface="Arial"/>
              <a:cs typeface="Arial"/>
              <a:sym typeface="Arial"/>
            </a:endParaRPr>
          </a:p>
        </p:txBody>
      </p:sp>
      <p:sp>
        <p:nvSpPr>
          <p:cNvPr id="220" name="Google Shape;220;p22"/>
          <p:cNvSpPr/>
          <p:nvPr/>
        </p:nvSpPr>
        <p:spPr>
          <a:xfrm>
            <a:off x="963916" y="7905175"/>
            <a:ext cx="7970471" cy="13849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Πώς επηρέασε τη διάθεσή μου η σίγαση ή η κατάργηση παρακολούθησης ενός λογαριασμού;</a:t>
            </a:r>
            <a:endParaRPr b="1" i="0" sz="2800" u="none" cap="none" strike="noStrike">
              <a:solidFill>
                <a:srgbClr val="000000"/>
              </a:solidFill>
              <a:latin typeface="Arial"/>
              <a:ea typeface="Arial"/>
              <a:cs typeface="Arial"/>
              <a:sym typeface="Arial"/>
            </a:endParaRPr>
          </a:p>
        </p:txBody>
      </p:sp>
      <p:sp>
        <p:nvSpPr>
          <p:cNvPr id="221" name="Google Shape;221;p22"/>
          <p:cNvSpPr/>
          <p:nvPr/>
        </p:nvSpPr>
        <p:spPr>
          <a:xfrm>
            <a:off x="15540184" y="2793816"/>
            <a:ext cx="7970471" cy="13849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Η χρήση κλίμακας του γκρι ή ενός χρονοδιακόπτη εφαρμογής μείωσε την επιθυμία μου για κύλιση;</a:t>
            </a:r>
            <a:endParaRPr b="1" i="0" sz="2800" u="none" cap="none" strike="noStrike">
              <a:solidFill>
                <a:srgbClr val="000000"/>
              </a:solidFill>
              <a:latin typeface="Arial"/>
              <a:ea typeface="Arial"/>
              <a:cs typeface="Arial"/>
              <a:sym typeface="Arial"/>
            </a:endParaRPr>
          </a:p>
        </p:txBody>
      </p:sp>
      <p:sp>
        <p:nvSpPr>
          <p:cNvPr id="222" name="Google Shape;222;p22"/>
          <p:cNvSpPr/>
          <p:nvPr/>
        </p:nvSpPr>
        <p:spPr>
          <a:xfrm>
            <a:off x="15540184" y="7433393"/>
            <a:ext cx="7970471" cy="95406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Τι θα κάνω διαφορετικά αύριο για να υποστηρίξω την ευημερία μου στο διαδίκτυο;</a:t>
            </a:r>
            <a:endParaRPr b="1" i="0" sz="2800" u="none" cap="none" strike="noStrike">
              <a:solidFill>
                <a:srgbClr val="000000"/>
              </a:solidFill>
              <a:latin typeface="Arial"/>
              <a:ea typeface="Arial"/>
              <a:cs typeface="Arial"/>
              <a:sym typeface="Arial"/>
            </a:endParaRPr>
          </a:p>
        </p:txBody>
      </p:sp>
      <p:sp>
        <p:nvSpPr>
          <p:cNvPr id="223" name="Google Shape;223;p22"/>
          <p:cNvSpPr/>
          <p:nvPr/>
        </p:nvSpPr>
        <p:spPr>
          <a:xfrm>
            <a:off x="15540184" y="4305685"/>
            <a:ext cx="7970471" cy="18158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7F7F7F"/>
                </a:solidFill>
                <a:latin typeface="Arial"/>
                <a:ea typeface="Arial"/>
                <a:cs typeface="Arial"/>
                <a:sym typeface="Arial"/>
              </a:rPr>
              <a:t>Η δοκιμή αυτών των εργαλείων σάς επιτρέπει να δείτε ποιες λειτουργίες σας βοηθούν πραγματικά να κόψετε τις αυτόματες συνήθειες και να ανακτήσετε τον έλεγχο του χρόνου οθόνης σας.</a:t>
            </a:r>
            <a:endParaRPr b="0" i="0" sz="2800" u="none" cap="none" strike="noStrike">
              <a:solidFill>
                <a:srgbClr val="000000"/>
              </a:solidFill>
              <a:latin typeface="Arial"/>
              <a:ea typeface="Arial"/>
              <a:cs typeface="Arial"/>
              <a:sym typeface="Arial"/>
            </a:endParaRPr>
          </a:p>
        </p:txBody>
      </p:sp>
      <p:sp>
        <p:nvSpPr>
          <p:cNvPr id="224" name="Google Shape;224;p22"/>
          <p:cNvSpPr/>
          <p:nvPr/>
        </p:nvSpPr>
        <p:spPr>
          <a:xfrm>
            <a:off x="15540183" y="8585976"/>
            <a:ext cx="7970471" cy="22467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7F7F7F"/>
                </a:solidFill>
                <a:latin typeface="Arial"/>
                <a:ea typeface="Arial"/>
                <a:cs typeface="Arial"/>
                <a:sym typeface="Arial"/>
              </a:rPr>
              <a:t>Ο σχεδιασμός μιας συγκεκριμένης αλλαγής διατηρεί τη δυναμική σας, μετατρέποντας τις πληροφορίες σε δράση και βοηθώντας σας να δημιουργήσετε διαρκείς, υγιείς ψηφιακές ρουτίνες.</a:t>
            </a:r>
            <a:endParaRPr b="0" i="0" sz="2800" u="none" cap="none" strike="noStrike">
              <a:solidFill>
                <a:srgbClr val="000000"/>
              </a:solidFill>
              <a:latin typeface="Arial"/>
              <a:ea typeface="Arial"/>
              <a:cs typeface="Arial"/>
              <a:sym typeface="Arial"/>
            </a:endParaRPr>
          </a:p>
        </p:txBody>
      </p:sp>
      <p:pic>
        <p:nvPicPr>
          <p:cNvPr descr="A logo with a black background&#10;&#10;AI-generated content may be incorrect." id="225" name="Google Shape;225;p22"/>
          <p:cNvPicPr preferRelativeResize="0"/>
          <p:nvPr/>
        </p:nvPicPr>
        <p:blipFill rotWithShape="1">
          <a:blip r:embed="rId3">
            <a:alphaModFix/>
          </a:blip>
          <a:srcRect b="0" l="0" r="0" t="0"/>
          <a:stretch/>
        </p:blipFill>
        <p:spPr>
          <a:xfrm>
            <a:off x="8197316" y="3601710"/>
            <a:ext cx="7429511" cy="742951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1500"/>
              <a:buNone/>
            </a:pPr>
            <a:r>
              <a:rPr lang="en-IE" sz="8000">
                <a:latin typeface="Arial"/>
                <a:ea typeface="Arial"/>
                <a:cs typeface="Arial"/>
                <a:sym typeface="Arial"/>
              </a:rPr>
              <a:t>Οι περιπτωσιολογικές μελέτες</a:t>
            </a:r>
            <a:endParaRPr sz="80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6"/>
          <p:cNvSpPr txBox="1"/>
          <p:nvPr>
            <p:ph idx="1" type="body"/>
          </p:nvPr>
        </p:nvSpPr>
        <p:spPr>
          <a:xfrm>
            <a:off x="8177214" y="2210079"/>
            <a:ext cx="13942558" cy="9067521"/>
          </a:xfrm>
          <a:prstGeom prst="rect">
            <a:avLst/>
          </a:prstGeom>
          <a:noFill/>
          <a:ln>
            <a:noFill/>
          </a:ln>
        </p:spPr>
        <p:txBody>
          <a:bodyPr anchorCtr="0" anchor="t" bIns="0" lIns="0" spcFirstLastPara="1" rIns="0" wrap="square" tIns="0">
            <a:normAutofit fontScale="85000" lnSpcReduction="20000"/>
          </a:bodyPr>
          <a:lstStyle/>
          <a:p>
            <a:pPr indent="-279400" lvl="0" marL="457200" rtl="0" algn="just">
              <a:lnSpc>
                <a:spcPct val="150000"/>
              </a:lnSpc>
              <a:spcBef>
                <a:spcPts val="0"/>
              </a:spcBef>
              <a:spcAft>
                <a:spcPts val="0"/>
              </a:spcAft>
              <a:buSzPct val="99822"/>
              <a:buFont typeface="Arial"/>
              <a:buNone/>
            </a:pPr>
            <a:r>
              <a:t/>
            </a:r>
            <a:endParaRPr sz="3300"/>
          </a:p>
          <a:p>
            <a:pPr indent="-457200" lvl="0" marL="457200" rtl="0" algn="just">
              <a:lnSpc>
                <a:spcPct val="160000"/>
              </a:lnSpc>
              <a:spcBef>
                <a:spcPts val="0"/>
              </a:spcBef>
              <a:spcAft>
                <a:spcPts val="0"/>
              </a:spcAft>
              <a:buSzPct val="99822"/>
              <a:buFont typeface="Arial"/>
              <a:buChar char="•"/>
            </a:pPr>
            <a:r>
              <a:rPr b="1" lang="en-IE" sz="3300"/>
              <a:t>Κατανοήστε πώς σας επηρεάζουν τα μέσα κοινωνικής δικτύωσης</a:t>
            </a:r>
            <a:r>
              <a:rPr lang="en-IE" sz="3300"/>
              <a:t>	</a:t>
            </a:r>
            <a:endParaRPr sz="3300"/>
          </a:p>
          <a:p>
            <a:pPr indent="0" lvl="0" marL="0" rtl="0" algn="just">
              <a:lnSpc>
                <a:spcPct val="160000"/>
              </a:lnSpc>
              <a:spcBef>
                <a:spcPts val="0"/>
              </a:spcBef>
              <a:spcAft>
                <a:spcPts val="0"/>
              </a:spcAft>
              <a:buSzPct val="99822"/>
              <a:buNone/>
            </a:pPr>
            <a:r>
              <a:rPr lang="en-IE" sz="3300"/>
              <a:t>Μάθετε τι είναι τα μέσα κοινωνικής δικτύωσης, πώς λειτουργούν οι αλγόριθμοι και η κουλτούρα σύγκρισης και πώς αυτά επηρεάζουν την ψυχική σας υγεία, την εικόνα του εαυτού σας και τις συναισθηματικές σας αντιδράσεις.</a:t>
            </a:r>
            <a:endParaRPr/>
          </a:p>
          <a:p>
            <a:pPr indent="-279400" lvl="0" marL="457200" rtl="0" algn="just">
              <a:lnSpc>
                <a:spcPct val="160000"/>
              </a:lnSpc>
              <a:spcBef>
                <a:spcPts val="0"/>
              </a:spcBef>
              <a:spcAft>
                <a:spcPts val="0"/>
              </a:spcAft>
              <a:buSzPct val="99822"/>
              <a:buFont typeface="Arial"/>
              <a:buNone/>
            </a:pPr>
            <a:r>
              <a:t/>
            </a:r>
            <a:endParaRPr sz="3300"/>
          </a:p>
          <a:p>
            <a:pPr indent="-457200" lvl="0" marL="457200" rtl="0" algn="just">
              <a:lnSpc>
                <a:spcPct val="160000"/>
              </a:lnSpc>
              <a:spcBef>
                <a:spcPts val="0"/>
              </a:spcBef>
              <a:spcAft>
                <a:spcPts val="0"/>
              </a:spcAft>
              <a:buSzPct val="99822"/>
              <a:buFont typeface="Arial"/>
              <a:buChar char="•"/>
            </a:pPr>
            <a:r>
              <a:rPr b="1" lang="en-IE" sz="3300"/>
              <a:t>Δημιουργήστε υγιείς και σκόπιμες συνήθειες</a:t>
            </a:r>
            <a:r>
              <a:rPr lang="en-IE" sz="3300"/>
              <a:t>	</a:t>
            </a:r>
            <a:endParaRPr sz="3300"/>
          </a:p>
          <a:p>
            <a:pPr indent="0" lvl="0" marL="0" rtl="0" algn="just">
              <a:lnSpc>
                <a:spcPct val="160000"/>
              </a:lnSpc>
              <a:spcBef>
                <a:spcPts val="0"/>
              </a:spcBef>
              <a:spcAft>
                <a:spcPts val="0"/>
              </a:spcAft>
              <a:buSzPct val="99822"/>
              <a:buNone/>
            </a:pPr>
            <a:r>
              <a:rPr lang="en-IE" sz="3300"/>
              <a:t>Χρησιμοποιήστε εργαλεία όπως η σίγαση, η κατάργηση παρακολούθησης και τα χρονικά όρια για να διαμορφώσετε μια θετική ροή. Σκεφτείτε τα μοτίβα χρήσης σας, μειώστε τα ερεθίσματα και δημιουργήστε χώρο για αυθεντικές στιγμές χωρίς συσκευές.</a:t>
            </a:r>
            <a:endParaRPr/>
          </a:p>
          <a:p>
            <a:pPr indent="-279400" lvl="0" marL="457200" rtl="0" algn="just">
              <a:lnSpc>
                <a:spcPct val="160000"/>
              </a:lnSpc>
              <a:spcBef>
                <a:spcPts val="0"/>
              </a:spcBef>
              <a:spcAft>
                <a:spcPts val="0"/>
              </a:spcAft>
              <a:buSzPct val="99822"/>
              <a:buFont typeface="Arial"/>
              <a:buNone/>
            </a:pPr>
            <a:r>
              <a:t/>
            </a:r>
            <a:endParaRPr sz="3300"/>
          </a:p>
          <a:p>
            <a:pPr indent="-457200" lvl="0" marL="457200" rtl="0" algn="just">
              <a:lnSpc>
                <a:spcPct val="160000"/>
              </a:lnSpc>
              <a:spcBef>
                <a:spcPts val="0"/>
              </a:spcBef>
              <a:spcAft>
                <a:spcPts val="0"/>
              </a:spcAft>
              <a:buSzPct val="99822"/>
              <a:buFont typeface="Arial"/>
              <a:buChar char="•"/>
            </a:pPr>
            <a:r>
              <a:rPr lang="en-IE" sz="3300"/>
              <a:t> </a:t>
            </a:r>
            <a:r>
              <a:rPr b="1" lang="en-IE" sz="3300"/>
              <a:t>Να Σκέφτεστε Κριτικά και να Υποστηρίζετε τους Άλλους</a:t>
            </a:r>
            <a:r>
              <a:rPr lang="en-IE" sz="3300"/>
              <a:t>	</a:t>
            </a:r>
            <a:endParaRPr sz="3300"/>
          </a:p>
          <a:p>
            <a:pPr indent="0" lvl="0" marL="0" rtl="0" algn="just">
              <a:lnSpc>
                <a:spcPct val="160000"/>
              </a:lnSpc>
              <a:spcBef>
                <a:spcPts val="0"/>
              </a:spcBef>
              <a:spcAft>
                <a:spcPts val="0"/>
              </a:spcAft>
              <a:buSzPct val="99822"/>
              <a:buNone/>
            </a:pPr>
            <a:r>
              <a:rPr lang="en-IE" sz="3300"/>
              <a:t>Αμφισβητήστε τις μη ρεαλιστικές απεικονίσεις στο διαδίκτυο, μοιραστείτε περιεχόμενο με σκοπό και αναλάβετε την ευθύνη για τη μοντελοποίηση ευγενικής, ειλικρινούς ψηφιακής συμπεριφοράς στην ομάδα των συνομηλίκων σας.</a:t>
            </a:r>
            <a:endParaRPr sz="3300"/>
          </a:p>
          <a:p>
            <a:pPr indent="0" lvl="0" marL="0" rtl="0" algn="l">
              <a:lnSpc>
                <a:spcPct val="90000"/>
              </a:lnSpc>
              <a:spcBef>
                <a:spcPts val="2000"/>
              </a:spcBef>
              <a:spcAft>
                <a:spcPts val="0"/>
              </a:spcAft>
              <a:buClr>
                <a:srgbClr val="323232"/>
              </a:buClr>
              <a:buSzPct val="235294"/>
              <a:buNone/>
            </a:pPr>
            <a:r>
              <a:t/>
            </a:r>
            <a:endParaRPr sz="2800"/>
          </a:p>
        </p:txBody>
      </p:sp>
      <p:sp>
        <p:nvSpPr>
          <p:cNvPr id="100" name="Google Shape;100;p6"/>
          <p:cNvSpPr txBox="1"/>
          <p:nvPr>
            <p:ph type="title"/>
          </p:nvPr>
        </p:nvSpPr>
        <p:spPr>
          <a:xfrm>
            <a:off x="761999" y="1524000"/>
            <a:ext cx="5467351" cy="4267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3300"/>
              <a:buNone/>
            </a:pPr>
            <a:r>
              <a:rPr b="1" lang="en-IE" sz="3300">
                <a:latin typeface="Arial"/>
                <a:ea typeface="Arial"/>
                <a:cs typeface="Arial"/>
                <a:sym typeface="Arial"/>
              </a:rPr>
              <a:t>Στο τέλος αυτής της ενότητας, μπορώ:</a:t>
            </a:r>
            <a:endParaRPr b="1" sz="3300">
              <a:latin typeface="Arial"/>
              <a:ea typeface="Arial"/>
              <a:cs typeface="Arial"/>
              <a:sym typeface="Arial"/>
            </a:endParaRPr>
          </a:p>
        </p:txBody>
      </p:sp>
      <p:sp>
        <p:nvSpPr>
          <p:cNvPr id="101" name="Google Shape;101;p6"/>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4"/>
          <p:cNvSpPr txBox="1"/>
          <p:nvPr>
            <p:ph type="title"/>
          </p:nvPr>
        </p:nvSpPr>
        <p:spPr>
          <a:xfrm>
            <a:off x="761999" y="1524000"/>
            <a:ext cx="22860001" cy="65314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4000">
                <a:latin typeface="Arial"/>
                <a:ea typeface="Arial"/>
                <a:cs typeface="Arial"/>
                <a:sym typeface="Arial"/>
              </a:rPr>
              <a:t>Μελέτη περίπτωσης: Ακολουθεί ένα χρήσιμο βίντεο</a:t>
            </a:r>
            <a:endParaRPr sz="4000">
              <a:latin typeface="Arial"/>
              <a:ea typeface="Arial"/>
              <a:cs typeface="Arial"/>
              <a:sym typeface="Arial"/>
            </a:endParaRPr>
          </a:p>
        </p:txBody>
      </p:sp>
      <p:pic>
        <p:nvPicPr>
          <p:cNvPr descr="To learn more about how social media impacts teen mental health and the impact of social media, please visit our YouTube channel. Does Social Media Impact Teen Mental Health? | Impact Of Social Media&#10;&#10;The impact of social media is covered in this video, along with the following subjects:&#10;&#10;- Is social media bad for kids?&#10;- How to stop phone addiction&#10;- Can social media be good for you?&#10;&#10;**************************&#10;&#10;Is social media a blessing or a curse for our kids? In this eye-opening video, triple board-certified psychiatrist Dr. Sulman Aziz Mirza explores the impact of social media on young minds. Discover the surprising benefits of social media for kids, such as fostering connections, enhancing education, and promoting self-expression.&#10;&#10;However, Dr. Mirza also delves into the potential dangers lurking beneath the surface, including cyberbullying, exposure to inappropriate content, and the toll on mental health. Learn the warning signs of excessive social media use in teenagers and strategies for parents and educators to navigate this complex world.&#10;&#10;From setting clear boundaries and having open conversations to modeling healthy habits, this video offers invaluable insights for guardians seeking to strike the right balance between online and offline life for their kids. Don't miss this comprehensive exploration of the impact of social media on youth mental health.&#10;&#10;Chapters&#10;0:00 Intro&#10;1:04 Benefits (really!) of social media&#10;3:20 Risks of social media&#10;6:16 The role of adults&#10;7:28 Warning signs&#10;10:33 How to find balance&#10;&#10;*************************&#10;&#10;Just to let you know, this video is informational and educational and does not constitute medical advice and/or recommendations. I think the use of information is at your own risk and expresses my views and opinions, not those of my employers. Sulman Aziz Mirza, MD, will not assume any liability for any direct or indirect losses or damages resulting from using the information in this video, including but not limited to economic loss, injury, illness, or death. &#10;&#10;If there is any medical emergency or safety concerns, please go to your nearest emergency department and/or call 911. &#10;&#10;National Suicide Prevention Lifeline is available 24/7: 800.273.8255 or 988 or suicidepreventionlifeline.org for online chat options.&#10;*************************&#10;&#10;The impact of social media is an essential topic. You can learn more about it by listening to our video.&#10;&#10;Explore our other video content here on YouTube, where you'll find more insights into how social media impacts teen mental health and relevant social media links.&#10;&#10;YouTube: https://youtube.com/thekicksshrink&#10;Instagram: https://instagram.com/thekicksshrink&#10;Twitter: https://twitter.com/sulmoney&#10;Tiktok: https://tiktok.com/@thekicksshrink&#10;&#10;Audio only Podcasts&#10;Anchor. FM: https://anchor.fm/thekicksshrink&#10;Spotify: https://tinyurl.com/hveys2cd&#10;Apple: https://tinyurl.com/32mvzu8b&#10;Google: https://tinyurl.com/2p977brs&#10;(linktr.ee/sulmanazizmirzamd)&#10;&#10;Our video explores whether social media impacts teen mental health, the impact of social media, is social media bad for kids, how to stop phone addiction, and can social media be good for you.&#10;&#10;Have I talked to you about how social media impacts teen mental health?&#10;&#10;Please feel free to leave a comment below!&#10;********************************************&#10;&#10;😍 𝐈 𝐇𝐎𝐏𝐄 𝐘𝐎𝐔 𝐆𝐔𝐘𝐒 𝐄𝐍𝐉𝐎𝐘 𝐓𝐇𝐈𝐒!&#10;▶️ If you enjoy this video, please like it and share it.    &#10;▶️ Don't forget to subscribe to this channel for more updates.&#10;&#10;👉𝑷𝒍𝒆𝒂𝒔𝒆 𝒔𝒉𝒂𝒓𝒆 𝒘𝒊𝒕𝒉 𝒚𝒐𝒖𝒓 𝒇𝒓𝒊𝒆𝒏𝒅𝒔 𝒂𝒏𝒅 𝒇𝒂𝒎𝒊𝒍𝒚. 𝑨𝒍𝒔𝒐 𝒅𝒐𝒏'𝒕 𝒇𝒐𝒓𝒈𝒆𝒕 𝒕𝒐 𝒍𝒊𝒌𝒆, 𝒔𝒖𝒃𝒔𝒄𝒓𝒊𝒃𝒆, 𝒂𝒏𝒅 𝒉𝒊𝒕 𝒕𝒉𝒆 𝒏𝒐𝒕𝒊𝒇𝒊𝒄𝒂𝒕𝒊𝒐𝒏 𝒃𝒆𝒍𝒍 𝒕𝒐 𝒏𝒐𝒕𝒊𝒇𝒚 𝒚𝒐𝒖 𝒊𝒇 𝑰 𝒑𝒐𝒔𝒕 𝒂 𝒏𝒆𝒘 𝒗𝒊𝒅𝒆𝒐.&#10;&#10;▶️ 𝐇𝐀𝐒𝐇𝐓𝐀𝐆𝐒:&#10;#socialmediaImpact#teenmentalhealth#socialmediaandmentalhealth#mentalhealthawareness&#10;#teensandsocialmedia#socialmediaeffects#mentalhealthmatters#digitalwellbeing&#10;#teenanxiety#socialmediaaddiction#onlinementalhealth#socialmediadangers#youthmentalhealth&#10;#mentalhealthInteens#impactofsocialmedia#socialmediadepression#mentalhealthInthedigitalage&#10;#socialmediaawareness#teenlifeandsocialmedia#mentalhealtheducation" id="237" name="Google Shape;237;p24" title="Does Social Media Impact Teen Mental Health? | Impact Of Social Media"/>
          <p:cNvPicPr preferRelativeResize="0"/>
          <p:nvPr/>
        </p:nvPicPr>
        <p:blipFill rotWithShape="1">
          <a:blip r:embed="rId3">
            <a:alphaModFix/>
          </a:blip>
          <a:srcRect b="0" l="0" r="0" t="0"/>
          <a:stretch/>
        </p:blipFill>
        <p:spPr>
          <a:xfrm>
            <a:off x="6142157" y="2569028"/>
            <a:ext cx="12798986" cy="7480361"/>
          </a:xfrm>
          <a:prstGeom prst="rect">
            <a:avLst/>
          </a:prstGeom>
          <a:noFill/>
          <a:ln>
            <a:noFill/>
          </a:ln>
        </p:spPr>
      </p:pic>
      <p:sp>
        <p:nvSpPr>
          <p:cNvPr id="238" name="Google Shape;238;p24"/>
          <p:cNvSpPr txBox="1"/>
          <p:nvPr/>
        </p:nvSpPr>
        <p:spPr>
          <a:xfrm>
            <a:off x="6095999" y="10287385"/>
            <a:ext cx="1219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Does Social Media Impact Teen Mental Health? | Impact Of Social Media - YouTube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5"/>
          <p:cNvSpPr txBox="1"/>
          <p:nvPr>
            <p:ph idx="1" type="body"/>
          </p:nvPr>
        </p:nvSpPr>
        <p:spPr>
          <a:xfrm>
            <a:off x="1167900" y="4838019"/>
            <a:ext cx="9608957" cy="5546951"/>
          </a:xfrm>
          <a:prstGeom prst="rect">
            <a:avLst/>
          </a:prstGeom>
          <a:noFill/>
          <a:ln>
            <a:noFill/>
          </a:ln>
        </p:spPr>
        <p:txBody>
          <a:bodyPr anchorCtr="0" anchor="t" bIns="0" lIns="0" spcFirstLastPara="1" rIns="0" wrap="square" tIns="0">
            <a:noAutofit/>
          </a:bodyPr>
          <a:lstStyle/>
          <a:p>
            <a:pPr indent="0" lvl="0" marL="0" rtl="0" algn="just">
              <a:lnSpc>
                <a:spcPct val="150000"/>
              </a:lnSpc>
              <a:spcBef>
                <a:spcPts val="2000"/>
              </a:spcBef>
              <a:spcAft>
                <a:spcPts val="0"/>
              </a:spcAft>
              <a:buSzPts val="5600"/>
              <a:buNone/>
            </a:pPr>
            <a:r>
              <a:rPr b="1" lang="en-IE" sz="2800">
                <a:solidFill>
                  <a:srgbClr val="000000"/>
                </a:solidFill>
              </a:rPr>
              <a:t>Τοποθεσία/Περιβάλλον: </a:t>
            </a:r>
            <a:r>
              <a:rPr lang="en-IE" sz="2800">
                <a:solidFill>
                  <a:srgbClr val="000000"/>
                </a:solidFill>
              </a:rPr>
              <a:t>Περιφέρεια Λομβαρδίας, Βόρεια Ιταλία (λύκεια)</a:t>
            </a:r>
            <a:br>
              <a:rPr b="1" lang="en-IE" sz="2800">
                <a:solidFill>
                  <a:srgbClr val="000000"/>
                </a:solidFill>
              </a:rPr>
            </a:br>
            <a:r>
              <a:rPr b="1" lang="en-IE" sz="2800">
                <a:solidFill>
                  <a:srgbClr val="000000"/>
                </a:solidFill>
              </a:rPr>
              <a:t>Πρόγραμμα: </a:t>
            </a:r>
            <a:r>
              <a:rPr lang="en-IE" sz="2800">
                <a:solidFill>
                  <a:srgbClr val="000000"/>
                </a:solidFill>
              </a:rPr>
              <a:t>Ψηφιακή ευημερία – Σχολεία – ένα πρόγραμμα σπουδών για την εκπαίδευση στα μέσα ενημέρωσης και μια πρωτοβουλία κατάρτισης εκπαιδευτικών</a:t>
            </a:r>
            <a:br>
              <a:rPr b="1" lang="en-IE" sz="2800">
                <a:solidFill>
                  <a:srgbClr val="000000"/>
                </a:solidFill>
              </a:rPr>
            </a:br>
            <a:r>
              <a:rPr b="1" lang="en-IE" sz="2800">
                <a:solidFill>
                  <a:srgbClr val="000000"/>
                </a:solidFill>
              </a:rPr>
              <a:t>Ηλικιακή ομάδα: </a:t>
            </a:r>
            <a:r>
              <a:rPr lang="en-IE" sz="2800">
                <a:solidFill>
                  <a:srgbClr val="000000"/>
                </a:solidFill>
              </a:rPr>
              <a:t>μαθητές 10ης τάξης (≈ 15–16 ετών)</a:t>
            </a:r>
            <a:endParaRPr sz="2800">
              <a:solidFill>
                <a:srgbClr val="000000"/>
              </a:solidFill>
            </a:endParaRPr>
          </a:p>
          <a:p>
            <a:pPr indent="0" lvl="0" marL="0" rtl="0" algn="l">
              <a:lnSpc>
                <a:spcPct val="150000"/>
              </a:lnSpc>
              <a:spcBef>
                <a:spcPts val="2000"/>
              </a:spcBef>
              <a:spcAft>
                <a:spcPts val="0"/>
              </a:spcAft>
              <a:buClr>
                <a:srgbClr val="323232"/>
              </a:buClr>
              <a:buSzPts val="5600"/>
              <a:buNone/>
            </a:pPr>
            <a:r>
              <a:t/>
            </a:r>
            <a:endParaRPr sz="2800">
              <a:solidFill>
                <a:srgbClr val="000000"/>
              </a:solidFill>
            </a:endParaRPr>
          </a:p>
        </p:txBody>
      </p:sp>
      <p:sp>
        <p:nvSpPr>
          <p:cNvPr id="244" name="Google Shape;244;p25"/>
          <p:cNvSpPr txBox="1"/>
          <p:nvPr>
            <p:ph idx="2" type="body"/>
          </p:nvPr>
        </p:nvSpPr>
        <p:spPr>
          <a:xfrm>
            <a:off x="11364686" y="4353701"/>
            <a:ext cx="11457214" cy="6640870"/>
          </a:xfrm>
          <a:prstGeom prst="rect">
            <a:avLst/>
          </a:prstGeom>
          <a:noFill/>
          <a:ln>
            <a:noFill/>
          </a:ln>
        </p:spPr>
        <p:txBody>
          <a:bodyPr anchorCtr="0" anchor="t" bIns="0" lIns="0" spcFirstLastPara="1" rIns="0" wrap="square" tIns="0">
            <a:noAutofit/>
          </a:bodyPr>
          <a:lstStyle/>
          <a:p>
            <a:pPr indent="0" lvl="0" marL="0" rtl="0" algn="just">
              <a:lnSpc>
                <a:spcPct val="150000"/>
              </a:lnSpc>
              <a:spcBef>
                <a:spcPts val="2000"/>
              </a:spcBef>
              <a:spcAft>
                <a:spcPts val="0"/>
              </a:spcAft>
              <a:buClr>
                <a:schemeClr val="dk1"/>
              </a:buClr>
              <a:buSzPts val="1800"/>
              <a:buNone/>
            </a:pPr>
            <a:r>
              <a:rPr b="1" lang="en-IE" sz="2800">
                <a:solidFill>
                  <a:schemeClr val="dk1"/>
                </a:solidFill>
              </a:rPr>
              <a:t>Βασικές στρατηγικές: </a:t>
            </a:r>
            <a:r>
              <a:rPr lang="en-IE" sz="2800">
                <a:solidFill>
                  <a:schemeClr val="dk1"/>
                </a:solidFill>
              </a:rPr>
              <a:t>Ένα μάθημα κατάρτισης εκπαιδευτικών τεσσάρων ενοτήτων σχετικά με τον ψηφιακό γραμματισμό και την προσεκτική χρήση της οθόνης (εστίαση στη διαχείριση του χρόνου οθόνης) ενσωματώθηκε σε κανονικές τάξεις (Οι δάσκαλοι εκπαιδεύτηκαν συλλογικά και στη συνέχεια δίδαξαν στους μαθητές πώς να αναγνωρίζουν και να περιορίζουν την περιττή χρήση τηλεφώνου.)</a:t>
            </a:r>
            <a:endParaRPr/>
          </a:p>
          <a:p>
            <a:pPr indent="0" lvl="0" marL="0" rtl="0" algn="just">
              <a:lnSpc>
                <a:spcPct val="150000"/>
              </a:lnSpc>
              <a:spcBef>
                <a:spcPts val="2000"/>
              </a:spcBef>
              <a:spcAft>
                <a:spcPts val="0"/>
              </a:spcAft>
              <a:buClr>
                <a:schemeClr val="dk1"/>
              </a:buClr>
              <a:buSzPts val="1800"/>
              <a:buNone/>
            </a:pPr>
            <a:r>
              <a:rPr b="1" lang="en-IE" sz="2800">
                <a:solidFill>
                  <a:schemeClr val="dk1"/>
                </a:solidFill>
              </a:rPr>
              <a:t>Αποτελέσματα: </a:t>
            </a:r>
            <a:r>
              <a:rPr lang="en-IE" sz="2800">
                <a:solidFill>
                  <a:schemeClr val="dk1"/>
                </a:solidFill>
              </a:rPr>
              <a:t>Σε ένα σύμπλεγμα RCT (18 σχολεία, ~3.659 μαθητές) αυτή η παρέμβαση παρήγαγε μια μέτρια αλλά σημαντική μείωση στην προβληματική χρήση και υπερβολική χρήση smartphone από τους μαθητές</a:t>
            </a:r>
            <a:endParaRPr/>
          </a:p>
          <a:p>
            <a:pPr indent="0" lvl="0" marL="0" rtl="0" algn="l">
              <a:lnSpc>
                <a:spcPct val="150000"/>
              </a:lnSpc>
              <a:spcBef>
                <a:spcPts val="2000"/>
              </a:spcBef>
              <a:spcAft>
                <a:spcPts val="0"/>
              </a:spcAft>
              <a:buSzPts val="1800"/>
              <a:buNone/>
            </a:pPr>
            <a:r>
              <a:t/>
            </a:r>
            <a:endParaRPr sz="2800">
              <a:solidFill>
                <a:schemeClr val="dk1"/>
              </a:solidFill>
            </a:endParaRPr>
          </a:p>
        </p:txBody>
      </p:sp>
      <p:sp>
        <p:nvSpPr>
          <p:cNvPr id="245" name="Google Shape;245;p25"/>
          <p:cNvSpPr txBox="1"/>
          <p:nvPr>
            <p:ph type="title"/>
          </p:nvPr>
        </p:nvSpPr>
        <p:spPr>
          <a:xfrm>
            <a:off x="761999" y="2019300"/>
            <a:ext cx="22059901" cy="89807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Μελέτη περίπτωσης: «Ψηφιακή Ευημερία – Σχολεία»</a:t>
            </a:r>
            <a:br>
              <a:rPr lang="en-IE">
                <a:latin typeface="Arial"/>
                <a:ea typeface="Arial"/>
                <a:cs typeface="Arial"/>
                <a:sym typeface="Arial"/>
              </a:rPr>
            </a:br>
            <a:endParaRPr>
              <a:latin typeface="Arial"/>
              <a:ea typeface="Arial"/>
              <a:cs typeface="Arial"/>
              <a:sym typeface="Arial"/>
            </a:endParaRPr>
          </a:p>
        </p:txBody>
      </p:sp>
      <p:sp>
        <p:nvSpPr>
          <p:cNvPr id="246" name="Google Shape;246;p25"/>
          <p:cNvSpPr/>
          <p:nvPr/>
        </p:nvSpPr>
        <p:spPr>
          <a:xfrm>
            <a:off x="4285521" y="11294338"/>
            <a:ext cx="16931062" cy="1795323"/>
          </a:xfrm>
          <a:prstGeom prst="rect">
            <a:avLst/>
          </a:prstGeom>
          <a:noFill/>
          <a:ln>
            <a:noFill/>
          </a:ln>
        </p:spPr>
        <p:txBody>
          <a:bodyPr anchorCtr="0" anchor="t" bIns="121900" lIns="243825" spcFirstLastPara="1" rIns="243825" wrap="square" tIns="121900">
            <a:spAutoFit/>
          </a:bodyPr>
          <a:lstStyle/>
          <a:p>
            <a:pPr indent="0" lvl="0" marL="0" marR="0" rtl="0" algn="ctr">
              <a:lnSpc>
                <a:spcPct val="150000"/>
              </a:lnSpc>
              <a:spcBef>
                <a:spcPts val="2000"/>
              </a:spcBef>
              <a:spcAft>
                <a:spcPts val="0"/>
              </a:spcAft>
              <a:buNone/>
            </a:pPr>
            <a:r>
              <a:rPr b="1" i="0" lang="en-IE" sz="2800" u="none" cap="none" strike="noStrike">
                <a:solidFill>
                  <a:srgbClr val="C9DFF2"/>
                </a:solidFill>
                <a:latin typeface="Arial"/>
                <a:ea typeface="Arial"/>
                <a:cs typeface="Arial"/>
                <a:sym typeface="Arial"/>
              </a:rPr>
              <a:t>Οι μαθητές που έλαβαν θεραπεία (ειδικά τα κορίτσια) ανέφεραν λιγότερα συμπτώματα στέρησης και καλύτερη ευημερία, σε σύγκριση με τις ομάδες ελέγχου</a:t>
            </a:r>
            <a:endParaRPr b="1" i="0" sz="2800" u="none" cap="none" strike="noStrike">
              <a:solidFill>
                <a:srgbClr val="C9DFF2"/>
              </a:solidFill>
              <a:latin typeface="Arial"/>
              <a:ea typeface="Arial"/>
              <a:cs typeface="Arial"/>
              <a:sym typeface="Arial"/>
            </a:endParaRPr>
          </a:p>
        </p:txBody>
      </p:sp>
      <p:pic>
        <p:nvPicPr>
          <p:cNvPr descr="Open quotation mark with solid fill" id="247" name="Google Shape;247;p25"/>
          <p:cNvPicPr preferRelativeResize="0"/>
          <p:nvPr/>
        </p:nvPicPr>
        <p:blipFill rotWithShape="1">
          <a:blip r:embed="rId3">
            <a:alphaModFix/>
          </a:blip>
          <a:srcRect b="0" l="0" r="0" t="0"/>
          <a:stretch/>
        </p:blipFill>
        <p:spPr>
          <a:xfrm>
            <a:off x="3945067" y="11474639"/>
            <a:ext cx="680908" cy="910847"/>
          </a:xfrm>
          <a:prstGeom prst="rect">
            <a:avLst/>
          </a:prstGeom>
          <a:noFill/>
          <a:ln>
            <a:noFill/>
          </a:ln>
          <a:effectLst>
            <a:outerShdw blurRad="50800" rotWithShape="0" algn="tl" dir="2700000" dist="38100">
              <a:srgbClr val="000000">
                <a:alpha val="40000"/>
              </a:srgbClr>
            </a:outerShdw>
          </a:effectLst>
        </p:spPr>
      </p:pic>
      <p:pic>
        <p:nvPicPr>
          <p:cNvPr descr="Open quotation mark with solid fill" id="248" name="Google Shape;248;p25"/>
          <p:cNvPicPr preferRelativeResize="0"/>
          <p:nvPr/>
        </p:nvPicPr>
        <p:blipFill rotWithShape="1">
          <a:blip r:embed="rId3">
            <a:alphaModFix/>
          </a:blip>
          <a:srcRect b="0" l="0" r="0" t="0"/>
          <a:stretch/>
        </p:blipFill>
        <p:spPr>
          <a:xfrm flipH="1">
            <a:off x="20579063" y="12192000"/>
            <a:ext cx="1109362" cy="1109362"/>
          </a:xfrm>
          <a:prstGeom prst="rect">
            <a:avLst/>
          </a:prstGeom>
          <a:noFill/>
          <a:ln>
            <a:noFill/>
          </a:ln>
          <a:effectLst>
            <a:outerShdw blurRad="50800" rotWithShape="0" algn="tl" dir="2700000" dist="38100">
              <a:srgbClr val="000000">
                <a:alpha val="40000"/>
              </a:srgbClr>
            </a:outerShdw>
          </a:effectLst>
        </p:spPr>
      </p:pic>
      <p:sp>
        <p:nvSpPr>
          <p:cNvPr id="249" name="Google Shape;249;p25"/>
          <p:cNvSpPr txBox="1"/>
          <p:nvPr/>
        </p:nvSpPr>
        <p:spPr>
          <a:xfrm>
            <a:off x="1028700" y="10311554"/>
            <a:ext cx="9748157" cy="69871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chemeClr val="dk1"/>
              </a:buClr>
              <a:buSzPts val="1400"/>
              <a:buFont typeface="Arial"/>
              <a:buNone/>
            </a:pPr>
            <a:r>
              <a:rPr b="0" i="0" lang="en-IE" sz="1400" u="none" cap="none" strike="noStrike">
                <a:solidFill>
                  <a:schemeClr val="dk1"/>
                </a:solidFill>
                <a:latin typeface="Arial"/>
                <a:ea typeface="Arial"/>
                <a:cs typeface="Arial"/>
                <a:sym typeface="Arial"/>
              </a:rPr>
              <a:t>Gui, M., Ryding, J., Fasoli, M., &amp; Monaco, S. (2018). </a:t>
            </a:r>
            <a:r>
              <a:rPr b="0" i="1" lang="en-IE" sz="1400" u="none" cap="none" strike="noStrike">
                <a:solidFill>
                  <a:schemeClr val="dk1"/>
                </a:solidFill>
                <a:latin typeface="Arial"/>
                <a:ea typeface="Arial"/>
                <a:cs typeface="Arial"/>
                <a:sym typeface="Arial"/>
              </a:rPr>
              <a:t>Digital Well-being: Validation of a digital media education programme in high schools</a:t>
            </a:r>
            <a:r>
              <a:rPr b="0" i="0" lang="en-IE" sz="1400" u="none" cap="none" strike="noStrike">
                <a:solidFill>
                  <a:schemeClr val="dk1"/>
                </a:solidFill>
                <a:latin typeface="Arial"/>
                <a:ea typeface="Arial"/>
                <a:cs typeface="Arial"/>
                <a:sym typeface="Arial"/>
              </a:rPr>
              <a:t>. Università degli Studi di Milano-Bicocca.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6"/>
          <p:cNvSpPr txBox="1"/>
          <p:nvPr>
            <p:ph idx="1" type="body"/>
          </p:nvPr>
        </p:nvSpPr>
        <p:spPr>
          <a:xfrm>
            <a:off x="7006492" y="1371600"/>
            <a:ext cx="15875279" cy="11715750"/>
          </a:xfrm>
          <a:prstGeom prst="rect">
            <a:avLst/>
          </a:prstGeom>
          <a:noFill/>
          <a:ln>
            <a:noFill/>
          </a:ln>
        </p:spPr>
        <p:txBody>
          <a:bodyPr anchorCtr="0" anchor="t" bIns="0" lIns="0" spcFirstLastPara="1" rIns="0" wrap="square" tIns="0">
            <a:noAutofit/>
          </a:bodyPr>
          <a:lstStyle/>
          <a:p>
            <a:pPr indent="0" lvl="0" marL="0" rtl="0" algn="l">
              <a:lnSpc>
                <a:spcPct val="150000"/>
              </a:lnSpc>
              <a:spcBef>
                <a:spcPts val="2000"/>
              </a:spcBef>
              <a:spcAft>
                <a:spcPts val="0"/>
              </a:spcAft>
              <a:buSzPts val="5600"/>
              <a:buNone/>
            </a:pPr>
            <a:r>
              <a:rPr b="1" lang="en-IE" sz="2800">
                <a:latin typeface="Arial"/>
                <a:ea typeface="Arial"/>
                <a:cs typeface="Arial"/>
                <a:sym typeface="Arial"/>
              </a:rPr>
              <a:t>Εκπαίδευση εργαζομένων στον τομέα της νεολαίας ως μέντορες ψηφιακής ευημερίας:</a:t>
            </a:r>
            <a:endParaRPr b="1"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latin typeface="Arial"/>
                <a:ea typeface="Arial"/>
                <a:cs typeface="Arial"/>
                <a:sym typeface="Arial"/>
              </a:rPr>
              <a:t>Ο εξοπλισμός των εκπαιδευτικών με εις βάθος, υποστηριζόμενη από την έρευνα εκπαίδευση για την αναγνώριση και την αντιμετώπιση της υπερβολικής χρήσης smartphone τους μετατρέπει σε ενεργούς οδηγούς και όχι σε απλούς εκπαιδευτές.</a:t>
            </a:r>
            <a:br>
              <a:rPr lang="en-IE" sz="2800">
                <a:latin typeface="Arial"/>
                <a:ea typeface="Arial"/>
                <a:cs typeface="Arial"/>
                <a:sym typeface="Arial"/>
              </a:rPr>
            </a:br>
            <a:r>
              <a:rPr lang="en-IE" sz="2800">
                <a:latin typeface="Arial"/>
                <a:ea typeface="Arial"/>
                <a:cs typeface="Arial"/>
                <a:sym typeface="Arial"/>
              </a:rPr>
              <a:t>Οι εργαζόμενοι στον τομέα της νεολαίας παρακολουθούν εργαστήρια που καλύπτουν τους ψυχολογικούς παράγοντες της ψυχαναγκαστικής κύλισης, τις συνέπειες της χρόνιας ψηφιακής υπερφόρτωσης στην υγεία και πρακτικές στρατηγικές στην τάξη, όπως η ενσωμάτωση σύντομων διαλειμμάτων ενσυνειδητότητας χωρίς συσκευές μεταξύ των μαθημάτων ή η διευκόλυνση αναστοχαστικών συζητήσεων σχετικά με τις συνήθειες των μαθητών στην οθόνη. </a:t>
            </a:r>
            <a:br>
              <a:rPr lang="en-IE" sz="2800">
                <a:latin typeface="Arial"/>
                <a:ea typeface="Arial"/>
                <a:cs typeface="Arial"/>
                <a:sym typeface="Arial"/>
              </a:rPr>
            </a:br>
            <a:r>
              <a:rPr lang="en-IE" sz="2800">
                <a:latin typeface="Arial"/>
                <a:ea typeface="Arial"/>
                <a:cs typeface="Arial"/>
                <a:sym typeface="Arial"/>
              </a:rPr>
              <a:t>Ενσωματώνοντας οι ίδιοι υγιείς ψηφιακές συνήθειες, οι μέντορες διαμορφώνουν ισορροπημένη συμπεριφορά και ενσωματώνουν την ψηφιακή ευημερία στο καθημερινό πρόγραμμα σπουδών. </a:t>
            </a:r>
            <a:br>
              <a:rPr lang="en-IE" sz="2800">
                <a:latin typeface="Arial"/>
                <a:ea typeface="Arial"/>
                <a:cs typeface="Arial"/>
                <a:sym typeface="Arial"/>
              </a:rPr>
            </a:br>
            <a:r>
              <a:rPr lang="en-IE" sz="2800">
                <a:latin typeface="Arial"/>
                <a:ea typeface="Arial"/>
                <a:cs typeface="Arial"/>
                <a:sym typeface="Arial"/>
              </a:rPr>
              <a:t>Αυτή η ολιστική προσέγγιση διασφαλίζει ότι οι αρχές της προσεκτικής χρήσης της τεχνολογίας ενισχύονται με συνέπεια, τόσο στην τάξη όσο και πέρα από αυτήν, ενθαρρύνοντας τη διαρκή αλλαγή στις στάσεις και τις συνήθειες των μαθητών.</a:t>
            </a:r>
            <a:endParaRPr sz="2800">
              <a:latin typeface="Arial"/>
              <a:ea typeface="Arial"/>
              <a:cs typeface="Arial"/>
              <a:sym typeface="Arial"/>
            </a:endParaRPr>
          </a:p>
        </p:txBody>
      </p:sp>
      <p:sp>
        <p:nvSpPr>
          <p:cNvPr id="255" name="Google Shape;255;p26"/>
          <p:cNvSpPr txBox="1"/>
          <p:nvPr>
            <p:ph type="title"/>
          </p:nvPr>
        </p:nvSpPr>
        <p:spPr>
          <a:xfrm>
            <a:off x="528917" y="2420471"/>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6000"/>
              <a:buNone/>
            </a:pPr>
            <a:r>
              <a:rPr b="1" lang="en-IE" sz="3300">
                <a:latin typeface="Arial"/>
                <a:ea typeface="Arial"/>
                <a:cs typeface="Arial"/>
                <a:sym typeface="Arial"/>
              </a:rPr>
              <a:t>Συνιστώμενη πρακτική</a:t>
            </a:r>
            <a:endParaRPr b="1" sz="33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35cfe9a98f9_0_0"/>
          <p:cNvSpPr txBox="1"/>
          <p:nvPr>
            <p:ph type="title"/>
          </p:nvPr>
        </p:nvSpPr>
        <p:spPr>
          <a:xfrm>
            <a:off x="1328056" y="2046314"/>
            <a:ext cx="22860000" cy="923764"/>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4000">
                <a:latin typeface="Arial"/>
                <a:ea typeface="Arial"/>
                <a:cs typeface="Arial"/>
                <a:sym typeface="Arial"/>
              </a:rPr>
              <a:t>Μελέτη περίπτωσης: Ακολουθεί ένα χρήσιμο βίντεο</a:t>
            </a:r>
            <a:endParaRPr sz="4000">
              <a:latin typeface="Arial"/>
              <a:ea typeface="Arial"/>
              <a:cs typeface="Arial"/>
              <a:sym typeface="Arial"/>
            </a:endParaRPr>
          </a:p>
        </p:txBody>
      </p:sp>
      <p:pic>
        <p:nvPicPr>
          <p:cNvPr descr="Social media can have negative, sometimes dire, impacts on teens’ physical and mental health. NBC’s Kate Snow sits with four teens to learn about their social media usage and then Dr. Argie Allen Wilson, a family therapist, and Larissa May, a digital wellness activist, field questions from a panel of parents.&#10;&#10;» Subscribe to TODAY: http://on.today.com/SubscribeToTODAY&#10;» Watch the latest from TODAY: http://bit.ly/LatestTODAY&#10;About: TODAY brings you the latest headlines and expert tips on money, health and parenting. We wake up every morning to give you and your family all you need to start your day. If it matters to you, it matters to us. We are in the people business. Subscribe to our channel for exclusive TODAY archival footage &amp; our original web series.&#10;&#10;Connect with TODAY Online!&#10;Visit TODAY's Website: http://on.today.com/ReadTODAY&#10;Find TODAY on Facebook: http://on.today.com/LikeTODAY&#10;Follow TODAY on Twitter: http://on.today.com/FollowTODAY&#10;Follow TODAY on Instagram: http://on.today.com/InstaTODAY&#10;&#10;» Stream TODAY All Day: https://www.today.com/allday&#10;About: TODAY All Day is a 24/7 streaming channel bringing you the top stories in news and pop culture, celebrity interviews, cooking, and more. All in one place.&#10;&#10;#socialmedia #parenting #health" id="262" name="Google Shape;262;g35cfe9a98f9_0_0" title="Teens open up about the impact of social media on their lives"/>
          <p:cNvPicPr preferRelativeResize="0"/>
          <p:nvPr/>
        </p:nvPicPr>
        <p:blipFill rotWithShape="1">
          <a:blip r:embed="rId3">
            <a:alphaModFix/>
          </a:blip>
          <a:srcRect b="0" l="0" r="0" t="0"/>
          <a:stretch/>
        </p:blipFill>
        <p:spPr>
          <a:xfrm>
            <a:off x="5576207" y="3583615"/>
            <a:ext cx="12192000" cy="6866670"/>
          </a:xfrm>
          <a:prstGeom prst="rect">
            <a:avLst/>
          </a:prstGeom>
          <a:noFill/>
          <a:ln>
            <a:noFill/>
          </a:ln>
        </p:spPr>
      </p:pic>
      <p:sp>
        <p:nvSpPr>
          <p:cNvPr id="263" name="Google Shape;263;g35cfe9a98f9_0_0"/>
          <p:cNvSpPr txBox="1"/>
          <p:nvPr/>
        </p:nvSpPr>
        <p:spPr>
          <a:xfrm>
            <a:off x="5576207" y="10753596"/>
            <a:ext cx="1219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NEA Dior Forever Foundations | HONDOS CENTER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35cac1678bb_0_54"/>
          <p:cNvSpPr txBox="1"/>
          <p:nvPr>
            <p:ph idx="1" type="body"/>
          </p:nvPr>
        </p:nvSpPr>
        <p:spPr>
          <a:xfrm>
            <a:off x="1237525" y="4095450"/>
            <a:ext cx="9186000" cy="5277488"/>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None/>
            </a:pPr>
            <a:r>
              <a:t/>
            </a:r>
            <a:endParaRPr b="1" sz="3200">
              <a:solidFill>
                <a:schemeClr val="dk1"/>
              </a:solidFill>
            </a:endParaRPr>
          </a:p>
          <a:p>
            <a:pPr indent="0" lvl="0" marL="0" rtl="0" algn="just">
              <a:lnSpc>
                <a:spcPct val="115000"/>
              </a:lnSpc>
              <a:spcBef>
                <a:spcPts val="1200"/>
              </a:spcBef>
              <a:spcAft>
                <a:spcPts val="0"/>
              </a:spcAft>
              <a:buClr>
                <a:schemeClr val="dk1"/>
              </a:buClr>
              <a:buSzPts val="1100"/>
              <a:buNone/>
            </a:pPr>
            <a:r>
              <a:rPr b="1" lang="en-IE" sz="2800">
                <a:solidFill>
                  <a:schemeClr val="dk1"/>
                </a:solidFill>
              </a:rPr>
              <a:t>Τοποθεσία/Περιβάλλον: </a:t>
            </a:r>
            <a:r>
              <a:rPr lang="en-IE" sz="2800">
                <a:solidFill>
                  <a:schemeClr val="dk1"/>
                </a:solidFill>
              </a:rPr>
              <a:t>Λονδίνο, Ηνωμένο Βασίλειο – κέντρα νεότητας και διαδικτυακές κοινότητες συνομηλίκων.</a:t>
            </a:r>
            <a:br>
              <a:rPr lang="en-IE" sz="2800">
                <a:solidFill>
                  <a:schemeClr val="dk1"/>
                </a:solidFill>
              </a:rPr>
            </a:br>
            <a:r>
              <a:rPr b="1" lang="en-IE" sz="2800">
                <a:solidFill>
                  <a:schemeClr val="dk1"/>
                </a:solidFill>
              </a:rPr>
              <a:t>Πρόγραμμα: </a:t>
            </a:r>
            <a:r>
              <a:rPr lang="en-IE" sz="2800">
                <a:solidFill>
                  <a:schemeClr val="dk1"/>
                </a:solidFill>
              </a:rPr>
              <a:t>Social Media Mind, μια πρωτοβουλία υπό την ηγεσία ομοτίμων που προωθεί την προσεκτική χρήση των μέσων κοινωνικής δικτύωσης, τον γραμματισμό στα μέσα ενημέρωσης και την επίγνωση της αυτοεικόνας μεταξύ των εφήβων και των νεαρών ενηλίκων</a:t>
            </a:r>
            <a:r>
              <a:rPr lang="en-IE" sz="3200">
                <a:solidFill>
                  <a:schemeClr val="dk1"/>
                </a:solidFill>
              </a:rPr>
              <a:t>.</a:t>
            </a:r>
            <a:endParaRPr sz="3200">
              <a:solidFill>
                <a:schemeClr val="dk1"/>
              </a:solidFill>
            </a:endParaRPr>
          </a:p>
          <a:p>
            <a:pPr indent="0" lvl="0" marL="0" rtl="0" algn="l">
              <a:lnSpc>
                <a:spcPct val="150000"/>
              </a:lnSpc>
              <a:spcBef>
                <a:spcPts val="2000"/>
              </a:spcBef>
              <a:spcAft>
                <a:spcPts val="0"/>
              </a:spcAft>
              <a:buClr>
                <a:srgbClr val="323232"/>
              </a:buClr>
              <a:buSzPts val="5600"/>
              <a:buNone/>
            </a:pPr>
            <a:r>
              <a:t/>
            </a:r>
            <a:endParaRPr b="1" sz="2800">
              <a:solidFill>
                <a:srgbClr val="000000"/>
              </a:solidFill>
            </a:endParaRPr>
          </a:p>
          <a:p>
            <a:pPr indent="0" lvl="0" marL="0" rtl="0" algn="l">
              <a:lnSpc>
                <a:spcPct val="150000"/>
              </a:lnSpc>
              <a:spcBef>
                <a:spcPts val="2000"/>
              </a:spcBef>
              <a:spcAft>
                <a:spcPts val="0"/>
              </a:spcAft>
              <a:buClr>
                <a:srgbClr val="323232"/>
              </a:buClr>
              <a:buSzPts val="5600"/>
              <a:buNone/>
            </a:pPr>
            <a:r>
              <a:t/>
            </a:r>
            <a:endParaRPr sz="2800">
              <a:solidFill>
                <a:srgbClr val="000000"/>
              </a:solidFill>
            </a:endParaRPr>
          </a:p>
          <a:p>
            <a:pPr indent="0" lvl="0" marL="0" rtl="0" algn="l">
              <a:lnSpc>
                <a:spcPct val="150000"/>
              </a:lnSpc>
              <a:spcBef>
                <a:spcPts val="2000"/>
              </a:spcBef>
              <a:spcAft>
                <a:spcPts val="0"/>
              </a:spcAft>
              <a:buClr>
                <a:srgbClr val="323232"/>
              </a:buClr>
              <a:buSzPts val="5600"/>
              <a:buNone/>
            </a:pPr>
            <a:r>
              <a:t/>
            </a:r>
            <a:endParaRPr sz="2800">
              <a:solidFill>
                <a:srgbClr val="000000"/>
              </a:solidFill>
            </a:endParaRPr>
          </a:p>
        </p:txBody>
      </p:sp>
      <p:sp>
        <p:nvSpPr>
          <p:cNvPr id="269" name="Google Shape;269;g35cac1678bb_0_54"/>
          <p:cNvSpPr txBox="1"/>
          <p:nvPr>
            <p:ph idx="2" type="body"/>
          </p:nvPr>
        </p:nvSpPr>
        <p:spPr>
          <a:xfrm>
            <a:off x="11065918" y="4262175"/>
            <a:ext cx="12556082" cy="8278167"/>
          </a:xfrm>
          <a:prstGeom prst="rect">
            <a:avLst/>
          </a:prstGeom>
          <a:noFill/>
          <a:ln>
            <a:noFill/>
          </a:ln>
        </p:spPr>
        <p:txBody>
          <a:bodyPr anchorCtr="0" anchor="t" bIns="0" lIns="0" spcFirstLastPara="1" rIns="0" wrap="square" tIns="0">
            <a:noAutofit/>
          </a:bodyPr>
          <a:lstStyle/>
          <a:p>
            <a:pPr indent="0" lvl="0" marL="0" rtl="0" algn="just">
              <a:lnSpc>
                <a:spcPct val="115000"/>
              </a:lnSpc>
              <a:spcBef>
                <a:spcPts val="1400"/>
              </a:spcBef>
              <a:spcAft>
                <a:spcPts val="0"/>
              </a:spcAft>
              <a:buClr>
                <a:schemeClr val="dk1"/>
              </a:buClr>
              <a:buSzPts val="1100"/>
              <a:buNone/>
            </a:pPr>
            <a:r>
              <a:rPr b="1" lang="en-IE" sz="2800">
                <a:solidFill>
                  <a:schemeClr val="dk1"/>
                </a:solidFill>
              </a:rPr>
              <a:t>Βασικές στρατηγικές: </a:t>
            </a:r>
            <a:r>
              <a:rPr lang="en-IE" sz="2800">
                <a:solidFill>
                  <a:schemeClr val="dk1"/>
                </a:solidFill>
              </a:rPr>
              <a:t>Οι συνομήλικοι διαμεσολαβητές διοργάνωσαν εργαστήρια που δίδασκαν στους νέους να αναγνωρίζουν τα ερεθίσματα της αρνητικής αυτοαντίληψης, να αναλύουν μη ρεαλιστικές απεικονίσεις της ομορφιάς και του τρόπου ζωής και να κατανοούν πώς οι αλγόριθμοι και η κοινωνική επικύρωση επηρεάζουν τη διάθεση. Οι συμμετέχοντες προβληματίστηκαν σχετικά με τις συναισθηματικές αντιδράσεις στις αναρτήσεις, επιμελήθηκαν τις ροές τους και συμμετείχαν σε προκλήσεις που προωθούν την αυθεντική διαδικτυακή έκφραση και τη σύνδεση εκτός σύνδεσης.</a:t>
            </a:r>
            <a:endParaRPr sz="2800">
              <a:solidFill>
                <a:schemeClr val="dk1"/>
              </a:solidFill>
            </a:endParaRPr>
          </a:p>
          <a:p>
            <a:pPr indent="0" lvl="0" marL="0" rtl="0" algn="just">
              <a:lnSpc>
                <a:spcPct val="115000"/>
              </a:lnSpc>
              <a:spcBef>
                <a:spcPts val="400"/>
              </a:spcBef>
              <a:spcAft>
                <a:spcPts val="0"/>
              </a:spcAft>
              <a:buClr>
                <a:schemeClr val="dk1"/>
              </a:buClr>
              <a:buSzPts val="1100"/>
              <a:buFont typeface="Arial"/>
              <a:buNone/>
            </a:pPr>
            <a:r>
              <a:t/>
            </a:r>
            <a:endParaRPr sz="2800">
              <a:solidFill>
                <a:schemeClr val="dk1"/>
              </a:solidFill>
            </a:endParaRPr>
          </a:p>
          <a:p>
            <a:pPr indent="0" lvl="0" marL="0" rtl="0" algn="just">
              <a:lnSpc>
                <a:spcPct val="115000"/>
              </a:lnSpc>
              <a:spcBef>
                <a:spcPts val="1400"/>
              </a:spcBef>
              <a:spcAft>
                <a:spcPts val="0"/>
              </a:spcAft>
              <a:buClr>
                <a:schemeClr val="dk1"/>
              </a:buClr>
              <a:buSzPts val="1100"/>
              <a:buNone/>
            </a:pPr>
            <a:r>
              <a:rPr b="1" lang="en-IE" sz="2800">
                <a:solidFill>
                  <a:schemeClr val="dk1"/>
                </a:solidFill>
              </a:rPr>
              <a:t>Αποτελέσματα: </a:t>
            </a:r>
            <a:r>
              <a:rPr lang="en-IE" sz="2800">
                <a:solidFill>
                  <a:schemeClr val="dk1"/>
                </a:solidFill>
              </a:rPr>
              <a:t>Οι συμμετέχοντες συνειδητοποίησαν περισσότερο πώς τα μέσα κοινωνικής δικτύωσης επηρεάζουν τη διάθεση και την αυτοεκτίμησή τους. Όσοι διαχειρίζονταν τις ροές τους και έθεταν όρια ανέφεραν υψηλότερη αυτοπεποίθηση, λιγότερο άγχος και καλύτερο έλεγχο του χρόνου οθόνης. Οι προκλήσεις που καθοδηγούνται από ομοτίμους ενθάρρυναν την αυθεντικότητα και τις θετικές διαδικτυακές αλληλεπιδράσεις, συμβάλλοντας στη δημιουργία πιο υγιών ψηφιακών συνηθειών.</a:t>
            </a:r>
            <a:endParaRPr sz="2800">
              <a:solidFill>
                <a:schemeClr val="dk1"/>
              </a:solidFill>
            </a:endParaRPr>
          </a:p>
          <a:p>
            <a:pPr indent="0" lvl="0" marL="0" rtl="0" algn="l">
              <a:lnSpc>
                <a:spcPct val="150000"/>
              </a:lnSpc>
              <a:spcBef>
                <a:spcPts val="0"/>
              </a:spcBef>
              <a:spcAft>
                <a:spcPts val="0"/>
              </a:spcAft>
              <a:buSzPts val="1800"/>
              <a:buNone/>
            </a:pPr>
            <a:r>
              <a:t/>
            </a:r>
            <a:endParaRPr sz="2800">
              <a:solidFill>
                <a:srgbClr val="000000"/>
              </a:solidFill>
            </a:endParaRPr>
          </a:p>
          <a:p>
            <a:pPr indent="0" lvl="0" marL="0" rtl="0" algn="l">
              <a:lnSpc>
                <a:spcPct val="150000"/>
              </a:lnSpc>
              <a:spcBef>
                <a:spcPts val="2000"/>
              </a:spcBef>
              <a:spcAft>
                <a:spcPts val="0"/>
              </a:spcAft>
              <a:buSzPts val="1800"/>
              <a:buNone/>
            </a:pPr>
            <a:r>
              <a:t/>
            </a:r>
            <a:endParaRPr sz="2800"/>
          </a:p>
        </p:txBody>
      </p:sp>
      <p:sp>
        <p:nvSpPr>
          <p:cNvPr id="270" name="Google Shape;270;g35cac1678bb_0_54"/>
          <p:cNvSpPr txBox="1"/>
          <p:nvPr>
            <p:ph type="title"/>
          </p:nvPr>
        </p:nvSpPr>
        <p:spPr>
          <a:xfrm>
            <a:off x="552450" y="2329214"/>
            <a:ext cx="23831550" cy="63572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Μελέτη περίπτωσης: «Το μυαλό των μέσων κοινωνικής δικτύωσης– Ενδυνάμωση της Νεολαίας »</a:t>
            </a:r>
            <a:endParaRPr sz="3300">
              <a:latin typeface="Arial"/>
              <a:ea typeface="Arial"/>
              <a:cs typeface="Arial"/>
              <a:sym typeface="Arial"/>
            </a:endParaRPr>
          </a:p>
        </p:txBody>
      </p:sp>
      <p:sp>
        <p:nvSpPr>
          <p:cNvPr id="271" name="Google Shape;271;g35cac1678bb_0_54"/>
          <p:cNvSpPr/>
          <p:nvPr/>
        </p:nvSpPr>
        <p:spPr>
          <a:xfrm>
            <a:off x="1594924" y="9261270"/>
            <a:ext cx="8379900" cy="2484364"/>
          </a:xfrm>
          <a:prstGeom prst="rect">
            <a:avLst/>
          </a:prstGeom>
          <a:noFill/>
          <a:ln>
            <a:noFill/>
          </a:ln>
        </p:spPr>
        <p:txBody>
          <a:bodyPr anchorCtr="0" anchor="t" bIns="121900" lIns="243825" spcFirstLastPara="1" rIns="243825" wrap="square" tIns="121900">
            <a:noAutofit/>
          </a:bodyPr>
          <a:lstStyle/>
          <a:p>
            <a:pPr indent="0" lvl="0" marL="0" marR="0" rtl="0" algn="just">
              <a:lnSpc>
                <a:spcPct val="115000"/>
              </a:lnSpc>
              <a:spcBef>
                <a:spcPts val="1400"/>
              </a:spcBef>
              <a:spcAft>
                <a:spcPts val="400"/>
              </a:spcAft>
              <a:buNone/>
            </a:pPr>
            <a:r>
              <a:rPr b="1" i="0" lang="en-IE" sz="2800" u="none" cap="none" strike="noStrike">
                <a:solidFill>
                  <a:srgbClr val="C9DFF2"/>
                </a:solidFill>
                <a:latin typeface="Arial"/>
                <a:ea typeface="Arial"/>
                <a:cs typeface="Arial"/>
                <a:sym typeface="Arial"/>
              </a:rPr>
              <a:t>Οι συμμετέχοντες συνειδητοποίησαν περισσότερο πώς τα μέσα κοινωνικής δικτύωσης επηρεάζουν τη διάθεση και την αυτοεκτίμησή τους.</a:t>
            </a:r>
            <a:endParaRPr b="1" i="0" sz="3000" u="none" cap="none" strike="noStrike">
              <a:solidFill>
                <a:srgbClr val="C9DFF2"/>
              </a:solidFill>
              <a:latin typeface="Arial"/>
              <a:ea typeface="Arial"/>
              <a:cs typeface="Arial"/>
              <a:sym typeface="Arial"/>
            </a:endParaRPr>
          </a:p>
        </p:txBody>
      </p:sp>
      <p:pic>
        <p:nvPicPr>
          <p:cNvPr descr="Open quotation mark with solid fill" id="272" name="Google Shape;272;g35cac1678bb_0_54"/>
          <p:cNvPicPr preferRelativeResize="0"/>
          <p:nvPr/>
        </p:nvPicPr>
        <p:blipFill rotWithShape="1">
          <a:blip r:embed="rId3">
            <a:alphaModFix/>
          </a:blip>
          <a:srcRect b="0" l="0" r="0" t="0"/>
          <a:stretch/>
        </p:blipFill>
        <p:spPr>
          <a:xfrm>
            <a:off x="809830" y="9354875"/>
            <a:ext cx="910847" cy="910847"/>
          </a:xfrm>
          <a:prstGeom prst="rect">
            <a:avLst/>
          </a:prstGeom>
          <a:noFill/>
          <a:ln>
            <a:noFill/>
          </a:ln>
          <a:effectLst>
            <a:outerShdw blurRad="50800" rotWithShape="0" algn="tl" dir="2700000" dist="38100">
              <a:srgbClr val="000000">
                <a:alpha val="40000"/>
              </a:srgbClr>
            </a:outerShdw>
          </a:effectLst>
        </p:spPr>
      </p:pic>
      <p:pic>
        <p:nvPicPr>
          <p:cNvPr descr="Open quotation mark with solid fill" id="273" name="Google Shape;273;g35cac1678bb_0_54"/>
          <p:cNvPicPr preferRelativeResize="0"/>
          <p:nvPr/>
        </p:nvPicPr>
        <p:blipFill rotWithShape="1">
          <a:blip r:embed="rId3">
            <a:alphaModFix/>
          </a:blip>
          <a:srcRect b="0" l="0" r="0" t="0"/>
          <a:stretch/>
        </p:blipFill>
        <p:spPr>
          <a:xfrm flipH="1">
            <a:off x="9461574" y="10832105"/>
            <a:ext cx="1109362" cy="1109362"/>
          </a:xfrm>
          <a:prstGeom prst="rect">
            <a:avLst/>
          </a:prstGeom>
          <a:noFill/>
          <a:ln>
            <a:noFill/>
          </a:ln>
          <a:effectLst>
            <a:outerShdw blurRad="50800" rotWithShape="0" algn="tl" dir="2700000" dist="38100">
              <a:srgbClr val="000000">
                <a:alpha val="40000"/>
              </a:srgbClr>
            </a:outerShdw>
          </a:effectLst>
        </p:spPr>
      </p:pic>
      <p:sp>
        <p:nvSpPr>
          <p:cNvPr id="274" name="Google Shape;274;g35cac1678bb_0_54"/>
          <p:cNvSpPr txBox="1"/>
          <p:nvPr/>
        </p:nvSpPr>
        <p:spPr>
          <a:xfrm>
            <a:off x="3173777" y="12388271"/>
            <a:ext cx="12202884" cy="204665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1100"/>
              <a:buFont typeface="Arial"/>
              <a:buNone/>
            </a:pPr>
            <a:r>
              <a:rPr b="0" i="0" lang="en-IE" sz="1400" u="none" cap="none" strike="noStrike">
                <a:solidFill>
                  <a:schemeClr val="dk1"/>
                </a:solidFill>
                <a:latin typeface="Arial"/>
                <a:ea typeface="Arial"/>
                <a:cs typeface="Arial"/>
                <a:sym typeface="Arial"/>
              </a:rPr>
              <a:t>OECD. (2023). </a:t>
            </a:r>
            <a:r>
              <a:rPr b="0" i="1" lang="en-IE" sz="1400" u="none" cap="none" strike="noStrike">
                <a:solidFill>
                  <a:schemeClr val="dk1"/>
                </a:solidFill>
                <a:latin typeface="Arial"/>
                <a:ea typeface="Arial"/>
                <a:cs typeface="Arial"/>
                <a:sym typeface="Arial"/>
              </a:rPr>
              <a:t>Children and young people's mental health in the digital age</a:t>
            </a:r>
            <a:r>
              <a:rPr b="0" i="0" lang="en-IE" sz="1400" u="none" cap="none" strike="noStrike">
                <a:solidFill>
                  <a:schemeClr val="dk1"/>
                </a:solidFill>
                <a:latin typeface="Arial"/>
                <a:ea typeface="Arial"/>
                <a:cs typeface="Arial"/>
                <a:sym typeface="Arial"/>
              </a:rPr>
              <a:t>. OEC Publishing.</a:t>
            </a:r>
            <a:endParaRPr/>
          </a:p>
          <a:p>
            <a:pPr indent="0" lvl="0" marL="0" marR="0" rtl="0" algn="l">
              <a:lnSpc>
                <a:spcPct val="150000"/>
              </a:lnSpc>
              <a:spcBef>
                <a:spcPts val="0"/>
              </a:spcBef>
              <a:spcAft>
                <a:spcPts val="0"/>
              </a:spcAft>
              <a:buClr>
                <a:schemeClr val="dk1"/>
              </a:buClr>
              <a:buSzPts val="1100"/>
              <a:buFont typeface="Arial"/>
              <a:buNone/>
            </a:pPr>
            <a:r>
              <a:rPr b="0" i="0" lang="en-IE" sz="1400" u="none" cap="none" strike="noStrike">
                <a:solidFill>
                  <a:schemeClr val="dk1"/>
                </a:solidFill>
                <a:latin typeface="Arial"/>
                <a:ea typeface="Arial"/>
                <a:cs typeface="Arial"/>
                <a:sym typeface="Arial"/>
              </a:rPr>
              <a:t>UNICEF. (2024). </a:t>
            </a:r>
            <a:r>
              <a:rPr b="0" i="1" lang="en-IE" sz="1400" u="none" cap="none" strike="noStrike">
                <a:solidFill>
                  <a:schemeClr val="dk1"/>
                </a:solidFill>
                <a:latin typeface="Arial"/>
                <a:ea typeface="Arial"/>
                <a:cs typeface="Arial"/>
                <a:sym typeface="Arial"/>
              </a:rPr>
              <a:t>Teen mental health and social media</a:t>
            </a:r>
            <a:r>
              <a:rPr b="0" i="0" lang="en-IE" sz="1400" u="none" cap="none" strike="noStrike">
                <a:solidFill>
                  <a:schemeClr val="dk1"/>
                </a:solidFill>
                <a:latin typeface="Arial"/>
                <a:ea typeface="Arial"/>
                <a:cs typeface="Arial"/>
                <a:sym typeface="Arial"/>
              </a:rPr>
              <a:t>.</a:t>
            </a:r>
            <a:endParaRPr/>
          </a:p>
          <a:p>
            <a:pPr indent="0" lvl="0" marL="0" marR="0" rtl="0" algn="l">
              <a:lnSpc>
                <a:spcPct val="150000"/>
              </a:lnSpc>
              <a:spcBef>
                <a:spcPts val="0"/>
              </a:spcBef>
              <a:spcAft>
                <a:spcPts val="0"/>
              </a:spcAft>
              <a:buClr>
                <a:srgbClr val="323232"/>
              </a:buClr>
              <a:buSzPts val="5600"/>
              <a:buFont typeface="Arial"/>
              <a:buNone/>
            </a:pPr>
            <a:r>
              <a:rPr b="0" i="0" lang="en-IE" sz="1400" u="none" cap="none" strike="noStrike">
                <a:solidFill>
                  <a:schemeClr val="dk1"/>
                </a:solidFill>
                <a:latin typeface="Arial"/>
                <a:ea typeface="Arial"/>
                <a:cs typeface="Arial"/>
                <a:sym typeface="Arial"/>
              </a:rPr>
              <a:t>WHO. (2024). </a:t>
            </a:r>
            <a:r>
              <a:rPr b="0" i="1" lang="en-IE" sz="1400" u="none" cap="none" strike="noStrike">
                <a:solidFill>
                  <a:schemeClr val="dk1"/>
                </a:solidFill>
                <a:latin typeface="Arial"/>
                <a:ea typeface="Arial"/>
                <a:cs typeface="Arial"/>
                <a:sym typeface="Arial"/>
              </a:rPr>
              <a:t>Teens, screens and mental health</a:t>
            </a:r>
            <a:r>
              <a:rPr b="0" i="0" lang="en-IE" sz="1400" u="none" cap="none" strike="noStrike">
                <a:solidFill>
                  <a:schemeClr val="dk1"/>
                </a:solidFill>
                <a:latin typeface="Arial"/>
                <a:ea typeface="Arial"/>
                <a:cs typeface="Arial"/>
                <a:sym typeface="Arial"/>
              </a:rPr>
              <a:t>. World Health Organization.</a:t>
            </a:r>
            <a:endParaRPr b="0" i="0" sz="1600" u="none" cap="none" strike="noStrike">
              <a:solidFill>
                <a:schemeClr val="dk1"/>
              </a:solidFill>
              <a:latin typeface="Arial"/>
              <a:ea typeface="Arial"/>
              <a:cs typeface="Arial"/>
              <a:sym typeface="Arial"/>
            </a:endParaRPr>
          </a:p>
          <a:p>
            <a:pPr indent="0" lvl="0" marL="0" marR="0" rtl="0" algn="l">
              <a:lnSpc>
                <a:spcPct val="150000"/>
              </a:lnSpc>
              <a:spcBef>
                <a:spcPts val="2000"/>
              </a:spcBef>
              <a:spcAft>
                <a:spcPts val="0"/>
              </a:spcAft>
              <a:buClr>
                <a:srgbClr val="000000"/>
              </a:buClr>
              <a:buSzPts val="1800"/>
              <a:buFont typeface="Arial"/>
              <a:buNone/>
            </a:pPr>
            <a:r>
              <a:t/>
            </a:r>
            <a:endParaRPr b="0" i="0" sz="36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35cac1678bb_0_64"/>
          <p:cNvSpPr txBox="1"/>
          <p:nvPr>
            <p:ph idx="1" type="body"/>
          </p:nvPr>
        </p:nvSpPr>
        <p:spPr>
          <a:xfrm>
            <a:off x="7356022" y="1240971"/>
            <a:ext cx="15046779" cy="12083143"/>
          </a:xfrm>
          <a:prstGeom prst="rect">
            <a:avLst/>
          </a:prstGeom>
          <a:noFill/>
          <a:ln>
            <a:noFill/>
          </a:ln>
        </p:spPr>
        <p:txBody>
          <a:bodyPr anchorCtr="0" anchor="t" bIns="0" lIns="0" spcFirstLastPara="1" rIns="0" wrap="square" tIns="0">
            <a:noAutofit/>
          </a:bodyPr>
          <a:lstStyle/>
          <a:p>
            <a:pPr indent="0" lvl="0" marL="0" rtl="0" algn="just">
              <a:lnSpc>
                <a:spcPct val="150000"/>
              </a:lnSpc>
              <a:spcBef>
                <a:spcPts val="1200"/>
              </a:spcBef>
              <a:spcAft>
                <a:spcPts val="0"/>
              </a:spcAft>
              <a:buClr>
                <a:schemeClr val="dk1"/>
              </a:buClr>
              <a:buSzPts val="1100"/>
              <a:buNone/>
            </a:pPr>
            <a:r>
              <a:rPr b="1" lang="en-IE" sz="2800">
                <a:solidFill>
                  <a:schemeClr val="dk1"/>
                </a:solidFill>
              </a:rPr>
              <a:t>Εκπαιδεύστε τους συνομηλίκους διαμεσολαβητές ως μέντορες ευημερίας στα μέσα κοινωνικής δικτύωσης: </a:t>
            </a:r>
            <a:r>
              <a:rPr lang="en-IE" sz="2800">
                <a:solidFill>
                  <a:schemeClr val="dk1"/>
                </a:solidFill>
              </a:rPr>
              <a:t>Εξοπλίστε τους μεγαλύτερους εφήβους και τους νεαρούς ενήλικες με γνώσεις σχετικά με τη θεωρία της κοινωνικής σύγκρισης, τα αποτελέσματα αλγορίθμων και τη διαστρέβλωση της εικόνας του εαυτού τους. Οι μέντορες καθοδηγούν τους συμμετέχοντες μέσω ασκήσεων προβληματισμού και πρακτικών στρατηγικών αντί να υπαγορεύουν κανόνες.</a:t>
            </a:r>
            <a:br>
              <a:rPr lang="en-IE" sz="2800">
                <a:solidFill>
                  <a:schemeClr val="dk1"/>
                </a:solidFill>
              </a:rPr>
            </a:br>
            <a:r>
              <a:rPr b="1" lang="en-IE" sz="2800">
                <a:solidFill>
                  <a:schemeClr val="dk1"/>
                </a:solidFill>
              </a:rPr>
              <a:t>Ενσωματώστε τον γραμματισμό στα μέσα επικοινωνίας σε χώρους νεολαίας: </a:t>
            </a:r>
            <a:r>
              <a:rPr lang="en-IE" sz="2800">
                <a:solidFill>
                  <a:schemeClr val="dk1"/>
                </a:solidFill>
              </a:rPr>
              <a:t>Ενσωματώστε διαδραστικές συνεδρίες και συζητήσεις σε λέσχες νεολαίας ή διαδικτυακές κοινότητες όπου οι συμμετέχοντες μπορούν να αναλύσουν κριτικά το περιεχόμενο και να εξασκηθούν στη σκόπιμη χρήση των μέσων κοινωνικής δικτύωσης.</a:t>
            </a:r>
            <a:br>
              <a:rPr lang="en-IE" sz="2800">
                <a:solidFill>
                  <a:schemeClr val="dk1"/>
                </a:solidFill>
              </a:rPr>
            </a:br>
            <a:r>
              <a:rPr b="1" lang="en-IE" sz="2800">
                <a:solidFill>
                  <a:schemeClr val="dk1"/>
                </a:solidFill>
              </a:rPr>
              <a:t>Προωθήστε τα εργαλεία αναστοχασμού: </a:t>
            </a:r>
            <a:r>
              <a:rPr lang="en-IE" sz="2800">
                <a:solidFill>
                  <a:schemeClr val="dk1"/>
                </a:solidFill>
              </a:rPr>
              <a:t>Ενθαρρύνετε την καταγραφή των ερεθισμάτων, των συναισθηματικών αντιδράσεων και των συνηθειών, σε συνδυασμό με κύκλους συζήτησης για να ομαλοποιήσετε τους αγώνες και να μοιραστείτε στρατηγικές αντιμετώπισης.</a:t>
            </a:r>
            <a:br>
              <a:rPr lang="en-IE" sz="2800">
                <a:solidFill>
                  <a:schemeClr val="dk1"/>
                </a:solidFill>
              </a:rPr>
            </a:br>
            <a:r>
              <a:rPr b="1" lang="en-IE" sz="2800">
                <a:solidFill>
                  <a:schemeClr val="dk1"/>
                </a:solidFill>
              </a:rPr>
              <a:t>Προώθηση εκστρατειών υπό την ηγεσία των νέων: </a:t>
            </a:r>
            <a:endParaRPr sz="2800">
              <a:solidFill>
                <a:schemeClr val="dk1"/>
              </a:solidFill>
            </a:endParaRPr>
          </a:p>
          <a:p>
            <a:pPr indent="0" lvl="0" marL="0" rtl="0" algn="l">
              <a:lnSpc>
                <a:spcPct val="150000"/>
              </a:lnSpc>
              <a:spcBef>
                <a:spcPts val="2000"/>
              </a:spcBef>
              <a:spcAft>
                <a:spcPts val="0"/>
              </a:spcAft>
              <a:buClr>
                <a:srgbClr val="323232"/>
              </a:buClr>
              <a:buSzPts val="5600"/>
              <a:buNone/>
            </a:pPr>
            <a:r>
              <a:t/>
            </a:r>
            <a:endParaRPr b="1" sz="2800"/>
          </a:p>
        </p:txBody>
      </p:sp>
      <p:sp>
        <p:nvSpPr>
          <p:cNvPr id="280" name="Google Shape;280;g35cac1678bb_0_64"/>
          <p:cNvSpPr txBox="1"/>
          <p:nvPr>
            <p:ph type="title"/>
          </p:nvPr>
        </p:nvSpPr>
        <p:spPr>
          <a:xfrm>
            <a:off x="528917" y="2420471"/>
            <a:ext cx="5467500" cy="3490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6000"/>
              <a:buNone/>
            </a:pPr>
            <a:r>
              <a:rPr b="1" lang="en-IE" sz="3300">
                <a:latin typeface="Arial"/>
                <a:ea typeface="Arial"/>
                <a:cs typeface="Arial"/>
                <a:sym typeface="Arial"/>
              </a:rPr>
              <a:t>Συνιστώμενη πρακτική</a:t>
            </a:r>
            <a:endParaRPr b="1" sz="330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29"/>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8000"/>
              <a:buNone/>
            </a:pPr>
            <a:r>
              <a:rPr lang="en-IE" sz="3300">
                <a:latin typeface="Arial"/>
                <a:ea typeface="Arial"/>
                <a:cs typeface="Arial"/>
                <a:sym typeface="Arial"/>
              </a:rPr>
              <a:t>Το ξέρατε;</a:t>
            </a:r>
            <a:endParaRPr sz="3300">
              <a:latin typeface="Arial"/>
              <a:ea typeface="Arial"/>
              <a:cs typeface="Arial"/>
              <a:sym typeface="Arial"/>
            </a:endParaRPr>
          </a:p>
        </p:txBody>
      </p:sp>
      <p:pic>
        <p:nvPicPr>
          <p:cNvPr descr="Badge Question Mark with solid fill" id="287" name="Google Shape;287;p29"/>
          <p:cNvPicPr preferRelativeResize="0"/>
          <p:nvPr/>
        </p:nvPicPr>
        <p:blipFill rotWithShape="1">
          <a:blip r:embed="rId3">
            <a:alphaModFix/>
          </a:blip>
          <a:srcRect b="0" l="0" r="0" t="0"/>
          <a:stretch/>
        </p:blipFill>
        <p:spPr>
          <a:xfrm>
            <a:off x="2667500" y="354563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88" name="Google Shape;288;p29"/>
          <p:cNvPicPr preferRelativeResize="0"/>
          <p:nvPr/>
        </p:nvPicPr>
        <p:blipFill rotWithShape="1">
          <a:blip r:embed="rId3">
            <a:alphaModFix/>
          </a:blip>
          <a:srcRect b="0" l="0" r="0" t="0"/>
          <a:stretch/>
        </p:blipFill>
        <p:spPr>
          <a:xfrm>
            <a:off x="10586900" y="354563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89" name="Google Shape;289;p29"/>
          <p:cNvPicPr preferRelativeResize="0"/>
          <p:nvPr/>
        </p:nvPicPr>
        <p:blipFill rotWithShape="1">
          <a:blip r:embed="rId3">
            <a:alphaModFix/>
          </a:blip>
          <a:srcRect b="0" l="0" r="0" t="0"/>
          <a:stretch/>
        </p:blipFill>
        <p:spPr>
          <a:xfrm>
            <a:off x="19100800" y="3402680"/>
            <a:ext cx="2880000" cy="2880000"/>
          </a:xfrm>
          <a:prstGeom prst="rect">
            <a:avLst/>
          </a:prstGeom>
          <a:noFill/>
          <a:ln>
            <a:noFill/>
          </a:ln>
          <a:effectLst>
            <a:outerShdw blurRad="50800" rotWithShape="0" algn="tl" dir="2700000" dist="38100">
              <a:srgbClr val="000000">
                <a:alpha val="40000"/>
              </a:srgbClr>
            </a:outerShdw>
          </a:effectLst>
        </p:spPr>
      </p:pic>
      <p:sp>
        <p:nvSpPr>
          <p:cNvPr id="290" name="Google Shape;290;p29"/>
          <p:cNvSpPr txBox="1"/>
          <p:nvPr/>
        </p:nvSpPr>
        <p:spPr>
          <a:xfrm>
            <a:off x="1832387" y="6210839"/>
            <a:ext cx="4634950" cy="85404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#1</a:t>
            </a:r>
            <a:endParaRPr b="0" i="0" sz="3300" u="none" cap="none" strike="noStrike">
              <a:solidFill>
                <a:srgbClr val="000000"/>
              </a:solidFill>
              <a:latin typeface="Arial"/>
              <a:ea typeface="Arial"/>
              <a:cs typeface="Arial"/>
              <a:sym typeface="Arial"/>
            </a:endParaRPr>
          </a:p>
        </p:txBody>
      </p:sp>
      <p:sp>
        <p:nvSpPr>
          <p:cNvPr id="291" name="Google Shape;291;p29"/>
          <p:cNvSpPr txBox="1"/>
          <p:nvPr/>
        </p:nvSpPr>
        <p:spPr>
          <a:xfrm>
            <a:off x="9849600" y="6116473"/>
            <a:ext cx="4354600" cy="85404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#2</a:t>
            </a:r>
            <a:endParaRPr b="0" i="0" sz="3300" u="none" cap="none" strike="noStrike">
              <a:solidFill>
                <a:srgbClr val="000000"/>
              </a:solidFill>
              <a:latin typeface="Arial"/>
              <a:ea typeface="Arial"/>
              <a:cs typeface="Arial"/>
              <a:sym typeface="Arial"/>
            </a:endParaRPr>
          </a:p>
        </p:txBody>
      </p:sp>
      <p:sp>
        <p:nvSpPr>
          <p:cNvPr id="292" name="Google Shape;292;p29"/>
          <p:cNvSpPr txBox="1"/>
          <p:nvPr/>
        </p:nvSpPr>
        <p:spPr>
          <a:xfrm>
            <a:off x="18506300" y="5998610"/>
            <a:ext cx="4195850" cy="85404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#3</a:t>
            </a:r>
            <a:endParaRPr b="0" i="0" sz="3300" u="none" cap="none" strike="noStrike">
              <a:solidFill>
                <a:srgbClr val="000000"/>
              </a:solidFill>
              <a:latin typeface="Arial"/>
              <a:ea typeface="Arial"/>
              <a:cs typeface="Arial"/>
              <a:sym typeface="Arial"/>
            </a:endParaRPr>
          </a:p>
        </p:txBody>
      </p:sp>
      <p:sp>
        <p:nvSpPr>
          <p:cNvPr id="293" name="Google Shape;293;p29"/>
          <p:cNvSpPr txBox="1"/>
          <p:nvPr/>
        </p:nvSpPr>
        <p:spPr>
          <a:xfrm>
            <a:off x="772975" y="7300480"/>
            <a:ext cx="7125509"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Οι έφηβοι που περνούν περισσότερο χρόνο στις πλατφόρμες μέσων κοινωνικής δικτύωσης είναι πιο πιθανό να αναφέρουν συμπτώματα άγχους, κατάθλιψης και χαμηλής ικανοποίησης από τη ζωή, ιδιαίτερα τα κορίτσια.</a:t>
            </a:r>
            <a:endParaRPr b="0" i="0" sz="2800" u="none" cap="none" strike="noStrike">
              <a:solidFill>
                <a:srgbClr val="000000"/>
              </a:solidFill>
              <a:latin typeface="Arial"/>
              <a:ea typeface="Arial"/>
              <a:cs typeface="Arial"/>
              <a:sym typeface="Arial"/>
            </a:endParaRPr>
          </a:p>
        </p:txBody>
      </p:sp>
      <p:sp>
        <p:nvSpPr>
          <p:cNvPr id="294" name="Google Shape;294;p29"/>
          <p:cNvSpPr txBox="1"/>
          <p:nvPr/>
        </p:nvSpPr>
        <p:spPr>
          <a:xfrm>
            <a:off x="9334281" y="7515396"/>
            <a:ext cx="6237000" cy="22467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Η χρήση των μέσων κοινωνικής δικτύωσης αργά το βράδυ συνδέεται στενά με μειωμένη ποιότητα ύπνου, μικρότερη διάρκεια ύπνου και δυσκολία στον ύπνο.</a:t>
            </a:r>
            <a:endParaRPr b="0" i="0" sz="2800" u="none" cap="none" strike="noStrike">
              <a:solidFill>
                <a:srgbClr val="000000"/>
              </a:solidFill>
              <a:latin typeface="Arial"/>
              <a:ea typeface="Arial"/>
              <a:cs typeface="Arial"/>
              <a:sym typeface="Arial"/>
            </a:endParaRPr>
          </a:p>
        </p:txBody>
      </p:sp>
      <p:sp>
        <p:nvSpPr>
          <p:cNvPr id="295" name="Google Shape;295;p29"/>
          <p:cNvSpPr txBox="1"/>
          <p:nvPr/>
        </p:nvSpPr>
        <p:spPr>
          <a:xfrm>
            <a:off x="17374025" y="7515396"/>
            <a:ext cx="6237000" cy="310850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Ενώ πολλοί έφηβοι λένε ότι τα μέσα κοινωνικής δικτύωσης τους βοηθούν να αισθάνονται συνδεδεμένοι και υποστηριζόμενοι, σχεδόν 1 στους 3 αναφέρει επίσης ότι αισθάνεται χειρότερα για το σώμα ή τη ζωή του μετά την κύλιση.</a:t>
            </a:r>
            <a:endParaRPr b="0" i="0" sz="2800" u="none" cap="none" strike="noStrike">
              <a:solidFill>
                <a:srgbClr val="000000"/>
              </a:solidFill>
              <a:latin typeface="Arial"/>
              <a:ea typeface="Arial"/>
              <a:cs typeface="Arial"/>
              <a:sym typeface="Arial"/>
            </a:endParaRPr>
          </a:p>
        </p:txBody>
      </p:sp>
      <p:sp>
        <p:nvSpPr>
          <p:cNvPr id="296" name="Google Shape;296;p29"/>
          <p:cNvSpPr txBox="1"/>
          <p:nvPr/>
        </p:nvSpPr>
        <p:spPr>
          <a:xfrm>
            <a:off x="772975" y="11268711"/>
            <a:ext cx="7670400" cy="92328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1100"/>
              <a:buFont typeface="Arial"/>
              <a:buNone/>
            </a:pPr>
            <a:r>
              <a:rPr b="0" i="0" lang="en-IE" sz="1200" u="none" cap="none" strike="noStrike">
                <a:solidFill>
                  <a:schemeClr val="dk1"/>
                </a:solidFill>
                <a:latin typeface="Arial"/>
                <a:ea typeface="Arial"/>
                <a:cs typeface="Arial"/>
                <a:sym typeface="Arial"/>
              </a:rPr>
              <a:t>OECD. (2023). Children and young people's mental health in the digital age. OEC Publishing.                                                                                                                                                                                                                                                           WHO. (2024). Teens, screens and mental health. World Health Organization.                                                                                                                                                                                                                                                                                                                                                                                                                             UNICEF. (2024). Teen mental health and social media</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descr="Badge Question Mark with solid fill" id="302" name="Google Shape;302;g35cfe9a98f9_0_14"/>
          <p:cNvPicPr preferRelativeResize="0"/>
          <p:nvPr/>
        </p:nvPicPr>
        <p:blipFill rotWithShape="1">
          <a:blip r:embed="rId3">
            <a:alphaModFix/>
          </a:blip>
          <a:srcRect b="0" l="0" r="0" t="0"/>
          <a:stretch/>
        </p:blipFill>
        <p:spPr>
          <a:xfrm>
            <a:off x="2729750" y="3513855"/>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303" name="Google Shape;303;g35cfe9a98f9_0_14"/>
          <p:cNvPicPr preferRelativeResize="0"/>
          <p:nvPr/>
        </p:nvPicPr>
        <p:blipFill rotWithShape="1">
          <a:blip r:embed="rId3">
            <a:alphaModFix/>
          </a:blip>
          <a:srcRect b="0" l="0" r="0" t="0"/>
          <a:stretch/>
        </p:blipFill>
        <p:spPr>
          <a:xfrm>
            <a:off x="105664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304" name="Google Shape;304;g35cfe9a98f9_0_14"/>
          <p:cNvPicPr preferRelativeResize="0"/>
          <p:nvPr/>
        </p:nvPicPr>
        <p:blipFill rotWithShape="1">
          <a:blip r:embed="rId3">
            <a:alphaModFix/>
          </a:blip>
          <a:srcRect b="0" l="0" r="0" t="0"/>
          <a:stretch/>
        </p:blipFill>
        <p:spPr>
          <a:xfrm>
            <a:off x="18422975" y="3521055"/>
            <a:ext cx="2880000" cy="2880000"/>
          </a:xfrm>
          <a:prstGeom prst="rect">
            <a:avLst/>
          </a:prstGeom>
          <a:noFill/>
          <a:ln>
            <a:noFill/>
          </a:ln>
          <a:effectLst>
            <a:outerShdw blurRad="50800" rotWithShape="0" algn="tl" dir="2700000" dist="38100">
              <a:srgbClr val="000000">
                <a:alpha val="40000"/>
              </a:srgbClr>
            </a:outerShdw>
          </a:effectLst>
        </p:spPr>
      </p:pic>
      <p:sp>
        <p:nvSpPr>
          <p:cNvPr id="305" name="Google Shape;305;g35cfe9a98f9_0_14"/>
          <p:cNvSpPr txBox="1"/>
          <p:nvPr/>
        </p:nvSpPr>
        <p:spPr>
          <a:xfrm>
            <a:off x="2176225" y="6415205"/>
            <a:ext cx="3987050"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#4</a:t>
            </a:r>
            <a:endParaRPr b="0" i="0" sz="3300" u="none" cap="none" strike="noStrike">
              <a:solidFill>
                <a:srgbClr val="000000"/>
              </a:solidFill>
              <a:latin typeface="Arial"/>
              <a:ea typeface="Arial"/>
              <a:cs typeface="Arial"/>
              <a:sym typeface="Arial"/>
            </a:endParaRPr>
          </a:p>
        </p:txBody>
      </p:sp>
      <p:sp>
        <p:nvSpPr>
          <p:cNvPr id="306" name="Google Shape;306;g35cfe9a98f9_0_14"/>
          <p:cNvSpPr txBox="1"/>
          <p:nvPr/>
        </p:nvSpPr>
        <p:spPr>
          <a:xfrm>
            <a:off x="9851677" y="6405960"/>
            <a:ext cx="4309446"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#5</a:t>
            </a:r>
            <a:endParaRPr b="0" i="0" sz="3300" u="none" cap="none" strike="noStrike">
              <a:solidFill>
                <a:srgbClr val="000000"/>
              </a:solidFill>
              <a:latin typeface="Arial"/>
              <a:ea typeface="Arial"/>
              <a:cs typeface="Arial"/>
              <a:sym typeface="Arial"/>
            </a:endParaRPr>
          </a:p>
        </p:txBody>
      </p:sp>
      <p:sp>
        <p:nvSpPr>
          <p:cNvPr id="307" name="Google Shape;307;g35cfe9a98f9_0_14"/>
          <p:cNvSpPr txBox="1"/>
          <p:nvPr/>
        </p:nvSpPr>
        <p:spPr>
          <a:xfrm>
            <a:off x="17755299" y="6449485"/>
            <a:ext cx="4304601"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600"/>
              <a:buFont typeface="Arial"/>
              <a:buNone/>
            </a:pPr>
            <a:r>
              <a:rPr b="1" i="0" lang="en-IE" sz="3300" u="none" cap="none" strike="noStrike">
                <a:solidFill>
                  <a:schemeClr val="dk1"/>
                </a:solidFill>
                <a:latin typeface="Arial"/>
                <a:ea typeface="Arial"/>
                <a:cs typeface="Arial"/>
                <a:sym typeface="Arial"/>
              </a:rPr>
              <a:t>Περίπτωση #6</a:t>
            </a:r>
            <a:endParaRPr b="0" i="0" sz="3300" u="none" cap="none" strike="noStrike">
              <a:solidFill>
                <a:srgbClr val="000000"/>
              </a:solidFill>
              <a:latin typeface="Arial"/>
              <a:ea typeface="Arial"/>
              <a:cs typeface="Arial"/>
              <a:sym typeface="Arial"/>
            </a:endParaRPr>
          </a:p>
        </p:txBody>
      </p:sp>
      <p:sp>
        <p:nvSpPr>
          <p:cNvPr id="308" name="Google Shape;308;g35cfe9a98f9_0_14"/>
          <p:cNvSpPr txBox="1"/>
          <p:nvPr/>
        </p:nvSpPr>
        <p:spPr>
          <a:xfrm>
            <a:off x="842235" y="7111184"/>
            <a:ext cx="6655030"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Η έκθεση σε φιλτραρισμένες εικόνες και εξιδανικευμένους τρόπους ζωής επηρεάζει δυσανάλογα την αυτοεκτίμηση, την εικόνα του σώματος και τον κίνδυνο διαταραγμένης διατροφής των κοριτσιών.</a:t>
            </a:r>
            <a:endParaRPr b="0" i="0" sz="2800" u="none" cap="none" strike="noStrike">
              <a:solidFill>
                <a:srgbClr val="000000"/>
              </a:solidFill>
              <a:latin typeface="Arial"/>
              <a:ea typeface="Arial"/>
              <a:cs typeface="Arial"/>
              <a:sym typeface="Arial"/>
            </a:endParaRPr>
          </a:p>
        </p:txBody>
      </p:sp>
      <p:sp>
        <p:nvSpPr>
          <p:cNvPr id="309" name="Google Shape;309;g35cfe9a98f9_0_14"/>
          <p:cNvSpPr txBox="1"/>
          <p:nvPr/>
        </p:nvSpPr>
        <p:spPr>
          <a:xfrm>
            <a:off x="9229440" y="7129364"/>
            <a:ext cx="5925120" cy="310850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Η διδασκαλία των νέων σχετικά με τους αλγόριθμους, την πίεση των συνομηλίκων και τη διαστρέβλωση της εικόνας του εαυτού τους βοηθά να προβληματιστούν κριτικά και να κάνουν πιο υγιείς ψηφιακές επιλογές.</a:t>
            </a:r>
            <a:endParaRPr b="0" i="0" sz="2800" u="none" cap="none" strike="noStrike">
              <a:solidFill>
                <a:srgbClr val="000000"/>
              </a:solidFill>
              <a:latin typeface="Arial"/>
              <a:ea typeface="Arial"/>
              <a:cs typeface="Arial"/>
              <a:sym typeface="Arial"/>
            </a:endParaRPr>
          </a:p>
        </p:txBody>
      </p:sp>
      <p:sp>
        <p:nvSpPr>
          <p:cNvPr id="310" name="Google Shape;310;g35cfe9a98f9_0_14"/>
          <p:cNvSpPr txBox="1"/>
          <p:nvPr/>
        </p:nvSpPr>
        <p:spPr>
          <a:xfrm>
            <a:off x="16886735" y="7129364"/>
            <a:ext cx="6264780"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Οι έφηβοι που διαχειρίζονται ενεργά τη ροή τους, θέτοντας σε σίγαση αρνητικούς λογαριασμούς ή επιμελώντας περιεχόμενο, αναφέρουν ότι αισθάνονται πιο θετικοί, ήρεμοι και έχουν τον έλεγχο στο διαδίκτυο.</a:t>
            </a:r>
            <a:endParaRPr b="0" i="0" sz="2800" u="none" cap="none" strike="noStrike">
              <a:solidFill>
                <a:srgbClr val="000000"/>
              </a:solidFill>
              <a:latin typeface="Arial"/>
              <a:ea typeface="Arial"/>
              <a:cs typeface="Arial"/>
              <a:sym typeface="Arial"/>
            </a:endParaRPr>
          </a:p>
        </p:txBody>
      </p:sp>
      <p:sp>
        <p:nvSpPr>
          <p:cNvPr id="311" name="Google Shape;311;g35cfe9a98f9_0_14"/>
          <p:cNvSpPr txBox="1"/>
          <p:nvPr/>
        </p:nvSpPr>
        <p:spPr>
          <a:xfrm>
            <a:off x="842235" y="11119835"/>
            <a:ext cx="7670400" cy="92328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1100"/>
              <a:buFont typeface="Arial"/>
              <a:buNone/>
            </a:pPr>
            <a:r>
              <a:rPr b="0" i="0" lang="en-IE" sz="1200" u="none" cap="none" strike="noStrike">
                <a:solidFill>
                  <a:schemeClr val="dk1"/>
                </a:solidFill>
                <a:latin typeface="Arial"/>
                <a:ea typeface="Arial"/>
                <a:cs typeface="Arial"/>
                <a:sym typeface="Arial"/>
              </a:rPr>
              <a:t>OECD. (2023). Children and young people's mental health in the digital age. OEC Publishing.                                                                                                                                                                                                                                                           WHO. (2024). Teens, screens and mental health. World Health Organization.                                                                                                                                                                                                                                                                                                                                                                                                                             UNICEF. (2024). Teen mental health and social media</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descr="List with solid fill" id="317" name="Google Shape;317;p30"/>
          <p:cNvPicPr preferRelativeResize="0"/>
          <p:nvPr/>
        </p:nvPicPr>
        <p:blipFill rotWithShape="1">
          <a:blip r:embed="rId3">
            <a:alphaModFix/>
          </a:blip>
          <a:srcRect b="0" l="0" r="0" t="0"/>
          <a:stretch/>
        </p:blipFill>
        <p:spPr>
          <a:xfrm>
            <a:off x="9597046" y="1775012"/>
            <a:ext cx="10519754" cy="10519754"/>
          </a:xfrm>
          <a:prstGeom prst="rect">
            <a:avLst/>
          </a:prstGeom>
          <a:noFill/>
          <a:ln>
            <a:noFill/>
          </a:ln>
        </p:spPr>
      </p:pic>
      <p:sp>
        <p:nvSpPr>
          <p:cNvPr id="318" name="Google Shape;318;p30"/>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Κουίζ</a:t>
            </a:r>
            <a:endParaRPr b="1" sz="330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Badge 1 with solid fill" id="324" name="Google Shape;324;p31"/>
          <p:cNvPicPr preferRelativeResize="0"/>
          <p:nvPr/>
        </p:nvPicPr>
        <p:blipFill rotWithShape="1">
          <a:blip r:embed="rId3">
            <a:alphaModFix/>
          </a:blip>
          <a:srcRect b="0" l="0" r="0" t="0"/>
          <a:stretch/>
        </p:blipFill>
        <p:spPr>
          <a:xfrm>
            <a:off x="1769035" y="3068917"/>
            <a:ext cx="2438400" cy="2438400"/>
          </a:xfrm>
          <a:prstGeom prst="rect">
            <a:avLst/>
          </a:prstGeom>
          <a:noFill/>
          <a:ln>
            <a:noFill/>
          </a:ln>
          <a:effectLst>
            <a:outerShdw blurRad="50800" rotWithShape="0" algn="tl" dir="2700000" dist="38100">
              <a:srgbClr val="000000">
                <a:alpha val="40000"/>
              </a:srgbClr>
            </a:outerShdw>
          </a:effectLst>
        </p:spPr>
      </p:pic>
      <p:sp>
        <p:nvSpPr>
          <p:cNvPr id="325" name="Google Shape;325;p31"/>
          <p:cNvSpPr txBox="1"/>
          <p:nvPr>
            <p:ph idx="1" type="body"/>
          </p:nvPr>
        </p:nvSpPr>
        <p:spPr>
          <a:xfrm>
            <a:off x="7808365" y="2019300"/>
            <a:ext cx="13832435" cy="10172700"/>
          </a:xfrm>
          <a:prstGeom prst="rect">
            <a:avLst/>
          </a:prstGeom>
          <a:noFill/>
          <a:ln>
            <a:noFill/>
          </a:ln>
        </p:spPr>
        <p:txBody>
          <a:bodyPr anchorCtr="0" anchor="ctr" bIns="0" lIns="0" spcFirstLastPara="1" rIns="0" wrap="square" tIns="0">
            <a:normAutofit/>
          </a:bodyPr>
          <a:lstStyle/>
          <a:p>
            <a:pPr indent="0" lvl="0" marL="0" rtl="0" algn="just">
              <a:lnSpc>
                <a:spcPct val="150000"/>
              </a:lnSpc>
              <a:spcBef>
                <a:spcPts val="0"/>
              </a:spcBef>
              <a:spcAft>
                <a:spcPts val="0"/>
              </a:spcAft>
              <a:buSzPts val="5600"/>
              <a:buNone/>
            </a:pPr>
            <a:r>
              <a:rPr b="1" lang="en-IE" sz="2800">
                <a:latin typeface="Arial"/>
                <a:ea typeface="Arial"/>
                <a:cs typeface="Arial"/>
                <a:sym typeface="Arial"/>
              </a:rPr>
              <a:t>Ποιο από αυτά είναι αναγνωρισμένο προειδοποιητικό σημάδι προβληματικής χρήσης των μέσων κοινωνικής δικτύωσης;</a:t>
            </a:r>
            <a:endParaRPr sz="2800">
              <a:latin typeface="Arial"/>
              <a:ea typeface="Arial"/>
              <a:cs typeface="Arial"/>
              <a:sym typeface="Arial"/>
            </a:endParaRPr>
          </a:p>
          <a:p>
            <a:pPr indent="-406400" lvl="0" marL="457200" rtl="0" algn="just">
              <a:lnSpc>
                <a:spcPct val="150000"/>
              </a:lnSpc>
              <a:spcBef>
                <a:spcPts val="0"/>
              </a:spcBef>
              <a:spcAft>
                <a:spcPts val="0"/>
              </a:spcAft>
              <a:buSzPts val="2800"/>
              <a:buAutoNum type="arabicPeriod"/>
            </a:pPr>
            <a:r>
              <a:rPr lang="en-IE" sz="2800">
                <a:latin typeface="Arial"/>
                <a:ea typeface="Arial"/>
                <a:cs typeface="Arial"/>
                <a:sym typeface="Arial"/>
              </a:rPr>
              <a:t>Ποιο από αυτά είναι ένα αναγνωρισμένο προειδοποιητικό σημάδι προβληματικής χρήσης των μέσων κοινωνικής δικτύωσης.</a:t>
            </a:r>
            <a:br>
              <a:rPr lang="en-IE" sz="2800">
                <a:latin typeface="Arial"/>
                <a:ea typeface="Arial"/>
                <a:cs typeface="Arial"/>
                <a:sym typeface="Arial"/>
              </a:rPr>
            </a:br>
            <a:r>
              <a:rPr lang="en-IE" sz="2800">
                <a:highlight>
                  <a:srgbClr val="00FF00"/>
                </a:highlight>
                <a:latin typeface="Arial"/>
                <a:ea typeface="Arial"/>
                <a:cs typeface="Arial"/>
                <a:sym typeface="Arial"/>
              </a:rPr>
              <a:t>Αίσθημα άγχους ή ανησυχίας όταν δεν μπορείτε να ελέγξετε το τηλέφωνό σας.</a:t>
            </a:r>
            <a:br>
              <a:rPr lang="en-IE" sz="2800">
                <a:latin typeface="Arial"/>
                <a:ea typeface="Arial"/>
                <a:cs typeface="Arial"/>
                <a:sym typeface="Arial"/>
              </a:rPr>
            </a:br>
            <a:r>
              <a:rPr lang="en-IE" sz="2800">
                <a:latin typeface="Arial"/>
                <a:ea typeface="Arial"/>
                <a:cs typeface="Arial"/>
                <a:sym typeface="Arial"/>
              </a:rPr>
              <a:t>Χρησιμοποιώντας το ίδιο όριο χρόνου οθόνης κάθε μέρα.</a:t>
            </a:r>
            <a:br>
              <a:rPr lang="en-IE" sz="2800">
                <a:latin typeface="Arial"/>
                <a:ea typeface="Arial"/>
                <a:cs typeface="Arial"/>
                <a:sym typeface="Arial"/>
              </a:rPr>
            </a:br>
            <a:endParaRPr/>
          </a:p>
          <a:p>
            <a:pPr indent="0" lvl="0" marL="50800" rtl="0" algn="just">
              <a:lnSpc>
                <a:spcPct val="150000"/>
              </a:lnSpc>
              <a:spcBef>
                <a:spcPts val="0"/>
              </a:spcBef>
              <a:spcAft>
                <a:spcPts val="0"/>
              </a:spcAft>
              <a:buSzPts val="2800"/>
              <a:buNone/>
            </a:pPr>
            <a:r>
              <a:t/>
            </a:r>
            <a:endParaRPr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highlight>
                  <a:srgbClr val="00FF00"/>
                </a:highlight>
                <a:latin typeface="Arial"/>
                <a:ea typeface="Arial"/>
                <a:cs typeface="Arial"/>
                <a:sym typeface="Arial"/>
              </a:rPr>
              <a:t>Σωστή απάντηση: Απάντηση 2. </a:t>
            </a:r>
            <a:r>
              <a:rPr lang="en-IE" sz="2800">
                <a:latin typeface="Arial"/>
                <a:ea typeface="Arial"/>
                <a:cs typeface="Arial"/>
                <a:sym typeface="Arial"/>
              </a:rPr>
              <a:t>Το να αισθάνεστε άγχος ή ανησυχία χωρίς το τηλέφωνό σας δείχνει συναισθηματική εξάρτηση από τα μέσα κοινωνικής δικτύωσης, κάτι που αποτελεί βασικό προειδοποιητικό σημάδι προβληματικής χρήσης.</a:t>
            </a:r>
            <a:endParaRPr sz="28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4"/>
          <p:cNvSpPr txBox="1"/>
          <p:nvPr>
            <p:ph type="title"/>
          </p:nvPr>
        </p:nvSpPr>
        <p:spPr>
          <a:xfrm>
            <a:off x="762001" y="5657851"/>
            <a:ext cx="11264899" cy="306704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8000">
                <a:latin typeface="Arial"/>
                <a:ea typeface="Arial"/>
                <a:cs typeface="Arial"/>
                <a:sym typeface="Arial"/>
              </a:rPr>
              <a:t>Εισαγωγική Θεωρία</a:t>
            </a:r>
            <a:endParaRPr sz="800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Badge with solid fill" id="330" name="Google Shape;330;p32"/>
          <p:cNvPicPr preferRelativeResize="0"/>
          <p:nvPr/>
        </p:nvPicPr>
        <p:blipFill rotWithShape="1">
          <a:blip r:embed="rId3">
            <a:alphaModFix/>
          </a:blip>
          <a:srcRect b="0" l="0" r="0" t="0"/>
          <a:stretch/>
        </p:blipFill>
        <p:spPr>
          <a:xfrm>
            <a:off x="1769036" y="3015130"/>
            <a:ext cx="2438400" cy="2438400"/>
          </a:xfrm>
          <a:prstGeom prst="rect">
            <a:avLst/>
          </a:prstGeom>
          <a:noFill/>
          <a:ln>
            <a:noFill/>
          </a:ln>
          <a:effectLst>
            <a:outerShdw blurRad="50800" rotWithShape="0" algn="tl" dir="2700000" dist="38100">
              <a:srgbClr val="000000">
                <a:alpha val="40000"/>
              </a:srgbClr>
            </a:outerShdw>
          </a:effectLst>
        </p:spPr>
      </p:pic>
      <p:sp>
        <p:nvSpPr>
          <p:cNvPr id="331" name="Google Shape;331;p32"/>
          <p:cNvSpPr txBox="1"/>
          <p:nvPr>
            <p:ph idx="1" type="body"/>
          </p:nvPr>
        </p:nvSpPr>
        <p:spPr>
          <a:xfrm>
            <a:off x="7296150" y="1524000"/>
            <a:ext cx="14540593" cy="10172700"/>
          </a:xfrm>
          <a:prstGeom prst="rect">
            <a:avLst/>
          </a:prstGeom>
          <a:noFill/>
          <a:ln>
            <a:noFill/>
          </a:ln>
        </p:spPr>
        <p:txBody>
          <a:bodyPr anchorCtr="0" anchor="ctr" bIns="0" lIns="0" spcFirstLastPara="1" rIns="0" wrap="square" tIns="0">
            <a:normAutofit/>
          </a:bodyPr>
          <a:lstStyle/>
          <a:p>
            <a:pPr indent="0" lvl="0" marL="0" rtl="0" algn="just">
              <a:lnSpc>
                <a:spcPct val="150000"/>
              </a:lnSpc>
              <a:spcBef>
                <a:spcPts val="0"/>
              </a:spcBef>
              <a:spcAft>
                <a:spcPts val="0"/>
              </a:spcAft>
              <a:buSzPts val="5600"/>
              <a:buNone/>
            </a:pPr>
            <a:r>
              <a:rPr b="1" lang="en-IE" sz="2800">
                <a:latin typeface="Arial"/>
                <a:ea typeface="Arial"/>
                <a:cs typeface="Arial"/>
                <a:sym typeface="Arial"/>
              </a:rPr>
              <a:t>Ποιο περίπου ποσοστό των εφήβων αισθάνεται χειρότερα για τον εαυτό του μετά την κύλιση στα μέσα κοινωνικής δικτύωσης;</a:t>
            </a:r>
            <a:endParaRPr sz="2800">
              <a:latin typeface="Arial"/>
              <a:ea typeface="Arial"/>
              <a:cs typeface="Arial"/>
              <a:sym typeface="Arial"/>
            </a:endParaRPr>
          </a:p>
          <a:p>
            <a:pPr indent="-406400" lvl="0" marL="457200" rtl="0" algn="just">
              <a:lnSpc>
                <a:spcPct val="150000"/>
              </a:lnSpc>
              <a:spcBef>
                <a:spcPts val="0"/>
              </a:spcBef>
              <a:spcAft>
                <a:spcPts val="0"/>
              </a:spcAft>
              <a:buSzPts val="2800"/>
              <a:buAutoNum type="arabicPeriod"/>
            </a:pPr>
            <a:r>
              <a:rPr lang="en-IE" sz="2800">
                <a:latin typeface="Arial"/>
                <a:ea typeface="Arial"/>
                <a:cs typeface="Arial"/>
                <a:sym typeface="Arial"/>
              </a:rPr>
              <a:t>1 στους 10</a:t>
            </a:r>
            <a:br>
              <a:rPr lang="en-IE" sz="2800">
                <a:latin typeface="Arial"/>
                <a:ea typeface="Arial"/>
                <a:cs typeface="Arial"/>
                <a:sym typeface="Arial"/>
              </a:rPr>
            </a:br>
            <a:r>
              <a:rPr lang="en-IE" sz="2800">
                <a:highlight>
                  <a:srgbClr val="00FF00"/>
                </a:highlight>
                <a:latin typeface="Arial"/>
                <a:ea typeface="Arial"/>
                <a:cs typeface="Arial"/>
                <a:sym typeface="Arial"/>
              </a:rPr>
              <a:t>1 στα 3</a:t>
            </a:r>
            <a:br>
              <a:rPr lang="en-IE" sz="2800">
                <a:latin typeface="Arial"/>
                <a:ea typeface="Arial"/>
                <a:cs typeface="Arial"/>
                <a:sym typeface="Arial"/>
              </a:rPr>
            </a:br>
            <a:r>
              <a:rPr lang="en-IE" sz="2800">
                <a:latin typeface="Arial"/>
                <a:ea typeface="Arial"/>
                <a:cs typeface="Arial"/>
                <a:sym typeface="Arial"/>
              </a:rPr>
              <a:t>2 σε 5</a:t>
            </a:r>
            <a:br>
              <a:rPr lang="en-IE" sz="2800">
                <a:latin typeface="Arial"/>
                <a:ea typeface="Arial"/>
                <a:cs typeface="Arial"/>
                <a:sym typeface="Arial"/>
              </a:rPr>
            </a:br>
            <a:r>
              <a:rPr lang="en-IE" sz="2800">
                <a:latin typeface="Arial"/>
                <a:ea typeface="Arial"/>
                <a:cs typeface="Arial"/>
                <a:sym typeface="Arial"/>
              </a:rPr>
              <a:t>3 σε 4</a:t>
            </a:r>
            <a:endParaRPr/>
          </a:p>
          <a:p>
            <a:pPr indent="0" lvl="0" marL="50800" rtl="0" algn="just">
              <a:lnSpc>
                <a:spcPct val="150000"/>
              </a:lnSpc>
              <a:spcBef>
                <a:spcPts val="0"/>
              </a:spcBef>
              <a:spcAft>
                <a:spcPts val="0"/>
              </a:spcAft>
              <a:buSzPts val="2800"/>
              <a:buNone/>
            </a:pPr>
            <a:r>
              <a:t/>
            </a:r>
            <a:endParaRPr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highlight>
                  <a:srgbClr val="00FF00"/>
                </a:highlight>
                <a:latin typeface="Arial"/>
                <a:ea typeface="Arial"/>
                <a:cs typeface="Arial"/>
                <a:sym typeface="Arial"/>
              </a:rPr>
              <a:t>Σωστή απάντηση: Απάντηση 2. </a:t>
            </a:r>
            <a:r>
              <a:rPr lang="en-IE" sz="2800">
                <a:latin typeface="Arial"/>
                <a:ea typeface="Arial"/>
                <a:cs typeface="Arial"/>
                <a:sym typeface="Arial"/>
              </a:rPr>
              <a:t>Περίπου 1 στους 3 εφήβους αναφέρει ότι αισθάνεται χειρότερα για τον εαυτό του μετά την κύλιση στα μέσα κοινωνικής δικτύωσης, συχνά λόγω σύγκρισης με εξιδανικευμένο ή φιλτραρισμένο περιεχόμενο.</a:t>
            </a:r>
            <a:endParaRPr sz="2800">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Badge 3 with solid fill" id="336" name="Google Shape;336;p33"/>
          <p:cNvPicPr preferRelativeResize="0"/>
          <p:nvPr/>
        </p:nvPicPr>
        <p:blipFill rotWithShape="1">
          <a:blip r:embed="rId3">
            <a:alphaModFix/>
          </a:blip>
          <a:srcRect b="0" l="0" r="0" t="0"/>
          <a:stretch/>
        </p:blipFill>
        <p:spPr>
          <a:xfrm>
            <a:off x="1930400" y="2835835"/>
            <a:ext cx="2438400" cy="2438400"/>
          </a:xfrm>
          <a:prstGeom prst="rect">
            <a:avLst/>
          </a:prstGeom>
          <a:noFill/>
          <a:ln>
            <a:noFill/>
          </a:ln>
          <a:effectLst>
            <a:outerShdw blurRad="50800" rotWithShape="0" algn="tl" dir="2700000" dist="38100">
              <a:srgbClr val="000000">
                <a:alpha val="40000"/>
              </a:srgbClr>
            </a:outerShdw>
          </a:effectLst>
        </p:spPr>
      </p:pic>
      <p:sp>
        <p:nvSpPr>
          <p:cNvPr id="337" name="Google Shape;337;p33"/>
          <p:cNvSpPr txBox="1"/>
          <p:nvPr>
            <p:ph idx="1" type="body"/>
          </p:nvPr>
        </p:nvSpPr>
        <p:spPr>
          <a:xfrm>
            <a:off x="7448550" y="1771650"/>
            <a:ext cx="14018079" cy="10172700"/>
          </a:xfrm>
          <a:prstGeom prst="rect">
            <a:avLst/>
          </a:prstGeom>
          <a:noFill/>
          <a:ln>
            <a:noFill/>
          </a:ln>
        </p:spPr>
        <p:txBody>
          <a:bodyPr anchorCtr="0" anchor="ctr" bIns="0" lIns="0" spcFirstLastPara="1" rIns="0" wrap="square" tIns="0">
            <a:normAutofit/>
          </a:bodyPr>
          <a:lstStyle/>
          <a:p>
            <a:pPr indent="0" lvl="0" marL="0" rtl="0" algn="just">
              <a:lnSpc>
                <a:spcPct val="150000"/>
              </a:lnSpc>
              <a:spcBef>
                <a:spcPts val="0"/>
              </a:spcBef>
              <a:spcAft>
                <a:spcPts val="0"/>
              </a:spcAft>
              <a:buSzPts val="5600"/>
              <a:buNone/>
            </a:pPr>
            <a:r>
              <a:rPr b="1" lang="en-IE" sz="2800">
                <a:latin typeface="Arial"/>
                <a:ea typeface="Arial"/>
                <a:cs typeface="Arial"/>
                <a:sym typeface="Arial"/>
              </a:rPr>
              <a:t>Η διδασκαλία των αλγορίθμων στους νέους τους βοηθά να:</a:t>
            </a:r>
            <a:endParaRPr b="1" sz="2800">
              <a:latin typeface="Arial"/>
              <a:ea typeface="Arial"/>
              <a:cs typeface="Arial"/>
              <a:sym typeface="Arial"/>
            </a:endParaRPr>
          </a:p>
          <a:p>
            <a:pPr indent="0" lvl="0" marL="0" rtl="0" algn="just">
              <a:lnSpc>
                <a:spcPct val="150000"/>
              </a:lnSpc>
              <a:spcBef>
                <a:spcPts val="0"/>
              </a:spcBef>
              <a:spcAft>
                <a:spcPts val="0"/>
              </a:spcAft>
              <a:buSzPts val="5600"/>
              <a:buNone/>
            </a:pPr>
            <a:r>
              <a:t/>
            </a:r>
            <a:endParaRPr sz="2800">
              <a:latin typeface="Arial"/>
              <a:ea typeface="Arial"/>
              <a:cs typeface="Arial"/>
              <a:sym typeface="Arial"/>
            </a:endParaRPr>
          </a:p>
          <a:p>
            <a:pPr indent="-406400" lvl="0" marL="457200" rtl="0" algn="just">
              <a:lnSpc>
                <a:spcPct val="150000"/>
              </a:lnSpc>
              <a:spcBef>
                <a:spcPts val="0"/>
              </a:spcBef>
              <a:spcAft>
                <a:spcPts val="0"/>
              </a:spcAft>
              <a:buSzPts val="2800"/>
              <a:buAutoNum type="arabicPeriod"/>
            </a:pPr>
            <a:r>
              <a:rPr lang="en-IE" sz="2800">
                <a:latin typeface="Arial"/>
                <a:ea typeface="Arial"/>
                <a:cs typeface="Arial"/>
                <a:sym typeface="Arial"/>
              </a:rPr>
              <a:t>Κερδίστε χρήματα από διαφημίσεις.</a:t>
            </a:r>
            <a:br>
              <a:rPr lang="en-IE" sz="2800">
                <a:latin typeface="Arial"/>
                <a:ea typeface="Arial"/>
                <a:cs typeface="Arial"/>
                <a:sym typeface="Arial"/>
              </a:rPr>
            </a:br>
            <a:r>
              <a:rPr lang="en-IE" sz="2800">
                <a:latin typeface="Arial"/>
                <a:ea typeface="Arial"/>
                <a:cs typeface="Arial"/>
                <a:sym typeface="Arial"/>
              </a:rPr>
              <a:t>Δημιουργήστε περισσότερες φιλτραρισμένες εικόνες.</a:t>
            </a:r>
            <a:br>
              <a:rPr lang="en-IE" sz="2800">
                <a:latin typeface="Arial"/>
                <a:ea typeface="Arial"/>
                <a:cs typeface="Arial"/>
                <a:sym typeface="Arial"/>
              </a:rPr>
            </a:br>
            <a:r>
              <a:rPr lang="en-IE" sz="2800">
                <a:highlight>
                  <a:srgbClr val="00FF00"/>
                </a:highlight>
                <a:latin typeface="Arial"/>
                <a:ea typeface="Arial"/>
                <a:cs typeface="Arial"/>
                <a:sym typeface="Arial"/>
              </a:rPr>
              <a:t>Αξιολογήστε κριτικά γιατί βλέπουν συγκεκριμένο περιεχόμενο.</a:t>
            </a:r>
            <a:br>
              <a:rPr lang="en-IE" sz="2800">
                <a:latin typeface="Arial"/>
                <a:ea typeface="Arial"/>
                <a:cs typeface="Arial"/>
                <a:sym typeface="Arial"/>
              </a:rPr>
            </a:br>
            <a:r>
              <a:rPr lang="en-IE" sz="2800">
                <a:latin typeface="Arial"/>
                <a:ea typeface="Arial"/>
                <a:cs typeface="Arial"/>
                <a:sym typeface="Arial"/>
              </a:rPr>
              <a:t>Αυξήστε τον αριθμό των ακολούθων.</a:t>
            </a:r>
            <a:endParaRPr sz="2800">
              <a:latin typeface="Arial"/>
              <a:ea typeface="Arial"/>
              <a:cs typeface="Arial"/>
              <a:sym typeface="Arial"/>
            </a:endParaRPr>
          </a:p>
          <a:p>
            <a:pPr indent="0" lvl="0" marL="0" rtl="0" algn="just">
              <a:lnSpc>
                <a:spcPct val="150000"/>
              </a:lnSpc>
              <a:spcBef>
                <a:spcPts val="2000"/>
              </a:spcBef>
              <a:spcAft>
                <a:spcPts val="0"/>
              </a:spcAft>
              <a:buClr>
                <a:srgbClr val="323232"/>
              </a:buClr>
              <a:buSzPts val="5600"/>
              <a:buNone/>
            </a:pPr>
            <a:r>
              <a:t/>
            </a:r>
            <a:endParaRPr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highlight>
                  <a:srgbClr val="00FF00"/>
                </a:highlight>
                <a:latin typeface="Arial"/>
                <a:ea typeface="Arial"/>
                <a:cs typeface="Arial"/>
                <a:sym typeface="Arial"/>
              </a:rPr>
              <a:t>Σωστή απάντηση: Απάντηση 3. </a:t>
            </a:r>
            <a:endParaRPr sz="28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Badge 4 with solid fill" id="342" name="Google Shape;342;p34"/>
          <p:cNvPicPr preferRelativeResize="0"/>
          <p:nvPr/>
        </p:nvPicPr>
        <p:blipFill rotWithShape="1">
          <a:blip r:embed="rId3">
            <a:alphaModFix/>
          </a:blip>
          <a:srcRect b="0" l="0" r="0" t="0"/>
          <a:stretch/>
        </p:blipFill>
        <p:spPr>
          <a:xfrm>
            <a:off x="1786965" y="2782047"/>
            <a:ext cx="2438400" cy="2438400"/>
          </a:xfrm>
          <a:prstGeom prst="rect">
            <a:avLst/>
          </a:prstGeom>
          <a:noFill/>
          <a:ln>
            <a:noFill/>
          </a:ln>
          <a:effectLst>
            <a:outerShdw blurRad="50800" rotWithShape="0" algn="tl" dir="2700000" dist="38100">
              <a:srgbClr val="000000">
                <a:alpha val="40000"/>
              </a:srgbClr>
            </a:outerShdw>
          </a:effectLst>
        </p:spPr>
      </p:pic>
      <p:sp>
        <p:nvSpPr>
          <p:cNvPr id="343" name="Google Shape;343;p34"/>
          <p:cNvSpPr txBox="1"/>
          <p:nvPr>
            <p:ph idx="1" type="body"/>
          </p:nvPr>
        </p:nvSpPr>
        <p:spPr>
          <a:xfrm>
            <a:off x="7696200" y="1524000"/>
            <a:ext cx="13748657" cy="10172700"/>
          </a:xfrm>
          <a:prstGeom prst="rect">
            <a:avLst/>
          </a:prstGeom>
          <a:noFill/>
          <a:ln>
            <a:noFill/>
          </a:ln>
        </p:spPr>
        <p:txBody>
          <a:bodyPr anchorCtr="0" anchor="ctr" bIns="0" lIns="0" spcFirstLastPara="1" rIns="0" wrap="square" tIns="0">
            <a:normAutofit/>
          </a:bodyPr>
          <a:lstStyle/>
          <a:p>
            <a:pPr indent="0" lvl="0" marL="0" rtl="0" algn="just">
              <a:lnSpc>
                <a:spcPct val="150000"/>
              </a:lnSpc>
              <a:spcBef>
                <a:spcPts val="0"/>
              </a:spcBef>
              <a:spcAft>
                <a:spcPts val="0"/>
              </a:spcAft>
              <a:buSzPts val="5600"/>
              <a:buNone/>
            </a:pPr>
            <a:r>
              <a:rPr b="1" lang="en-IE" sz="2800">
                <a:latin typeface="Arial"/>
                <a:ea typeface="Arial"/>
                <a:cs typeface="Arial"/>
                <a:sym typeface="Arial"/>
              </a:rPr>
              <a:t>Ποιο ενσωματωμένο εργαλείο μπορείτε να χρησιμοποιήσετε για να μειώσετε τις διακοπές και να διακόψετε τον καταναγκαστικό έλεγχο;</a:t>
            </a:r>
            <a:endParaRPr sz="2800">
              <a:latin typeface="Arial"/>
              <a:ea typeface="Arial"/>
              <a:cs typeface="Arial"/>
              <a:sym typeface="Arial"/>
            </a:endParaRPr>
          </a:p>
          <a:p>
            <a:pPr indent="-406400" lvl="0" marL="457200" rtl="0" algn="just">
              <a:lnSpc>
                <a:spcPct val="150000"/>
              </a:lnSpc>
              <a:spcBef>
                <a:spcPts val="0"/>
              </a:spcBef>
              <a:spcAft>
                <a:spcPts val="0"/>
              </a:spcAft>
              <a:buSzPts val="2800"/>
              <a:buAutoNum type="arabicPeriod"/>
            </a:pPr>
            <a:r>
              <a:rPr lang="en-IE" sz="2800">
                <a:latin typeface="Arial"/>
                <a:ea typeface="Arial"/>
                <a:cs typeface="Arial"/>
                <a:sym typeface="Arial"/>
              </a:rPr>
              <a:t>Σκοτεινή λειτουργία.</a:t>
            </a:r>
            <a:br>
              <a:rPr lang="en-IE" sz="2800">
                <a:latin typeface="Arial"/>
                <a:ea typeface="Arial"/>
                <a:cs typeface="Arial"/>
                <a:sym typeface="Arial"/>
              </a:rPr>
            </a:br>
            <a:r>
              <a:rPr lang="en-IE" sz="2800">
                <a:highlight>
                  <a:srgbClr val="00FF00"/>
                </a:highlight>
                <a:latin typeface="Arial"/>
                <a:ea typeface="Arial"/>
                <a:cs typeface="Arial"/>
                <a:sym typeface="Arial"/>
              </a:rPr>
              <a:t>Χρονόμετρα εφαρμογών και λειτουργία εστίασης.</a:t>
            </a:r>
            <a:br>
              <a:rPr lang="en-IE" sz="2800">
                <a:latin typeface="Arial"/>
                <a:ea typeface="Arial"/>
                <a:cs typeface="Arial"/>
                <a:sym typeface="Arial"/>
              </a:rPr>
            </a:br>
            <a:r>
              <a:rPr lang="en-IE" sz="2800">
                <a:latin typeface="Arial"/>
                <a:ea typeface="Arial"/>
                <a:cs typeface="Arial"/>
                <a:sym typeface="Arial"/>
              </a:rPr>
              <a:t>Αυτόματη αναπαραγωγή βίντεο.</a:t>
            </a:r>
            <a:br>
              <a:rPr lang="en-IE" sz="2800">
                <a:latin typeface="Arial"/>
                <a:ea typeface="Arial"/>
                <a:cs typeface="Arial"/>
                <a:sym typeface="Arial"/>
              </a:rPr>
            </a:br>
            <a:r>
              <a:rPr lang="en-IE" sz="2800">
                <a:latin typeface="Arial"/>
                <a:ea typeface="Arial"/>
                <a:cs typeface="Arial"/>
                <a:sym typeface="Arial"/>
              </a:rPr>
              <a:t>Λήψεις στο παρασκήνιο.</a:t>
            </a:r>
            <a:endParaRPr/>
          </a:p>
          <a:p>
            <a:pPr indent="-228600" lvl="0" marL="457200" rtl="0" algn="just">
              <a:lnSpc>
                <a:spcPct val="150000"/>
              </a:lnSpc>
              <a:spcBef>
                <a:spcPts val="0"/>
              </a:spcBef>
              <a:spcAft>
                <a:spcPts val="0"/>
              </a:spcAft>
              <a:buSzPts val="2800"/>
              <a:buNone/>
            </a:pPr>
            <a:r>
              <a:t/>
            </a:r>
            <a:endParaRPr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highlight>
                  <a:srgbClr val="00FF00"/>
                </a:highlight>
                <a:latin typeface="Arial"/>
                <a:ea typeface="Arial"/>
                <a:cs typeface="Arial"/>
                <a:sym typeface="Arial"/>
              </a:rPr>
              <a:t>Σωστή απάντηση: Απάντηση 2. </a:t>
            </a:r>
            <a:r>
              <a:rPr lang="en-IE" sz="2800">
                <a:latin typeface="Arial"/>
                <a:ea typeface="Arial"/>
                <a:cs typeface="Arial"/>
                <a:sym typeface="Arial"/>
              </a:rPr>
              <a:t>Τα χρονόμετρα εφαρμογών και η λειτουργία εστίασης μειώνουν τις διακοπές περιορίζοντας τις ειδοποιήσεις και την πρόσβαση σε εφαρμογές που αποσπούν την προσοχή, συμβάλλοντας στη διακοπή των καταναγκαστικών συνηθειών ελέγχου.</a:t>
            </a:r>
            <a:endParaRPr sz="2800">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Badge 5 with solid fill" id="348" name="Google Shape;348;p35"/>
          <p:cNvPicPr preferRelativeResize="0"/>
          <p:nvPr/>
        </p:nvPicPr>
        <p:blipFill rotWithShape="1">
          <a:blip r:embed="rId3">
            <a:alphaModFix/>
          </a:blip>
          <a:srcRect b="0" l="0" r="0" t="0"/>
          <a:stretch/>
        </p:blipFill>
        <p:spPr>
          <a:xfrm>
            <a:off x="1840753" y="2997200"/>
            <a:ext cx="2438400" cy="2438400"/>
          </a:xfrm>
          <a:prstGeom prst="rect">
            <a:avLst/>
          </a:prstGeom>
          <a:noFill/>
          <a:ln>
            <a:noFill/>
          </a:ln>
          <a:effectLst>
            <a:outerShdw blurRad="50800" rotWithShape="0" algn="tl" dir="2700000" dist="38100">
              <a:srgbClr val="000000">
                <a:alpha val="40000"/>
              </a:srgbClr>
            </a:outerShdw>
          </a:effectLst>
        </p:spPr>
      </p:pic>
      <p:sp>
        <p:nvSpPr>
          <p:cNvPr id="349" name="Google Shape;349;p35"/>
          <p:cNvSpPr txBox="1"/>
          <p:nvPr>
            <p:ph idx="1" type="body"/>
          </p:nvPr>
        </p:nvSpPr>
        <p:spPr>
          <a:xfrm>
            <a:off x="7785942" y="1485900"/>
            <a:ext cx="13963716" cy="10172700"/>
          </a:xfrm>
          <a:prstGeom prst="rect">
            <a:avLst/>
          </a:prstGeom>
          <a:noFill/>
          <a:ln>
            <a:noFill/>
          </a:ln>
        </p:spPr>
        <p:txBody>
          <a:bodyPr anchorCtr="0" anchor="ctr" bIns="0" lIns="0" spcFirstLastPara="1" rIns="0" wrap="square" tIns="0">
            <a:normAutofit/>
          </a:bodyPr>
          <a:lstStyle/>
          <a:p>
            <a:pPr indent="0" lvl="0" marL="0" rtl="0" algn="just">
              <a:lnSpc>
                <a:spcPct val="150000"/>
              </a:lnSpc>
              <a:spcBef>
                <a:spcPts val="0"/>
              </a:spcBef>
              <a:spcAft>
                <a:spcPts val="0"/>
              </a:spcAft>
              <a:buSzPts val="5600"/>
              <a:buNone/>
            </a:pPr>
            <a:r>
              <a:rPr b="1" lang="en-IE" sz="2800">
                <a:latin typeface="Arial"/>
                <a:ea typeface="Arial"/>
                <a:cs typeface="Arial"/>
                <a:sym typeface="Arial"/>
              </a:rPr>
              <a:t>Μια βασική αναστοχαστική πρακτική που συνιστάται στην ενότητα είναι να ρωτήσετε:</a:t>
            </a:r>
            <a:endParaRPr sz="2800">
              <a:latin typeface="Arial"/>
              <a:ea typeface="Arial"/>
              <a:cs typeface="Arial"/>
              <a:sym typeface="Arial"/>
            </a:endParaRPr>
          </a:p>
          <a:p>
            <a:pPr indent="-406400" lvl="0" marL="457200" rtl="0" algn="just">
              <a:lnSpc>
                <a:spcPct val="150000"/>
              </a:lnSpc>
              <a:spcBef>
                <a:spcPts val="0"/>
              </a:spcBef>
              <a:spcAft>
                <a:spcPts val="0"/>
              </a:spcAft>
              <a:buSzPts val="2800"/>
              <a:buAutoNum type="arabicPeriod"/>
            </a:pPr>
            <a:r>
              <a:rPr lang="en-IE" sz="2800">
                <a:latin typeface="Arial"/>
                <a:ea typeface="Arial"/>
                <a:cs typeface="Arial"/>
                <a:sym typeface="Arial"/>
              </a:rPr>
              <a:t>«Ποια φίλτρα με κάνουν να φαίνομαι καλύτερα;»</a:t>
            </a:r>
            <a:br>
              <a:rPr lang="en-IE" sz="2800">
                <a:latin typeface="Arial"/>
                <a:ea typeface="Arial"/>
                <a:cs typeface="Arial"/>
                <a:sym typeface="Arial"/>
              </a:rPr>
            </a:br>
            <a:r>
              <a:rPr lang="en-IE" sz="2800">
                <a:highlight>
                  <a:srgbClr val="00FF00"/>
                </a:highlight>
                <a:latin typeface="Arial"/>
                <a:ea typeface="Arial"/>
                <a:cs typeface="Arial"/>
                <a:sym typeface="Arial"/>
              </a:rPr>
              <a:t>«Ποιο συναίσθημα με οδήγησε να ανοίξω αυτήν την εφαρμογή;»</a:t>
            </a:r>
            <a:br>
              <a:rPr lang="en-IE" sz="2800">
                <a:latin typeface="Arial"/>
                <a:ea typeface="Arial"/>
                <a:cs typeface="Arial"/>
                <a:sym typeface="Arial"/>
              </a:rPr>
            </a:br>
            <a:r>
              <a:rPr lang="en-IE" sz="2800">
                <a:latin typeface="Arial"/>
                <a:ea typeface="Arial"/>
                <a:cs typeface="Arial"/>
                <a:sym typeface="Arial"/>
              </a:rPr>
              <a:t>«Πόσοι φίλοι έχουν περισσότερους ακόλουθους από εμένα;»</a:t>
            </a:r>
            <a:br>
              <a:rPr lang="en-IE" sz="2800">
                <a:latin typeface="Arial"/>
                <a:ea typeface="Arial"/>
                <a:cs typeface="Arial"/>
                <a:sym typeface="Arial"/>
              </a:rPr>
            </a:br>
            <a:r>
              <a:rPr lang="en-IE" sz="2800">
                <a:latin typeface="Arial"/>
                <a:ea typeface="Arial"/>
                <a:cs typeface="Arial"/>
                <a:sym typeface="Arial"/>
              </a:rPr>
              <a:t>«Ποια hashtags είναι trend σήμερα;»</a:t>
            </a:r>
            <a:endParaRPr/>
          </a:p>
          <a:p>
            <a:pPr indent="0" lvl="0" marL="50800" rtl="0" algn="just">
              <a:lnSpc>
                <a:spcPct val="150000"/>
              </a:lnSpc>
              <a:spcBef>
                <a:spcPts val="0"/>
              </a:spcBef>
              <a:spcAft>
                <a:spcPts val="0"/>
              </a:spcAft>
              <a:buSzPts val="2800"/>
              <a:buNone/>
            </a:pPr>
            <a:r>
              <a:t/>
            </a:r>
            <a:endParaRPr sz="2800">
              <a:latin typeface="Arial"/>
              <a:ea typeface="Arial"/>
              <a:cs typeface="Arial"/>
              <a:sym typeface="Arial"/>
            </a:endParaRPr>
          </a:p>
          <a:p>
            <a:pPr indent="0" lvl="0" marL="0" rtl="0" algn="just">
              <a:lnSpc>
                <a:spcPct val="150000"/>
              </a:lnSpc>
              <a:spcBef>
                <a:spcPts val="2000"/>
              </a:spcBef>
              <a:spcAft>
                <a:spcPts val="0"/>
              </a:spcAft>
              <a:buSzPts val="5600"/>
              <a:buNone/>
            </a:pPr>
            <a:r>
              <a:rPr lang="en-IE" sz="2800">
                <a:highlight>
                  <a:srgbClr val="00FF00"/>
                </a:highlight>
                <a:latin typeface="Arial"/>
                <a:ea typeface="Arial"/>
                <a:cs typeface="Arial"/>
                <a:sym typeface="Arial"/>
              </a:rPr>
              <a:t>Σωστή απάντηση: Απάντηση 2. </a:t>
            </a:r>
            <a:r>
              <a:rPr lang="en-IE" sz="2800">
                <a:latin typeface="Arial"/>
                <a:ea typeface="Arial"/>
                <a:cs typeface="Arial"/>
                <a:sym typeface="Arial"/>
              </a:rPr>
              <a:t>Σας βοηθά να αναγνωρίζετε παράγοντες όπως η πλήξη ή το άγχος, ώστε να μπορείτε να επιλέξετε πιο υγιεινούς τρόπους απόκρισης αντί να κάνετε αυτόματη κύλιση.</a:t>
            </a:r>
            <a:endParaRPr sz="2800">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6"/>
          <p:cNvSpPr txBox="1"/>
          <p:nvPr>
            <p:ph idx="1" type="body"/>
          </p:nvPr>
        </p:nvSpPr>
        <p:spPr>
          <a:xfrm>
            <a:off x="8161338" y="1523999"/>
            <a:ext cx="14633348" cy="11081657"/>
          </a:xfrm>
          <a:prstGeom prst="rect">
            <a:avLst/>
          </a:prstGeom>
          <a:noFill/>
          <a:ln>
            <a:noFill/>
          </a:ln>
        </p:spPr>
        <p:txBody>
          <a:bodyPr anchorCtr="0" anchor="t" bIns="0" lIns="0" spcFirstLastPara="1" rIns="0" wrap="square" tIns="0">
            <a:noAutofit/>
          </a:bodyPr>
          <a:lstStyle/>
          <a:p>
            <a:pPr indent="0" lvl="0" marL="0" rtl="0" algn="just">
              <a:lnSpc>
                <a:spcPct val="150000"/>
              </a:lnSpc>
              <a:spcBef>
                <a:spcPts val="0"/>
              </a:spcBef>
              <a:spcAft>
                <a:spcPts val="0"/>
              </a:spcAft>
              <a:buSzPts val="5600"/>
              <a:buNone/>
            </a:pPr>
            <a:r>
              <a:rPr lang="en-IE" sz="2800"/>
              <a:t>Μπορείτε να απολαύσετε τα οφέλη των μέσων κοινωνικής δικτύωσης προστατεύοντας παράλληλα την ευημερία σας χρησιμοποιώντας τα σκόπιμα, θέτοντας σαφή όρια και αναλογιζόμενοι κριτικά πώς σας επηρεάζει το περιεχόμενο.</a:t>
            </a:r>
            <a:endParaRPr sz="2800"/>
          </a:p>
          <a:p>
            <a:pPr indent="-1041415" lvl="0" marL="1219215" rtl="0" algn="just">
              <a:lnSpc>
                <a:spcPct val="150000"/>
              </a:lnSpc>
              <a:spcBef>
                <a:spcPts val="2000"/>
              </a:spcBef>
              <a:spcAft>
                <a:spcPts val="0"/>
              </a:spcAft>
              <a:buSzPts val="2800"/>
              <a:buFont typeface="Arial"/>
              <a:buAutoNum type="arabicPeriod"/>
            </a:pPr>
            <a:r>
              <a:rPr b="1" lang="en-IE" sz="2800">
                <a:solidFill>
                  <a:schemeClr val="dk1"/>
                </a:solidFill>
              </a:rPr>
              <a:t>Αναγνώριση ερεθισμάτων: </a:t>
            </a:r>
            <a:r>
              <a:rPr lang="en-IE" sz="2800">
                <a:solidFill>
                  <a:schemeClr val="dk1"/>
                </a:solidFill>
              </a:rPr>
              <a:t>Παρατηρήστε ποια συναισθήματα σας οδηγούν να ανοίξετε εφαρμογές, ώστε να μπορείτε να επιλέξετε πιο υγιεινές εναλλακτικές.</a:t>
            </a:r>
            <a:br>
              <a:rPr lang="en-IE" sz="2800">
                <a:solidFill>
                  <a:schemeClr val="dk1"/>
                </a:solidFill>
              </a:rPr>
            </a:br>
            <a:r>
              <a:rPr b="1" lang="en-IE" sz="2800">
                <a:solidFill>
                  <a:schemeClr val="dk1"/>
                </a:solidFill>
              </a:rPr>
              <a:t>Χρήση ενσωματωμένων εργαλείων: </a:t>
            </a:r>
            <a:r>
              <a:rPr lang="en-IE" sz="2800">
                <a:solidFill>
                  <a:schemeClr val="dk1"/>
                </a:solidFill>
              </a:rPr>
              <a:t>Ρυθμίστε χρονόμετρα εφαρμογών, σίγαση λογαριασμών που δεν βοηθούν και ενεργοποιήστε τις λειτουργίες εστίασης ή κλίμακας του γκρι για να περιορίσετε την παρορμητική κύλιση.</a:t>
            </a:r>
            <a:br>
              <a:rPr lang="en-IE" sz="2800">
                <a:solidFill>
                  <a:schemeClr val="dk1"/>
                </a:solidFill>
              </a:rPr>
            </a:br>
            <a:r>
              <a:rPr b="1" lang="en-IE" sz="2800">
                <a:solidFill>
                  <a:schemeClr val="dk1"/>
                </a:solidFill>
              </a:rPr>
              <a:t>Επιμέλεια της ροής σας: </a:t>
            </a:r>
            <a:r>
              <a:rPr lang="en-IE" sz="2800">
                <a:solidFill>
                  <a:schemeClr val="dk1"/>
                </a:solidFill>
              </a:rPr>
              <a:t>Ακολουθήστε λογαριασμούς που σας ανεβάζουν και καταργήστε την παρακολούθηση ή σίγαση αυτών που προκαλούν σύγκριση ή άγχος.</a:t>
            </a:r>
            <a:br>
              <a:rPr lang="en-IE" sz="2800">
                <a:solidFill>
                  <a:schemeClr val="dk1"/>
                </a:solidFill>
              </a:rPr>
            </a:br>
            <a:r>
              <a:rPr b="1" lang="en-IE" sz="2800">
                <a:solidFill>
                  <a:schemeClr val="dk1"/>
                </a:solidFill>
              </a:rPr>
              <a:t>Προστατέψτε την ξεκούρασή σας: </a:t>
            </a:r>
            <a:r>
              <a:rPr lang="en-IE" sz="2800">
                <a:solidFill>
                  <a:schemeClr val="dk1"/>
                </a:solidFill>
              </a:rPr>
              <a:t>Αποφύγετε τα μέσα κοινωνικής δικτύωσης τουλάχιστον μία ώρα πριν τον ύπνο για να προστατεύσετε την ποιότητα του ύπνου και την ψυχική αποκατάσταση.</a:t>
            </a:r>
            <a:br>
              <a:rPr lang="en-IE" sz="2800">
                <a:solidFill>
                  <a:schemeClr val="dk1"/>
                </a:solidFill>
              </a:rPr>
            </a:br>
            <a:r>
              <a:rPr b="1" lang="en-IE" sz="2800">
                <a:solidFill>
                  <a:schemeClr val="dk1"/>
                </a:solidFill>
              </a:rPr>
              <a:t>Σκεφτείτε τακτικά: Αναρωτηθείτε: </a:t>
            </a:r>
            <a:r>
              <a:rPr lang="en-IE" sz="2800">
                <a:solidFill>
                  <a:schemeClr val="dk1"/>
                </a:solidFill>
              </a:rPr>
              <a:t>"Πώς με έκανε να νιώσω το scrolling σήμερα;" και προσαρμόστε τις συνήθειές σας με βάση τις απαντήσεις σας.</a:t>
            </a:r>
            <a:endParaRPr sz="2800"/>
          </a:p>
        </p:txBody>
      </p:sp>
      <p:sp>
        <p:nvSpPr>
          <p:cNvPr id="356" name="Google Shape;356;p36"/>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sz="3300">
                <a:latin typeface="Arial"/>
                <a:ea typeface="Arial"/>
                <a:cs typeface="Arial"/>
                <a:sym typeface="Arial"/>
              </a:rPr>
              <a:t>Βασικά Συμπεράσματα</a:t>
            </a:r>
            <a:endParaRPr b="1" sz="3300">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7"/>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Επιπρόσθετες Πηγές</a:t>
            </a:r>
            <a:endParaRPr b="1" sz="3300">
              <a:latin typeface="Arial"/>
              <a:ea typeface="Arial"/>
              <a:cs typeface="Arial"/>
              <a:sym typeface="Arial"/>
            </a:endParaRPr>
          </a:p>
        </p:txBody>
      </p:sp>
      <p:sp>
        <p:nvSpPr>
          <p:cNvPr id="363" name="Google Shape;363;p37"/>
          <p:cNvSpPr txBox="1"/>
          <p:nvPr/>
        </p:nvSpPr>
        <p:spPr>
          <a:xfrm>
            <a:off x="7038200" y="1915886"/>
            <a:ext cx="15831600" cy="10384971"/>
          </a:xfrm>
          <a:prstGeom prst="rect">
            <a:avLst/>
          </a:prstGeom>
          <a:noFill/>
          <a:ln>
            <a:noFill/>
          </a:ln>
        </p:spPr>
        <p:txBody>
          <a:bodyPr anchorCtr="0" anchor="t" bIns="0" lIns="0" spcFirstLastPara="1" rIns="0" wrap="square" tIns="0">
            <a:noAutofit/>
          </a:bodyPr>
          <a:lstStyle/>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OECD. (2023). </a:t>
            </a:r>
            <a:r>
              <a:rPr b="0" i="1" lang="en-IE" sz="2800" u="none" cap="none" strike="noStrike">
                <a:solidFill>
                  <a:srgbClr val="000000"/>
                </a:solidFill>
                <a:latin typeface="Arial"/>
                <a:ea typeface="Arial"/>
                <a:cs typeface="Arial"/>
                <a:sym typeface="Arial"/>
              </a:rPr>
              <a:t>Children and young people’s mental health in the digital age</a:t>
            </a:r>
            <a:r>
              <a:rPr b="0" i="0" lang="en-IE" sz="2800" u="none" cap="none" strike="noStrike">
                <a:solidFill>
                  <a:srgbClr val="000000"/>
                </a:solidFill>
                <a:latin typeface="Arial"/>
                <a:ea typeface="Arial"/>
                <a:cs typeface="Arial"/>
                <a:sym typeface="Arial"/>
              </a:rPr>
              <a:t>. </a:t>
            </a:r>
            <a:r>
              <a:rPr b="0" i="0" lang="en-IE" sz="2800" u="sng" cap="none" strike="noStrike">
                <a:solidFill>
                  <a:srgbClr val="4D9FC9"/>
                </a:solidFill>
                <a:latin typeface="Arial"/>
                <a:ea typeface="Arial"/>
                <a:cs typeface="Arial"/>
                <a:sym typeface="Arial"/>
                <a:hlinkClick r:id="rId3">
                  <a:extLst>
                    <a:ext uri="{A12FA001-AC4F-418D-AE19-62706E023703}">
                      <ahyp:hlinkClr val="tx"/>
                    </a:ext>
                  </a:extLst>
                </a:hlinkClick>
              </a:rPr>
              <a:t>https://doi.org/10.1787/488b25e0-en</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WHO. (2024). </a:t>
            </a:r>
            <a:r>
              <a:rPr b="0" i="1" lang="en-IE" sz="2800" u="none" cap="none" strike="noStrike">
                <a:solidFill>
                  <a:srgbClr val="000000"/>
                </a:solidFill>
                <a:latin typeface="Arial"/>
                <a:ea typeface="Arial"/>
                <a:cs typeface="Arial"/>
                <a:sym typeface="Arial"/>
              </a:rPr>
              <a:t>Teens, screens and mental health</a:t>
            </a:r>
            <a:r>
              <a:rPr b="0" i="0" lang="en-IE" sz="2800" u="none" cap="none" strike="noStrike">
                <a:solidFill>
                  <a:srgbClr val="000000"/>
                </a:solidFill>
                <a:latin typeface="Arial"/>
                <a:ea typeface="Arial"/>
                <a:cs typeface="Arial"/>
                <a:sym typeface="Arial"/>
              </a:rPr>
              <a:t>.</a:t>
            </a:r>
            <a:r>
              <a:rPr b="0" i="0" lang="en-IE" sz="2800" u="none" cap="none" strike="noStrike">
                <a:solidFill>
                  <a:srgbClr val="000000"/>
                </a:solidFill>
                <a:uFill>
                  <a:noFill/>
                </a:uFill>
                <a:latin typeface="Arial"/>
                <a:ea typeface="Arial"/>
                <a:cs typeface="Arial"/>
                <a:sym typeface="Arial"/>
                <a:hlinkClick r:id="rId4">
                  <a:extLst>
                    <a:ext uri="{A12FA001-AC4F-418D-AE19-62706E023703}">
                      <ahyp:hlinkClr val="tx"/>
                    </a:ext>
                  </a:extLst>
                </a:hlinkClick>
              </a:rPr>
              <a:t> </a:t>
            </a:r>
            <a:r>
              <a:rPr b="0" i="0" lang="en-IE" sz="2800" u="sng" cap="none" strike="noStrike">
                <a:solidFill>
                  <a:srgbClr val="4D9FC9"/>
                </a:solidFill>
                <a:latin typeface="Arial"/>
                <a:ea typeface="Arial"/>
                <a:cs typeface="Arial"/>
                <a:sym typeface="Arial"/>
                <a:hlinkClick r:id="rId5">
                  <a:extLst>
                    <a:ext uri="{A12FA001-AC4F-418D-AE19-62706E023703}">
                      <ahyp:hlinkClr val="tx"/>
                    </a:ext>
                  </a:extLst>
                </a:hlinkClick>
              </a:rPr>
              <a:t>https://www.who.int/europe/news/item/25-09-2024-teens--screens-and-mental-health</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UNICEF. (2024). </a:t>
            </a:r>
            <a:r>
              <a:rPr b="0" i="1" lang="en-IE" sz="2800" u="none" cap="none" strike="noStrike">
                <a:solidFill>
                  <a:srgbClr val="000000"/>
                </a:solidFill>
                <a:latin typeface="Arial"/>
                <a:ea typeface="Arial"/>
                <a:cs typeface="Arial"/>
                <a:sym typeface="Arial"/>
              </a:rPr>
              <a:t>Teen mental health and social media</a:t>
            </a:r>
            <a:r>
              <a:rPr b="0" i="0" lang="en-IE" sz="2800" u="none" cap="none" strike="noStrike">
                <a:solidFill>
                  <a:srgbClr val="000000"/>
                </a:solidFill>
                <a:latin typeface="Arial"/>
                <a:ea typeface="Arial"/>
                <a:cs typeface="Arial"/>
                <a:sym typeface="Arial"/>
              </a:rPr>
              <a:t>. </a:t>
            </a:r>
            <a:r>
              <a:rPr b="0" i="0" lang="en-IE" sz="2800" u="sng" cap="none" strike="noStrike">
                <a:solidFill>
                  <a:srgbClr val="4D9FC9"/>
                </a:solidFill>
                <a:latin typeface="Arial"/>
                <a:ea typeface="Arial"/>
                <a:cs typeface="Arial"/>
                <a:sym typeface="Arial"/>
                <a:hlinkClick r:id="rId6">
                  <a:extLst>
                    <a:ext uri="{A12FA001-AC4F-418D-AE19-62706E023703}">
                      <ahyp:hlinkClr val="tx"/>
                    </a:ext>
                  </a:extLst>
                </a:hlinkClick>
              </a:rPr>
              <a:t>https://www.unicef.org/parenting/mental-health/social-media-teens</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Gui, M., Ryding, J., Fasoli, M., &amp; Monaco, S. (2018). </a:t>
            </a:r>
            <a:r>
              <a:rPr b="0" i="1" lang="en-IE" sz="2800" u="none" cap="none" strike="noStrike">
                <a:solidFill>
                  <a:srgbClr val="000000"/>
                </a:solidFill>
                <a:latin typeface="Arial"/>
                <a:ea typeface="Arial"/>
                <a:cs typeface="Arial"/>
                <a:sym typeface="Arial"/>
              </a:rPr>
              <a:t>Digital Well-being: Validation of a digital media education programme in high schools</a:t>
            </a:r>
            <a:r>
              <a:rPr b="0" i="0" lang="en-IE" sz="2800" u="none" cap="none" strike="noStrike">
                <a:solidFill>
                  <a:srgbClr val="000000"/>
                </a:solidFill>
                <a:latin typeface="Arial"/>
                <a:ea typeface="Arial"/>
                <a:cs typeface="Arial"/>
                <a:sym typeface="Arial"/>
              </a:rPr>
              <a:t>. Università degli Studi di Milano-Bicocca. Retrieved from </a:t>
            </a:r>
            <a:r>
              <a:rPr b="0" i="0" lang="en-IE" sz="2800" u="sng" cap="none" strike="noStrike">
                <a:solidFill>
                  <a:srgbClr val="4D9FC9"/>
                </a:solidFill>
                <a:latin typeface="Arial"/>
                <a:ea typeface="Arial"/>
                <a:cs typeface="Arial"/>
                <a:sym typeface="Arial"/>
                <a:hlinkClick r:id="rId7">
                  <a:extLst>
                    <a:ext uri="{A12FA001-AC4F-418D-AE19-62706E023703}">
                      <ahyp:hlinkClr val="tx"/>
                    </a:ext>
                  </a:extLst>
                </a:hlinkClick>
              </a:rPr>
              <a:t>https://boa.unimib.it/retrieve/handle/10281/221686/306080/Digital-Wellbeing-2018-Validation.pdf</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Scottish Children’s Parliament &amp; Scottish Youth Parliament. (2024). </a:t>
            </a:r>
            <a:r>
              <a:rPr b="0" i="1" lang="en-IE" sz="2800" u="none" cap="none" strike="noStrike">
                <a:solidFill>
                  <a:srgbClr val="000000"/>
                </a:solidFill>
                <a:latin typeface="Arial"/>
                <a:ea typeface="Arial"/>
                <a:cs typeface="Arial"/>
                <a:sym typeface="Arial"/>
              </a:rPr>
              <a:t>Mind Yer Time: Tips and tools to support digital wellbeing</a:t>
            </a:r>
            <a:r>
              <a:rPr b="0" i="0" lang="en-IE" sz="2800" u="none" cap="none" strike="noStrike">
                <a:solidFill>
                  <a:srgbClr val="000000"/>
                </a:solidFill>
                <a:latin typeface="Arial"/>
                <a:ea typeface="Arial"/>
                <a:cs typeface="Arial"/>
                <a:sym typeface="Arial"/>
              </a:rPr>
              <a:t>. Retrieved from</a:t>
            </a:r>
            <a:r>
              <a:rPr b="0" i="0" lang="en-IE" sz="2800" u="none" cap="none" strike="noStrike">
                <a:solidFill>
                  <a:srgbClr val="000000"/>
                </a:solidFill>
                <a:uFill>
                  <a:noFill/>
                </a:uFill>
                <a:latin typeface="Arial"/>
                <a:ea typeface="Arial"/>
                <a:cs typeface="Arial"/>
                <a:sym typeface="Arial"/>
                <a:hlinkClick r:id="rId8">
                  <a:extLst>
                    <a:ext uri="{A12FA001-AC4F-418D-AE19-62706E023703}">
                      <ahyp:hlinkClr val="tx"/>
                    </a:ext>
                  </a:extLst>
                </a:hlinkClick>
              </a:rPr>
              <a:t> </a:t>
            </a:r>
            <a:r>
              <a:rPr b="0" i="0" lang="en-IE" sz="2800" u="sng" cap="none" strike="noStrike">
                <a:solidFill>
                  <a:srgbClr val="4D9FC9"/>
                </a:solidFill>
                <a:latin typeface="Arial"/>
                <a:ea typeface="Arial"/>
                <a:cs typeface="Arial"/>
                <a:sym typeface="Arial"/>
                <a:hlinkClick r:id="rId9">
                  <a:extLst>
                    <a:ext uri="{A12FA001-AC4F-418D-AE19-62706E023703}">
                      <ahyp:hlinkClr val="tx"/>
                    </a:ext>
                  </a:extLst>
                </a:hlinkClick>
              </a:rPr>
              <a:t>https://mindyertime.scot/</a:t>
            </a:r>
            <a:endParaRPr b="0" i="0" sz="28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chemeClr val="dk1"/>
                </a:solidFill>
                <a:latin typeface="Arial"/>
                <a:ea typeface="Arial"/>
                <a:cs typeface="Arial"/>
                <a:sym typeface="Arial"/>
              </a:rPr>
              <a:t>International Forum - Digital Wellbeing@School: </a:t>
            </a:r>
            <a:r>
              <a:rPr b="0" i="0" lang="en-IE" sz="2800" u="sng" cap="none" strike="noStrike">
                <a:solidFill>
                  <a:schemeClr val="hlink"/>
                </a:solidFill>
                <a:latin typeface="Arial"/>
                <a:ea typeface="Arial"/>
                <a:cs typeface="Arial"/>
                <a:sym typeface="Arial"/>
                <a:hlinkClick r:id="rId10"/>
              </a:rPr>
              <a:t>https://youtu.be/DhiVRhQVlnI</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chemeClr val="dk1"/>
                </a:solidFill>
                <a:latin typeface="Arial"/>
                <a:ea typeface="Arial"/>
                <a:cs typeface="Arial"/>
                <a:sym typeface="Arial"/>
              </a:rPr>
              <a:t>Mind Yer Time: Our Screensavers' Webinar: </a:t>
            </a:r>
            <a:r>
              <a:rPr b="0" i="0" lang="en-IE" sz="2800" u="sng" cap="none" strike="noStrike">
                <a:solidFill>
                  <a:schemeClr val="hlink"/>
                </a:solidFill>
                <a:latin typeface="Arial"/>
                <a:ea typeface="Arial"/>
                <a:cs typeface="Arial"/>
                <a:sym typeface="Arial"/>
                <a:hlinkClick r:id="rId11"/>
              </a:rPr>
              <a:t>https://youtu.be/KEbdeNbsWSA</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IE" sz="2800" u="none" cap="none" strike="noStrike">
                <a:solidFill>
                  <a:srgbClr val="000000"/>
                </a:solidFill>
                <a:latin typeface="Arial"/>
                <a:ea typeface="Arial"/>
                <a:cs typeface="Arial"/>
                <a:sym typeface="Arial"/>
              </a:rPr>
              <a:t>Pictures:</a:t>
            </a:r>
            <a:endParaRPr b="0" i="0" sz="2800" u="none" cap="none" strike="noStrike">
              <a:solidFill>
                <a:srgbClr val="000000"/>
              </a:solidFill>
              <a:latin typeface="Arial"/>
              <a:ea typeface="Arial"/>
              <a:cs typeface="Arial"/>
              <a:sym typeface="Arial"/>
            </a:endParaRPr>
          </a:p>
          <a:p>
            <a:pPr indent="-406400" lvl="0" marL="457200" marR="0" rtl="0" algn="just">
              <a:lnSpc>
                <a:spcPct val="100000"/>
              </a:lnSpc>
              <a:spcBef>
                <a:spcPts val="0"/>
              </a:spcBef>
              <a:spcAft>
                <a:spcPts val="0"/>
              </a:spcAft>
              <a:buClr>
                <a:srgbClr val="000000"/>
              </a:buClr>
              <a:buSzPts val="2800"/>
              <a:buFont typeface="Arial"/>
              <a:buAutoNum type="arabicPeriod"/>
            </a:pPr>
            <a:r>
              <a:rPr b="0" i="0" lang="en-IE" sz="2800" u="sng" cap="none" strike="noStrike">
                <a:solidFill>
                  <a:schemeClr val="hlink"/>
                </a:solidFill>
                <a:latin typeface="Arial"/>
                <a:ea typeface="Arial"/>
                <a:cs typeface="Arial"/>
                <a:sym typeface="Arial"/>
                <a:hlinkClick r:id="rId12"/>
              </a:rPr>
              <a:t>https://img.freepik.com/free-vector/hand-drawn-flat-design-digital-detox-illustration_23-2149327454.jpg?ga=GA1.1.824118968.1748203554&amp;semt=ais_hybrid&amp;w=740</a:t>
            </a:r>
            <a:endParaRPr b="0" i="0" sz="2800" u="none" cap="none" strike="noStrike">
              <a:solidFill>
                <a:srgbClr val="000000"/>
              </a:solidFill>
              <a:latin typeface="Arial"/>
              <a:ea typeface="Arial"/>
              <a:cs typeface="Arial"/>
              <a:sym typeface="Arial"/>
            </a:endParaRPr>
          </a:p>
          <a:p>
            <a:pPr indent="-406400" lvl="0" marL="457200" marR="0" rtl="0" algn="just">
              <a:lnSpc>
                <a:spcPct val="100000"/>
              </a:lnSpc>
              <a:spcBef>
                <a:spcPts val="0"/>
              </a:spcBef>
              <a:spcAft>
                <a:spcPts val="0"/>
              </a:spcAft>
              <a:buClr>
                <a:srgbClr val="000000"/>
              </a:buClr>
              <a:buSzPts val="2800"/>
              <a:buFont typeface="Arial"/>
              <a:buAutoNum type="arabicPeriod"/>
            </a:pPr>
            <a:r>
              <a:rPr b="0" i="0" lang="en-IE" sz="2800" u="sng" cap="none" strike="noStrike">
                <a:solidFill>
                  <a:schemeClr val="hlink"/>
                </a:solidFill>
                <a:latin typeface="Arial"/>
                <a:ea typeface="Arial"/>
                <a:cs typeface="Arial"/>
                <a:sym typeface="Arial"/>
                <a:hlinkClick r:id="rId13"/>
              </a:rPr>
              <a:t>https://img.freepik.com/free-vector/hand-drawn-flat-design-digital-detox-illustration_23-2149330311.jpg?ga=GA1.1.824118968.1748203554&amp;semt=ais_hybrid&amp;w=740</a:t>
            </a:r>
            <a:endParaRPr b="0" i="0" sz="2800" u="none" cap="none" strike="noStrike">
              <a:solidFill>
                <a:srgbClr val="000000"/>
              </a:solidFill>
              <a:latin typeface="Arial"/>
              <a:ea typeface="Arial"/>
              <a:cs typeface="Arial"/>
              <a:sym typeface="Arial"/>
            </a:endParaRPr>
          </a:p>
          <a:p>
            <a:pPr indent="-406400" lvl="0" marL="457200" marR="0" rtl="0" algn="just">
              <a:lnSpc>
                <a:spcPct val="100000"/>
              </a:lnSpc>
              <a:spcBef>
                <a:spcPts val="0"/>
              </a:spcBef>
              <a:spcAft>
                <a:spcPts val="0"/>
              </a:spcAft>
              <a:buClr>
                <a:srgbClr val="000000"/>
              </a:buClr>
              <a:buSzPts val="2800"/>
              <a:buFont typeface="Arial"/>
              <a:buAutoNum type="arabicPeriod"/>
            </a:pPr>
            <a:r>
              <a:rPr b="0" i="0" lang="en-IE" sz="2800" u="sng" cap="none" strike="noStrike">
                <a:solidFill>
                  <a:schemeClr val="hlink"/>
                </a:solidFill>
                <a:latin typeface="Arial"/>
                <a:ea typeface="Arial"/>
                <a:cs typeface="Arial"/>
                <a:sym typeface="Arial"/>
                <a:hlinkClick r:id="rId14"/>
              </a:rPr>
              <a:t>https://img.freepik.com/free-vector/online-games-addiction-concept_23-2148509716.jpg?ga=GA1.1.824118968.1748203554&amp;semt=ais_hybrid&amp;w=740</a:t>
            </a:r>
            <a:endParaRPr b="0" i="0" sz="2800" u="none" cap="none" strike="noStrike">
              <a:solidFill>
                <a:srgbClr val="000000"/>
              </a:solidFill>
              <a:latin typeface="Arial"/>
              <a:ea typeface="Arial"/>
              <a:cs typeface="Arial"/>
              <a:sym typeface="Arial"/>
            </a:endParaRPr>
          </a:p>
          <a:p>
            <a:pPr indent="-406400" lvl="0" marL="457200" marR="0" rtl="0" algn="just">
              <a:lnSpc>
                <a:spcPct val="100000"/>
              </a:lnSpc>
              <a:spcBef>
                <a:spcPts val="0"/>
              </a:spcBef>
              <a:spcAft>
                <a:spcPts val="0"/>
              </a:spcAft>
              <a:buClr>
                <a:srgbClr val="000000"/>
              </a:buClr>
              <a:buSzPts val="2800"/>
              <a:buFont typeface="Arial"/>
              <a:buAutoNum type="arabicPeriod"/>
            </a:pPr>
            <a:r>
              <a:rPr b="0" i="0" lang="en-IE" sz="2800" u="sng" cap="none" strike="noStrike">
                <a:solidFill>
                  <a:schemeClr val="hlink"/>
                </a:solidFill>
                <a:latin typeface="Arial"/>
                <a:ea typeface="Arial"/>
                <a:cs typeface="Arial"/>
                <a:sym typeface="Arial"/>
                <a:hlinkClick r:id="rId15"/>
              </a:rPr>
              <a:t>https://img.freepik.com/free-vector/no-connection-concept-illustration_114360-5947.jpg?ga=GA1.1.824118968.1748203554&amp;w=740</a:t>
            </a:r>
            <a:endParaRPr b="0" i="0" sz="28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2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90000"/>
              </a:lnSpc>
              <a:spcBef>
                <a:spcPts val="2000"/>
              </a:spcBef>
              <a:spcAft>
                <a:spcPts val="0"/>
              </a:spcAft>
              <a:buClr>
                <a:srgbClr val="000000"/>
              </a:buClr>
              <a:buSzPts val="1200"/>
              <a:buFont typeface="Arial"/>
              <a:buNone/>
            </a:pPr>
            <a:r>
              <a:t/>
            </a:r>
            <a:endParaRPr b="0" i="0" sz="2800" u="none" cap="none" strike="noStrike">
              <a:solidFill>
                <a:srgbClr val="32323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descr="A blue background with white text" id="368" name="Google Shape;368;p38"/>
          <p:cNvPicPr preferRelativeResize="0"/>
          <p:nvPr/>
        </p:nvPicPr>
        <p:blipFill rotWithShape="1">
          <a:blip r:embed="rId3">
            <a:alphaModFix/>
          </a:blip>
          <a:srcRect b="0" l="0" r="0" t="0"/>
          <a:stretch/>
        </p:blipFill>
        <p:spPr>
          <a:xfrm>
            <a:off x="0" y="0"/>
            <a:ext cx="24384000" cy="1371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type="title"/>
          </p:nvPr>
        </p:nvSpPr>
        <p:spPr>
          <a:xfrm>
            <a:off x="927100" y="1723350"/>
            <a:ext cx="22860000" cy="683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Μέσα κοινωνικής δικτύωσης και ψυχική υγεία: Μια αυξανόμενη ανησυχία</a:t>
            </a:r>
            <a:endParaRPr sz="3300">
              <a:latin typeface="Arial"/>
              <a:ea typeface="Arial"/>
              <a:cs typeface="Arial"/>
              <a:sym typeface="Arial"/>
            </a:endParaRPr>
          </a:p>
        </p:txBody>
      </p:sp>
      <p:sp>
        <p:nvSpPr>
          <p:cNvPr id="112" name="Google Shape;112;p5"/>
          <p:cNvSpPr txBox="1"/>
          <p:nvPr>
            <p:ph idx="1" type="body"/>
          </p:nvPr>
        </p:nvSpPr>
        <p:spPr>
          <a:xfrm>
            <a:off x="927100" y="3502568"/>
            <a:ext cx="19975800" cy="5970725"/>
          </a:xfrm>
          <a:prstGeom prst="rect">
            <a:avLst/>
          </a:prstGeom>
          <a:noFill/>
          <a:ln>
            <a:noFill/>
          </a:ln>
        </p:spPr>
        <p:txBody>
          <a:bodyPr anchorCtr="0" anchor="t" bIns="0" lIns="0" spcFirstLastPara="1" rIns="0" wrap="square" tIns="0">
            <a:noAutofit/>
          </a:bodyPr>
          <a:lstStyle/>
          <a:p>
            <a:pPr indent="-457200" lvl="0" marL="508000" rtl="0" algn="just">
              <a:lnSpc>
                <a:spcPct val="100000"/>
              </a:lnSpc>
              <a:spcBef>
                <a:spcPts val="1200"/>
              </a:spcBef>
              <a:spcAft>
                <a:spcPts val="0"/>
              </a:spcAft>
              <a:buClr>
                <a:schemeClr val="dk1"/>
              </a:buClr>
              <a:buSzPts val="2800"/>
              <a:buFont typeface="Arial"/>
              <a:buChar char="•"/>
            </a:pPr>
            <a:r>
              <a:rPr lang="en-IE" sz="2800">
                <a:solidFill>
                  <a:schemeClr val="dk1"/>
                </a:solidFill>
              </a:rPr>
              <a:t>Τα μέσα κοινωνικής δικτύωσης είναι ισχυρά για τη δημιουργικότητα, την έκφραση και τη διατήρηση της σύνδεσης. Αλλά η έντονη ή αυτόματη χρήση μπορεί να βλάψει την ευημερία. </a:t>
            </a:r>
            <a:br>
              <a:rPr lang="en-IE" sz="2800">
                <a:solidFill>
                  <a:schemeClr val="dk1"/>
                </a:solidFill>
              </a:rPr>
            </a:br>
            <a:r>
              <a:rPr lang="en-IE" sz="2800">
                <a:solidFill>
                  <a:schemeClr val="dk1"/>
                </a:solidFill>
              </a:rPr>
              <a:t>Σημαντικές κριτικές συνδέουν τη συναισθηματικά έντονη ή υπερβολική χρήση των μέσων κοινωνικής δικτύωσης με υψηλότερο στρες, άγχος, χειρότερο ύπνο, χαμηλή αυτοεκτίμηση και μοναξιά μεταξύ των νέων.</a:t>
            </a:r>
            <a:br>
              <a:rPr lang="en-IE" sz="2800">
                <a:solidFill>
                  <a:schemeClr val="dk1"/>
                </a:solidFill>
              </a:rPr>
            </a:br>
            <a:r>
              <a:rPr lang="en-IE" sz="2800">
                <a:solidFill>
                  <a:schemeClr val="dk1"/>
                </a:solidFill>
              </a:rPr>
              <a:t>Αυτό που είναι ανησυχητικό είναι πώς αυτές οι βλάβες συσσωρεύονται αργά: η πίεση για «συμβαδισμό», η συνεχής κοινωνική σύγκριση με την εξιδανικευμένη διαδικτυακή ζωή και η υφέρπουσα απώλεια κινήτρων συχνά περνούν απαρατήρητες μέχρι να επηρεάσουν τον ύπνο, τη μελέτη και τις σχέσεις.</a:t>
            </a:r>
            <a:br>
              <a:rPr lang="en-IE" sz="2800">
                <a:solidFill>
                  <a:schemeClr val="dk1"/>
                </a:solidFill>
              </a:rPr>
            </a:br>
            <a:r>
              <a:rPr lang="en-IE" sz="2800">
                <a:solidFill>
                  <a:schemeClr val="dk1"/>
                </a:solidFill>
              </a:rPr>
              <a:t>Αυτά τα αποτελέσματα είναι μεγαλύτερα όταν τα μέσα κοινωνικής δικτύωσης αντικαθιστούν την κίνηση, την ανάπαυση ή τη συνομιλία πρόσωπο με πρόσωπο.</a:t>
            </a:r>
            <a:endParaRPr/>
          </a:p>
          <a:p>
            <a:pPr indent="0" lvl="0" marL="457200" rtl="0" algn="l">
              <a:lnSpc>
                <a:spcPct val="150000"/>
              </a:lnSpc>
              <a:spcBef>
                <a:spcPts val="0"/>
              </a:spcBef>
              <a:spcAft>
                <a:spcPts val="0"/>
              </a:spcAft>
              <a:buSzPts val="5600"/>
              <a:buNone/>
            </a:pPr>
            <a:r>
              <a:t/>
            </a:r>
            <a:endParaRPr sz="1200">
              <a:solidFill>
                <a:schemeClr val="dk1"/>
              </a:solidFill>
            </a:endParaRPr>
          </a:p>
        </p:txBody>
      </p:sp>
      <p:sp>
        <p:nvSpPr>
          <p:cNvPr id="113" name="Google Shape;113;p5"/>
          <p:cNvSpPr txBox="1"/>
          <p:nvPr/>
        </p:nvSpPr>
        <p:spPr>
          <a:xfrm>
            <a:off x="927100" y="9922795"/>
            <a:ext cx="16103600" cy="129263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OECD. (2023). </a:t>
            </a:r>
            <a:r>
              <a:rPr b="0" i="1" lang="en-IE" sz="1200" u="none" cap="none" strike="noStrike">
                <a:solidFill>
                  <a:schemeClr val="dk1"/>
                </a:solidFill>
                <a:latin typeface="Arial"/>
                <a:ea typeface="Arial"/>
                <a:cs typeface="Arial"/>
                <a:sym typeface="Arial"/>
              </a:rPr>
              <a:t>Children and young people's mental health in the digital age</a:t>
            </a:r>
            <a:r>
              <a:rPr b="0" i="0" lang="en-IE" sz="1200" u="none" cap="none" strike="noStrike">
                <a:solidFill>
                  <a:schemeClr val="dk1"/>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WHO. (2024). </a:t>
            </a:r>
            <a:r>
              <a:rPr b="0" i="1" lang="en-IE" sz="1200" u="none" cap="none" strike="noStrike">
                <a:solidFill>
                  <a:schemeClr val="dk1"/>
                </a:solidFill>
                <a:latin typeface="Arial"/>
                <a:ea typeface="Arial"/>
                <a:cs typeface="Arial"/>
                <a:sym typeface="Arial"/>
              </a:rPr>
              <a:t>Teens, screens and mental health</a:t>
            </a:r>
            <a:r>
              <a:rPr b="0" i="0" lang="en-IE" sz="1200" u="none" cap="none" strike="noStrike">
                <a:solidFill>
                  <a:schemeClr val="dk1"/>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UNICEF. (2024). </a:t>
            </a:r>
            <a:r>
              <a:rPr b="0" i="1" lang="en-IE" sz="1200" u="none" cap="none" strike="noStrike">
                <a:solidFill>
                  <a:schemeClr val="dk1"/>
                </a:solidFill>
                <a:latin typeface="Arial"/>
                <a:ea typeface="Arial"/>
                <a:cs typeface="Arial"/>
                <a:sym typeface="Arial"/>
              </a:rPr>
              <a:t>Teen mental health and social media</a:t>
            </a:r>
            <a:r>
              <a:rPr b="0" i="0" lang="en-IE"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OECD. (2023). Children and young people's mental health in the digital age. OEC Publishing.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WHO. (2024). Teens, screens and mental health. World Health Organization.                                                                                                                                                                                                                                                                                                                                                                                                                               UNICEF. (2024). Teen mental health and social media.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5cac1678bb_0_3"/>
          <p:cNvSpPr txBox="1"/>
          <p:nvPr>
            <p:ph idx="1" type="body"/>
          </p:nvPr>
        </p:nvSpPr>
        <p:spPr>
          <a:xfrm>
            <a:off x="1146375" y="3569650"/>
            <a:ext cx="18520500" cy="5610300"/>
          </a:xfrm>
          <a:prstGeom prst="rect">
            <a:avLst/>
          </a:prstGeom>
          <a:noFill/>
          <a:ln>
            <a:noFill/>
          </a:ln>
        </p:spPr>
        <p:txBody>
          <a:bodyPr anchorCtr="0" anchor="t" bIns="0" lIns="0" spcFirstLastPara="1" rIns="0" wrap="square" tIns="0">
            <a:noAutofit/>
          </a:bodyPr>
          <a:lstStyle/>
          <a:p>
            <a:pPr indent="-457200" lvl="0" marL="508000" rtl="0" algn="just">
              <a:lnSpc>
                <a:spcPct val="150000"/>
              </a:lnSpc>
              <a:spcBef>
                <a:spcPts val="0"/>
              </a:spcBef>
              <a:spcAft>
                <a:spcPts val="0"/>
              </a:spcAft>
              <a:buClr>
                <a:schemeClr val="dk1"/>
              </a:buClr>
              <a:buSzPts val="2800"/>
              <a:buFont typeface="Arial"/>
              <a:buChar char="•"/>
            </a:pPr>
            <a:r>
              <a:rPr lang="en-IE" sz="2800">
                <a:solidFill>
                  <a:schemeClr val="dk1"/>
                </a:solidFill>
              </a:rPr>
              <a:t>Τα μέσα κοινωνικής δικτύωσης μπορούν να ενημερώσουν, να κινητοποιήσουν και να συνδεθούν. </a:t>
            </a:r>
            <a:br>
              <a:rPr lang="en-IE" sz="2800">
                <a:solidFill>
                  <a:schemeClr val="dk1"/>
                </a:solidFill>
              </a:rPr>
            </a:br>
            <a:r>
              <a:rPr lang="en-IE" sz="2800">
                <a:solidFill>
                  <a:schemeClr val="dk1"/>
                </a:solidFill>
              </a:rPr>
              <a:t>Το βασικό ερώτημα είναι πώς και γιατί ένα άτομο το χρησιμοποιεί: για να μάθει/συσχετιστεί ή για να ξεφύγει/συγκρίνει; Η υγιής χρήση είναι σκόπιμη, όχι αυτόματη. </a:t>
            </a:r>
            <a:br>
              <a:rPr lang="en-IE" sz="2800">
                <a:solidFill>
                  <a:schemeClr val="dk1"/>
                </a:solidFill>
              </a:rPr>
            </a:br>
            <a:r>
              <a:rPr lang="en-IE" sz="2800">
                <a:solidFill>
                  <a:schemeClr val="dk1"/>
                </a:solidFill>
              </a:rPr>
              <a:t>Οι συνομήλικοι ηγέτες θα πρέπει να βοηθούν τους άλλους να προβληματίζονται επίτηδες, να επιλέγουν τροφές που ανεβάζουν και να δοκιμάζουν μικρές αλλαγές που ενισχύουν την αυτοπεποίθηση και τη σύνδεση και όχι το άγχος.</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r>
              <a:t/>
            </a:r>
            <a:endParaRPr sz="2800">
              <a:solidFill>
                <a:schemeClr val="dk1"/>
              </a:solidFill>
            </a:endParaRPr>
          </a:p>
          <a:p>
            <a:pPr indent="0" lvl="0" marL="0" marR="381000" rtl="0" algn="l">
              <a:lnSpc>
                <a:spcPct val="150000"/>
              </a:lnSpc>
              <a:spcBef>
                <a:spcPts val="0"/>
              </a:spcBef>
              <a:spcAft>
                <a:spcPts val="0"/>
              </a:spcAft>
              <a:buClr>
                <a:schemeClr val="dk1"/>
              </a:buClr>
              <a:buSzPts val="1100"/>
              <a:buNone/>
            </a:pPr>
            <a:br>
              <a:rPr lang="en-IE" sz="2800" u="sng">
                <a:solidFill>
                  <a:schemeClr val="hlink"/>
                </a:solidFill>
                <a:hlinkClick r:id="rId3"/>
              </a:rPr>
            </a:br>
            <a:r>
              <a:rPr lang="en-IE" sz="2800">
                <a:solidFill>
                  <a:schemeClr val="dk1"/>
                </a:solidFill>
              </a:rPr>
              <a:t>                                                                                                                                                                                                                                                                                                                                                                                                                                       UNICEF. (2024). </a:t>
            </a:r>
            <a:r>
              <a:rPr i="1" lang="en-IE" sz="2800">
                <a:solidFill>
                  <a:schemeClr val="dk1"/>
                </a:solidFill>
              </a:rPr>
              <a:t>Teen mental health and social media</a:t>
            </a:r>
            <a:r>
              <a:rPr lang="en-IE" sz="2800">
                <a:solidFill>
                  <a:schemeClr val="dk1"/>
                </a:solidFill>
              </a:rPr>
              <a:t>.</a:t>
            </a:r>
            <a:endParaRPr sz="2800">
              <a:solidFill>
                <a:schemeClr val="dk1"/>
              </a:solidFill>
            </a:endParaRPr>
          </a:p>
          <a:p>
            <a:pPr indent="0" lvl="0" marL="0" rtl="0" algn="l">
              <a:lnSpc>
                <a:spcPct val="150000"/>
              </a:lnSpc>
              <a:spcBef>
                <a:spcPts val="0"/>
              </a:spcBef>
              <a:spcAft>
                <a:spcPts val="0"/>
              </a:spcAft>
              <a:buClr>
                <a:srgbClr val="323232"/>
              </a:buClr>
              <a:buSzPts val="4200"/>
              <a:buNone/>
            </a:pPr>
            <a:r>
              <a:t/>
            </a:r>
            <a:endParaRPr sz="2800"/>
          </a:p>
          <a:p>
            <a:pPr indent="0" lvl="0" marL="0" rtl="0" algn="l">
              <a:lnSpc>
                <a:spcPct val="150000"/>
              </a:lnSpc>
              <a:spcBef>
                <a:spcPts val="0"/>
              </a:spcBef>
              <a:spcAft>
                <a:spcPts val="0"/>
              </a:spcAft>
              <a:buClr>
                <a:srgbClr val="323232"/>
              </a:buClr>
              <a:buSzPts val="5600"/>
              <a:buNone/>
            </a:pPr>
            <a:r>
              <a:t/>
            </a:r>
            <a:endParaRPr sz="2800"/>
          </a:p>
        </p:txBody>
      </p:sp>
      <p:sp>
        <p:nvSpPr>
          <p:cNvPr id="119" name="Google Shape;119;g35cac1678bb_0_3"/>
          <p:cNvSpPr txBox="1"/>
          <p:nvPr>
            <p:ph type="title"/>
          </p:nvPr>
        </p:nvSpPr>
        <p:spPr>
          <a:xfrm>
            <a:off x="1146375" y="2277315"/>
            <a:ext cx="22860000" cy="683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Δεν είναι όλη η χρήση των μέσων κοινωνικής δικτύωσης επιβλαβής</a:t>
            </a:r>
            <a:endParaRPr sz="3300">
              <a:latin typeface="Arial"/>
              <a:ea typeface="Arial"/>
              <a:cs typeface="Arial"/>
              <a:sym typeface="Arial"/>
            </a:endParaRPr>
          </a:p>
        </p:txBody>
      </p:sp>
      <p:sp>
        <p:nvSpPr>
          <p:cNvPr id="120" name="Google Shape;120;g35cac1678bb_0_3"/>
          <p:cNvSpPr txBox="1"/>
          <p:nvPr/>
        </p:nvSpPr>
        <p:spPr>
          <a:xfrm>
            <a:off x="16666525" y="12341275"/>
            <a:ext cx="5622000" cy="3693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UNICEF. (2024). </a:t>
            </a:r>
            <a:r>
              <a:rPr b="0" i="1" lang="en-IE" sz="1200" u="none" cap="none" strike="noStrike">
                <a:solidFill>
                  <a:schemeClr val="dk1"/>
                </a:solidFill>
                <a:latin typeface="Arial"/>
                <a:ea typeface="Arial"/>
                <a:cs typeface="Arial"/>
                <a:sym typeface="Arial"/>
              </a:rPr>
              <a:t>Teen mental health and social media</a:t>
            </a:r>
            <a:r>
              <a:rPr b="0" i="0" lang="en-IE"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35cac1678bb_0_22"/>
          <p:cNvSpPr txBox="1"/>
          <p:nvPr>
            <p:ph type="title"/>
          </p:nvPr>
        </p:nvSpPr>
        <p:spPr>
          <a:xfrm>
            <a:off x="1126450" y="1922725"/>
            <a:ext cx="22860000" cy="683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Γνωρίστε τα σημάδια της ανθυγιεινής χρήσης των μέσων κοινωνικής δικτύωσης:</a:t>
            </a:r>
            <a:endParaRPr sz="3300">
              <a:latin typeface="Arial"/>
              <a:ea typeface="Arial"/>
              <a:cs typeface="Arial"/>
              <a:sym typeface="Arial"/>
            </a:endParaRPr>
          </a:p>
        </p:txBody>
      </p:sp>
      <p:sp>
        <p:nvSpPr>
          <p:cNvPr id="126" name="Google Shape;126;g35cac1678bb_0_22"/>
          <p:cNvSpPr txBox="1"/>
          <p:nvPr>
            <p:ph idx="1" type="body"/>
          </p:nvPr>
        </p:nvSpPr>
        <p:spPr>
          <a:xfrm>
            <a:off x="1295638" y="3617350"/>
            <a:ext cx="19598402" cy="7712700"/>
          </a:xfrm>
          <a:prstGeom prst="rect">
            <a:avLst/>
          </a:prstGeom>
          <a:noFill/>
          <a:ln>
            <a:noFill/>
          </a:ln>
        </p:spPr>
        <p:txBody>
          <a:bodyPr anchorCtr="0" anchor="t" bIns="0" lIns="0" spcFirstLastPara="1" rIns="0" wrap="square" tIns="0">
            <a:noAutofit/>
          </a:bodyPr>
          <a:lstStyle/>
          <a:p>
            <a:pPr indent="0" lvl="0" marL="0" rtl="0" algn="just">
              <a:lnSpc>
                <a:spcPct val="115000"/>
              </a:lnSpc>
              <a:spcBef>
                <a:spcPts val="1200"/>
              </a:spcBef>
              <a:spcAft>
                <a:spcPts val="0"/>
              </a:spcAft>
              <a:buClr>
                <a:schemeClr val="dk1"/>
              </a:buClr>
              <a:buSzPts val="1100"/>
              <a:buNone/>
            </a:pPr>
            <a:r>
              <a:rPr b="1" lang="en-IE" sz="2800">
                <a:solidFill>
                  <a:schemeClr val="dk1"/>
                </a:solidFill>
                <a:latin typeface="Arial"/>
                <a:ea typeface="Arial"/>
                <a:cs typeface="Arial"/>
                <a:sym typeface="Arial"/>
              </a:rPr>
              <a:t>Κόκκινες σημαίες για συνομηλίκους και εργαζόμενους στον τομέα της νεολαίας:</a:t>
            </a:r>
            <a:endParaRPr b="1" sz="2800">
              <a:solidFill>
                <a:schemeClr val="dk1"/>
              </a:solidFill>
              <a:latin typeface="Arial"/>
              <a:ea typeface="Arial"/>
              <a:cs typeface="Arial"/>
              <a:sym typeface="Arial"/>
            </a:endParaRPr>
          </a:p>
          <a:p>
            <a:pPr indent="-457200" lvl="0" marL="615950" rtl="0" algn="just">
              <a:lnSpc>
                <a:spcPct val="115000"/>
              </a:lnSpc>
              <a:spcBef>
                <a:spcPts val="1200"/>
              </a:spcBef>
              <a:spcAft>
                <a:spcPts val="0"/>
              </a:spcAft>
              <a:buClr>
                <a:schemeClr val="dk1"/>
              </a:buClr>
              <a:buSzPts val="2800"/>
              <a:buFont typeface="Arial"/>
              <a:buChar char="•"/>
            </a:pPr>
            <a:r>
              <a:rPr lang="en-IE" sz="2800">
                <a:solidFill>
                  <a:schemeClr val="dk1"/>
                </a:solidFill>
                <a:latin typeface="Arial"/>
                <a:ea typeface="Arial"/>
                <a:cs typeface="Arial"/>
                <a:sym typeface="Arial"/>
              </a:rPr>
              <a:t>Καταναγκαστικός έλεγχος και άγχος όταν είστε εκτός σύνδεσης.</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Κύλιση αργά το βράδυ που διαταράσσει τον ύπνο.</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Απώλεια ενδιαφέροντος για χόμπι εκτός σύνδεσης ή φιλίες πρόσωπο με πρόσωπο.</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Τακτική αρνητική αυτοσύγκριση μετά την περιήγηση.</a:t>
            </a:r>
            <a:br>
              <a:rPr lang="en-IE" sz="2800">
                <a:solidFill>
                  <a:schemeClr val="dk1"/>
                </a:solidFill>
                <a:latin typeface="Arial"/>
                <a:ea typeface="Arial"/>
                <a:cs typeface="Arial"/>
                <a:sym typeface="Arial"/>
              </a:rPr>
            </a:br>
            <a:r>
              <a:rPr lang="en-IE" sz="2800">
                <a:solidFill>
                  <a:schemeClr val="dk1"/>
                </a:solidFill>
                <a:latin typeface="Arial"/>
                <a:ea typeface="Arial"/>
                <a:cs typeface="Arial"/>
                <a:sym typeface="Arial"/>
              </a:rPr>
              <a:t>Δυσκολία συγκέντρωσης λόγω συνεχούς εναλλαγής εφαρμογών.</a:t>
            </a:r>
            <a:endParaRPr sz="2800">
              <a:solidFill>
                <a:schemeClr val="dk1"/>
              </a:solidFill>
              <a:latin typeface="Arial"/>
              <a:ea typeface="Arial"/>
              <a:cs typeface="Arial"/>
              <a:sym typeface="Arial"/>
            </a:endParaRPr>
          </a:p>
          <a:p>
            <a:pPr indent="0" lvl="0" marL="158750" rtl="0" algn="just">
              <a:lnSpc>
                <a:spcPct val="115000"/>
              </a:lnSpc>
              <a:spcBef>
                <a:spcPts val="120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0" rtl="0" algn="just">
              <a:lnSpc>
                <a:spcPct val="115000"/>
              </a:lnSpc>
              <a:spcBef>
                <a:spcPts val="1200"/>
              </a:spcBef>
              <a:spcAft>
                <a:spcPts val="0"/>
              </a:spcAft>
              <a:buClr>
                <a:schemeClr val="dk1"/>
              </a:buClr>
              <a:buSzPts val="1100"/>
              <a:buNone/>
            </a:pPr>
            <a:r>
              <a:rPr lang="en-IE" sz="2800">
                <a:solidFill>
                  <a:schemeClr val="dk1"/>
                </a:solidFill>
                <a:latin typeface="Arial"/>
                <a:ea typeface="Arial"/>
                <a:cs typeface="Arial"/>
                <a:sym typeface="Arial"/>
              </a:rPr>
              <a:t>Αυτά τα σημάδια δείχνουν μια συνήθεια που δεν εξυπηρετεί πλέον την ευημερία και όχι την ηθική αποτυχία. Δείχνουν πού χρειάζεται υποστήριξη και μικρές αλλαγές.</a:t>
            </a:r>
            <a:endParaRPr sz="2800">
              <a:solidFill>
                <a:schemeClr val="dk1"/>
              </a:solidFill>
              <a:latin typeface="Arial"/>
              <a:ea typeface="Arial"/>
              <a:cs typeface="Arial"/>
              <a:sym typeface="Arial"/>
            </a:endParaRPr>
          </a:p>
          <a:p>
            <a:pPr indent="0" lvl="0" marL="0" rtl="0" algn="l">
              <a:lnSpc>
                <a:spcPct val="150000"/>
              </a:lnSpc>
              <a:spcBef>
                <a:spcPts val="120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0" rtl="0" algn="l">
              <a:lnSpc>
                <a:spcPct val="150000"/>
              </a:lnSpc>
              <a:spcBef>
                <a:spcPts val="0"/>
              </a:spcBef>
              <a:spcAft>
                <a:spcPts val="0"/>
              </a:spcAft>
              <a:buSzPts val="5600"/>
              <a:buNone/>
            </a:pPr>
            <a:r>
              <a:t/>
            </a:r>
            <a:endParaRPr sz="2800">
              <a:solidFill>
                <a:schemeClr val="dk1"/>
              </a:solidFill>
            </a:endParaRPr>
          </a:p>
          <a:p>
            <a:pPr indent="0" lvl="0" marL="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l">
              <a:lnSpc>
                <a:spcPct val="150000"/>
              </a:lnSpc>
              <a:spcBef>
                <a:spcPts val="0"/>
              </a:spcBef>
              <a:spcAft>
                <a:spcPts val="0"/>
              </a:spcAft>
              <a:buSzPts val="5600"/>
              <a:buNone/>
            </a:pPr>
            <a:r>
              <a:rPr lang="en-IE" sz="2800">
                <a:solidFill>
                  <a:schemeClr val="dk1"/>
                </a:solidFill>
              </a:rPr>
              <a:t>                                                                                                                                                                                                                                                                                                                                                        </a:t>
            </a:r>
            <a:endParaRPr sz="2800">
              <a:solidFill>
                <a:schemeClr val="dk1"/>
              </a:solidFill>
            </a:endParaRPr>
          </a:p>
          <a:p>
            <a:pPr indent="0" lvl="0" marL="457200" rtl="0" algn="l">
              <a:lnSpc>
                <a:spcPct val="150000"/>
              </a:lnSpc>
              <a:spcBef>
                <a:spcPts val="0"/>
              </a:spcBef>
              <a:spcAft>
                <a:spcPts val="0"/>
              </a:spcAft>
              <a:buSzPts val="5600"/>
              <a:buNone/>
            </a:pPr>
            <a:r>
              <a:t/>
            </a:r>
            <a:endParaRPr sz="2800">
              <a:solidFill>
                <a:schemeClr val="dk1"/>
              </a:solidFill>
            </a:endParaRPr>
          </a:p>
          <a:p>
            <a:pPr indent="0" lvl="0" marL="457200" rtl="0" algn="r">
              <a:lnSpc>
                <a:spcPct val="150000"/>
              </a:lnSpc>
              <a:spcBef>
                <a:spcPts val="0"/>
              </a:spcBef>
              <a:spcAft>
                <a:spcPts val="0"/>
              </a:spcAft>
              <a:buSzPts val="5600"/>
              <a:buNone/>
            </a:pPr>
            <a:r>
              <a:t/>
            </a:r>
            <a:endParaRPr sz="2800">
              <a:solidFill>
                <a:schemeClr val="dk1"/>
              </a:solidFill>
            </a:endParaRPr>
          </a:p>
          <a:p>
            <a:pPr indent="0" lvl="0" marL="457200" rtl="0" algn="r">
              <a:lnSpc>
                <a:spcPct val="150000"/>
              </a:lnSpc>
              <a:spcBef>
                <a:spcPts val="0"/>
              </a:spcBef>
              <a:spcAft>
                <a:spcPts val="0"/>
              </a:spcAft>
              <a:buSzPts val="5600"/>
              <a:buNone/>
            </a:pPr>
            <a:r>
              <a:t/>
            </a:r>
            <a:endParaRPr sz="2800">
              <a:solidFill>
                <a:schemeClr val="dk1"/>
              </a:solidFill>
            </a:endParaRPr>
          </a:p>
          <a:p>
            <a:pPr indent="0" lvl="0" marL="457200" rtl="0" algn="r">
              <a:lnSpc>
                <a:spcPct val="150000"/>
              </a:lnSpc>
              <a:spcBef>
                <a:spcPts val="0"/>
              </a:spcBef>
              <a:spcAft>
                <a:spcPts val="0"/>
              </a:spcAft>
              <a:buSzPts val="5600"/>
              <a:buNone/>
            </a:pPr>
            <a:r>
              <a:rPr lang="en-IE" sz="2800">
                <a:solidFill>
                  <a:schemeClr val="dk1"/>
                </a:solidFill>
              </a:rPr>
              <a:t>   OECD. (2023). Children and young people's mental health in the digital age. OEC Publishing. </a:t>
            </a:r>
            <a:endParaRPr sz="2800">
              <a:solidFill>
                <a:schemeClr val="dk1"/>
              </a:solidFill>
            </a:endParaRPr>
          </a:p>
          <a:p>
            <a:pPr indent="0" lvl="0" marL="457200" rtl="0" algn="l">
              <a:lnSpc>
                <a:spcPct val="150000"/>
              </a:lnSpc>
              <a:spcBef>
                <a:spcPts val="0"/>
              </a:spcBef>
              <a:spcAft>
                <a:spcPts val="0"/>
              </a:spcAft>
              <a:buSzPts val="5600"/>
              <a:buNone/>
            </a:pPr>
            <a:r>
              <a:rPr lang="en-IE" sz="2800">
                <a:solidFill>
                  <a:schemeClr val="dk1"/>
                </a:solidFill>
              </a:rPr>
              <a:t>                                                                                                                                                                                                                                                                                                                                                                                                                               UNICEF. (2024). Teen mental health and social media.</a:t>
            </a:r>
            <a:endParaRPr sz="2800">
              <a:solidFill>
                <a:schemeClr val="dk1"/>
              </a:solidFill>
            </a:endParaRPr>
          </a:p>
          <a:p>
            <a:pPr indent="0" lvl="0" marL="0" rtl="0" algn="l">
              <a:lnSpc>
                <a:spcPct val="150000"/>
              </a:lnSpc>
              <a:spcBef>
                <a:spcPts val="0"/>
              </a:spcBef>
              <a:spcAft>
                <a:spcPts val="0"/>
              </a:spcAft>
              <a:buClr>
                <a:srgbClr val="323232"/>
              </a:buClr>
              <a:buSzPts val="6000"/>
              <a:buNone/>
            </a:pPr>
            <a:r>
              <a:t/>
            </a:r>
            <a:endParaRPr sz="2800"/>
          </a:p>
          <a:p>
            <a:pPr indent="0" lvl="0" marL="0" rtl="0" algn="l">
              <a:lnSpc>
                <a:spcPct val="150000"/>
              </a:lnSpc>
              <a:spcBef>
                <a:spcPts val="0"/>
              </a:spcBef>
              <a:spcAft>
                <a:spcPts val="0"/>
              </a:spcAft>
              <a:buClr>
                <a:srgbClr val="323232"/>
              </a:buClr>
              <a:buSzPts val="5600"/>
              <a:buNone/>
            </a:pPr>
            <a:r>
              <a:t/>
            </a:r>
            <a:endParaRPr sz="2800"/>
          </a:p>
        </p:txBody>
      </p:sp>
      <p:sp>
        <p:nvSpPr>
          <p:cNvPr id="127" name="Google Shape;127;g35cac1678bb_0_22"/>
          <p:cNvSpPr txBox="1"/>
          <p:nvPr/>
        </p:nvSpPr>
        <p:spPr>
          <a:xfrm>
            <a:off x="1126449" y="11145400"/>
            <a:ext cx="3651315" cy="37604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WHO. (2024). </a:t>
            </a:r>
            <a:r>
              <a:rPr b="0" i="1" lang="en-IE" sz="1200" u="none" cap="none" strike="noStrike">
                <a:solidFill>
                  <a:schemeClr val="dk1"/>
                </a:solidFill>
                <a:latin typeface="Arial"/>
                <a:ea typeface="Arial"/>
                <a:cs typeface="Arial"/>
                <a:sym typeface="Arial"/>
              </a:rPr>
              <a:t>Teens, screens and mental health</a:t>
            </a:r>
            <a:r>
              <a:rPr b="0" i="0" lang="en-IE" sz="12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1"/>
          <p:cNvSpPr txBox="1"/>
          <p:nvPr>
            <p:ph type="title"/>
          </p:nvPr>
        </p:nvSpPr>
        <p:spPr>
          <a:xfrm>
            <a:off x="808039" y="5324475"/>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1500"/>
              <a:buNone/>
            </a:pPr>
            <a:r>
              <a:rPr lang="en-IE" sz="8000">
                <a:latin typeface="Arial"/>
                <a:ea typeface="Arial"/>
                <a:cs typeface="Arial"/>
                <a:sym typeface="Arial"/>
              </a:rPr>
              <a:t>Εργαλεία και στρατηγικές</a:t>
            </a:r>
            <a:endParaRPr sz="80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2"/>
          <p:cNvSpPr txBox="1"/>
          <p:nvPr>
            <p:ph idx="2" type="body"/>
          </p:nvPr>
        </p:nvSpPr>
        <p:spPr>
          <a:xfrm>
            <a:off x="10796474" y="4480850"/>
            <a:ext cx="12194155" cy="7215851"/>
          </a:xfrm>
          <a:prstGeom prst="rect">
            <a:avLst/>
          </a:prstGeom>
          <a:noFill/>
          <a:ln>
            <a:noFill/>
          </a:ln>
        </p:spPr>
        <p:txBody>
          <a:bodyPr anchorCtr="0" anchor="t" bIns="0" lIns="0" spcFirstLastPara="1" rIns="0" wrap="square" tIns="0">
            <a:noAutofit/>
          </a:bodyPr>
          <a:lstStyle/>
          <a:p>
            <a:pPr indent="0" lvl="0" marL="0" rtl="0" algn="just">
              <a:lnSpc>
                <a:spcPct val="115000"/>
              </a:lnSpc>
              <a:spcBef>
                <a:spcPts val="1200"/>
              </a:spcBef>
              <a:spcAft>
                <a:spcPts val="0"/>
              </a:spcAft>
              <a:buSzPts val="1800"/>
              <a:buNone/>
            </a:pPr>
            <a:r>
              <a:rPr b="1" lang="en-IE" sz="2800">
                <a:solidFill>
                  <a:schemeClr val="dk1"/>
                </a:solidFill>
                <a:latin typeface="Arial"/>
                <a:ea typeface="Arial"/>
                <a:cs typeface="Arial"/>
                <a:sym typeface="Arial"/>
              </a:rPr>
              <a:t>Εντοπισμός συναισθηματικών ερεθισμάτων και εξάσκηση ενσυνείδητων παύσεων</a:t>
            </a:r>
            <a:endParaRPr b="1" sz="2800">
              <a:solidFill>
                <a:schemeClr val="dk1"/>
              </a:solidFill>
              <a:latin typeface="Arial"/>
              <a:ea typeface="Arial"/>
              <a:cs typeface="Arial"/>
              <a:sym typeface="Arial"/>
            </a:endParaRPr>
          </a:p>
          <a:p>
            <a:pPr indent="-457200" lvl="0" marL="508000" rtl="0" algn="just">
              <a:lnSpc>
                <a:spcPct val="150000"/>
              </a:lnSpc>
              <a:spcBef>
                <a:spcPts val="1200"/>
              </a:spcBef>
              <a:spcAft>
                <a:spcPts val="0"/>
              </a:spcAft>
              <a:buClr>
                <a:schemeClr val="dk1"/>
              </a:buClr>
              <a:buSzPts val="2800"/>
              <a:buChar char="•"/>
            </a:pPr>
            <a:r>
              <a:rPr b="1" lang="en-IE" sz="2800">
                <a:solidFill>
                  <a:schemeClr val="dk1"/>
                </a:solidFill>
                <a:latin typeface="Arial"/>
                <a:ea typeface="Arial"/>
                <a:cs typeface="Arial"/>
                <a:sym typeface="Arial"/>
              </a:rPr>
              <a:t>Τι να κάνετε:</a:t>
            </a:r>
            <a:r>
              <a:rPr lang="en-IE" sz="2800">
                <a:solidFill>
                  <a:schemeClr val="dk1"/>
                </a:solidFill>
                <a:latin typeface="Arial"/>
                <a:ea typeface="Arial"/>
                <a:cs typeface="Arial"/>
                <a:sym typeface="Arial"/>
              </a:rPr>
              <a:t> Πριν ανοίξετε μια εφαρμογή, κάντε παύση για λίγα δευτερόλεπτα και ρωτήστε: «Γιατί το ανοίγω τώρα; Τι ελπίζω να νιώσω;» Προσδιορίστε το συναισθηματικό έναυσμα: πλήξη, άγχος, μοναξιά, FOMO (φόβος απώλειας) ή περιέργεια.</a:t>
            </a:r>
            <a:endParaRPr sz="2800">
              <a:solidFill>
                <a:schemeClr val="dk1"/>
              </a:solidFill>
              <a:latin typeface="Arial"/>
              <a:ea typeface="Arial"/>
              <a:cs typeface="Arial"/>
              <a:sym typeface="Arial"/>
            </a:endParaRPr>
          </a:p>
          <a:p>
            <a:pPr indent="-457200" lvl="0" marL="508000" rtl="0" algn="just">
              <a:lnSpc>
                <a:spcPct val="150000"/>
              </a:lnSpc>
              <a:spcBef>
                <a:spcPts val="0"/>
              </a:spcBef>
              <a:spcAft>
                <a:spcPts val="0"/>
              </a:spcAft>
              <a:buClr>
                <a:schemeClr val="dk1"/>
              </a:buClr>
              <a:buSzPts val="2800"/>
              <a:buChar char="•"/>
            </a:pPr>
            <a:r>
              <a:rPr b="1" lang="en-IE" sz="2800">
                <a:solidFill>
                  <a:schemeClr val="dk1"/>
                </a:solidFill>
                <a:latin typeface="Arial"/>
                <a:ea typeface="Arial"/>
                <a:cs typeface="Arial"/>
                <a:sym typeface="Arial"/>
              </a:rPr>
              <a:t>Γιατί έχει σημασία:</a:t>
            </a:r>
            <a:r>
              <a:rPr lang="en-IE" sz="2800">
                <a:solidFill>
                  <a:schemeClr val="dk1"/>
                </a:solidFill>
                <a:latin typeface="Arial"/>
                <a:ea typeface="Arial"/>
                <a:cs typeface="Arial"/>
                <a:sym typeface="Arial"/>
              </a:rPr>
              <a:t> Η αναγνώριση των ερεθισμάτων αποτρέπει την αυτόματη κύλιση που μπορεί να οδηγήσει σε αρνητική κοινωνική σύγκριση ή βρόχους συνήθειας που βασίζονται στην ντοπαμίνη. Η ευαισθητοποίηση είναι το πρώτο βήμα για την ανάκτηση του ελέγχου της διαδικτυακής συμπεριφοράς.</a:t>
            </a:r>
            <a:endParaRPr b="1" sz="2800">
              <a:solidFill>
                <a:schemeClr val="dk1"/>
              </a:solidFill>
              <a:latin typeface="Arial"/>
              <a:ea typeface="Arial"/>
              <a:cs typeface="Arial"/>
              <a:sym typeface="Arial"/>
            </a:endParaRPr>
          </a:p>
          <a:p>
            <a:pPr indent="0" lvl="0" marL="0" rtl="0" algn="l">
              <a:lnSpc>
                <a:spcPct val="150000"/>
              </a:lnSpc>
              <a:spcBef>
                <a:spcPts val="2000"/>
              </a:spcBef>
              <a:spcAft>
                <a:spcPts val="0"/>
              </a:spcAft>
              <a:buSzPts val="1800"/>
              <a:buNone/>
            </a:pPr>
            <a:r>
              <a:t/>
            </a:r>
            <a:endParaRPr sz="2800">
              <a:solidFill>
                <a:schemeClr val="dk1"/>
              </a:solidFill>
            </a:endParaRPr>
          </a:p>
          <a:p>
            <a:pPr indent="0" lvl="0" marL="0" rtl="0" algn="r">
              <a:lnSpc>
                <a:spcPct val="150000"/>
              </a:lnSpc>
              <a:spcBef>
                <a:spcPts val="0"/>
              </a:spcBef>
              <a:spcAft>
                <a:spcPts val="0"/>
              </a:spcAft>
              <a:buClr>
                <a:schemeClr val="dk1"/>
              </a:buClr>
              <a:buSzPts val="1100"/>
              <a:buFont typeface="Arial"/>
              <a:buNone/>
            </a:pPr>
            <a:r>
              <a:rPr lang="en-IE" sz="2800">
                <a:solidFill>
                  <a:schemeClr val="dk1"/>
                </a:solidFill>
              </a:rPr>
              <a:t>  </a:t>
            </a:r>
            <a:endParaRPr sz="2800"/>
          </a:p>
          <a:p>
            <a:pPr indent="0" lvl="0" marL="0" rtl="0" algn="l">
              <a:lnSpc>
                <a:spcPct val="150000"/>
              </a:lnSpc>
              <a:spcBef>
                <a:spcPts val="2000"/>
              </a:spcBef>
              <a:spcAft>
                <a:spcPts val="0"/>
              </a:spcAft>
              <a:buSzPts val="1800"/>
              <a:buNone/>
            </a:pPr>
            <a:r>
              <a:t/>
            </a:r>
            <a:endParaRPr sz="2800">
              <a:solidFill>
                <a:schemeClr val="dk1"/>
              </a:solidFill>
            </a:endParaRPr>
          </a:p>
          <a:p>
            <a:pPr indent="0" lvl="0" marL="0" rtl="0" algn="l">
              <a:lnSpc>
                <a:spcPct val="150000"/>
              </a:lnSpc>
              <a:spcBef>
                <a:spcPts val="2000"/>
              </a:spcBef>
              <a:spcAft>
                <a:spcPts val="0"/>
              </a:spcAft>
              <a:buSzPts val="1800"/>
              <a:buNone/>
            </a:pPr>
            <a:r>
              <a:t/>
            </a:r>
            <a:endParaRPr sz="2800"/>
          </a:p>
          <a:p>
            <a:pPr indent="-261620" lvl="0" marL="457200" rtl="0" algn="l">
              <a:lnSpc>
                <a:spcPct val="150000"/>
              </a:lnSpc>
              <a:spcBef>
                <a:spcPts val="2000"/>
              </a:spcBef>
              <a:spcAft>
                <a:spcPts val="0"/>
              </a:spcAft>
              <a:buClr>
                <a:srgbClr val="323232"/>
              </a:buClr>
              <a:buSzPts val="5600"/>
              <a:buNone/>
            </a:pPr>
            <a:r>
              <a:t/>
            </a:r>
            <a:endParaRPr sz="2800"/>
          </a:p>
        </p:txBody>
      </p:sp>
      <p:sp>
        <p:nvSpPr>
          <p:cNvPr id="138" name="Google Shape;138;p12"/>
          <p:cNvSpPr txBox="1"/>
          <p:nvPr>
            <p:ph type="title"/>
          </p:nvPr>
        </p:nvSpPr>
        <p:spPr>
          <a:xfrm>
            <a:off x="762000" y="2019299"/>
            <a:ext cx="11264900" cy="167562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Πρακτικές αυτοφροντίδας</a:t>
            </a:r>
            <a:endParaRPr sz="3300">
              <a:latin typeface="Arial"/>
              <a:ea typeface="Arial"/>
              <a:cs typeface="Arial"/>
              <a:sym typeface="Arial"/>
            </a:endParaRPr>
          </a:p>
        </p:txBody>
      </p:sp>
      <p:pic>
        <p:nvPicPr>
          <p:cNvPr id="139" name="Google Shape;139;p12" title="6864915.jpg"/>
          <p:cNvPicPr preferRelativeResize="0"/>
          <p:nvPr/>
        </p:nvPicPr>
        <p:blipFill rotWithShape="1">
          <a:blip r:embed="rId3">
            <a:alphaModFix/>
          </a:blip>
          <a:srcRect b="6761" l="6788" r="2934" t="5193"/>
          <a:stretch/>
        </p:blipFill>
        <p:spPr>
          <a:xfrm>
            <a:off x="2612925" y="4916900"/>
            <a:ext cx="7232850" cy="7053015"/>
          </a:xfrm>
          <a:prstGeom prst="rect">
            <a:avLst/>
          </a:prstGeom>
          <a:noFill/>
          <a:ln>
            <a:noFill/>
          </a:ln>
        </p:spPr>
      </p:pic>
      <p:sp>
        <p:nvSpPr>
          <p:cNvPr id="140" name="Google Shape;140;p12"/>
          <p:cNvSpPr txBox="1"/>
          <p:nvPr/>
        </p:nvSpPr>
        <p:spPr>
          <a:xfrm>
            <a:off x="3383600" y="12352750"/>
            <a:ext cx="6882900" cy="1015632"/>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200"/>
              <a:buFont typeface="Arial"/>
              <a:buNone/>
            </a:pPr>
            <a:r>
              <a:rPr b="0" i="0" lang="en-IE" sz="1200" u="none" cap="none" strike="noStrike">
                <a:solidFill>
                  <a:schemeClr val="dk1"/>
                </a:solidFill>
                <a:latin typeface="Arial"/>
                <a:ea typeface="Arial"/>
                <a:cs typeface="Arial"/>
                <a:sym typeface="Arial"/>
              </a:rPr>
              <a:t>                                                                                                                                                                                                                                         WHO. (2024). Teens, screens and mental health. World Health Organization.                                                                                                                                                                                                                                                                                                                                                                                                                       UNICEF. (2024). Teen mental health and social media.</a:t>
            </a:r>
            <a:endParaRPr b="0" i="0" sz="1200" u="none" cap="none" strike="noStrike">
              <a:solidFill>
                <a:schemeClr val="dk1"/>
              </a:solidFill>
              <a:latin typeface="Arial"/>
              <a:ea typeface="Arial"/>
              <a:cs typeface="Arial"/>
              <a:sym typeface="Arial"/>
            </a:endParaRPr>
          </a:p>
        </p:txBody>
      </p:sp>
      <p:sp>
        <p:nvSpPr>
          <p:cNvPr id="141" name="Google Shape;141;p12"/>
          <p:cNvSpPr txBox="1"/>
          <p:nvPr/>
        </p:nvSpPr>
        <p:spPr>
          <a:xfrm>
            <a:off x="2612925" y="4206500"/>
            <a:ext cx="5462400" cy="54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100"/>
              <a:buFont typeface="Arial"/>
              <a:buNone/>
            </a:pPr>
            <a:r>
              <a:rPr b="0" i="0" lang="en-IE" sz="1100" u="sng" cap="none" strike="noStrike">
                <a:solidFill>
                  <a:schemeClr val="hlink"/>
                </a:solidFill>
                <a:latin typeface="Arial"/>
                <a:ea typeface="Arial"/>
                <a:cs typeface="Arial"/>
                <a:sym typeface="Arial"/>
                <a:hlinkClick r:id="rId4"/>
              </a:rPr>
              <a:t>https://img.freepik.com/free-vector/hand-drawn-flat-design-digital-detox-illustration_23-2149327454.jpg?ga=GA1.1.824118968.1748203554&amp;semt=ais_hybrid&amp;w=740</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3"/>
          <p:cNvSpPr txBox="1"/>
          <p:nvPr>
            <p:ph type="title"/>
          </p:nvPr>
        </p:nvSpPr>
        <p:spPr>
          <a:xfrm>
            <a:off x="1994850" y="2016925"/>
            <a:ext cx="22860000" cy="1001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48" name="Google Shape;148;p13"/>
          <p:cNvSpPr txBox="1"/>
          <p:nvPr>
            <p:ph idx="1" type="body"/>
          </p:nvPr>
        </p:nvSpPr>
        <p:spPr>
          <a:xfrm>
            <a:off x="1994850" y="3439475"/>
            <a:ext cx="18579300" cy="7258200"/>
          </a:xfrm>
          <a:prstGeom prst="rect">
            <a:avLst/>
          </a:prstGeom>
          <a:noFill/>
          <a:ln>
            <a:noFill/>
          </a:ln>
        </p:spPr>
        <p:txBody>
          <a:bodyPr anchorCtr="0" anchor="t" bIns="0" lIns="0" spcFirstLastPara="1" rIns="0" wrap="square" tIns="0">
            <a:normAutofit/>
          </a:bodyPr>
          <a:lstStyle/>
          <a:p>
            <a:pPr indent="0" lvl="0" marL="0" rtl="0" algn="just">
              <a:lnSpc>
                <a:spcPct val="160000"/>
              </a:lnSpc>
              <a:spcBef>
                <a:spcPts val="2000"/>
              </a:spcBef>
              <a:spcAft>
                <a:spcPts val="0"/>
              </a:spcAft>
              <a:buClr>
                <a:schemeClr val="dk1"/>
              </a:buClr>
              <a:buSzPts val="1100"/>
              <a:buNone/>
            </a:pPr>
            <a:r>
              <a:rPr b="1" lang="en-IE" sz="2800">
                <a:solidFill>
                  <a:schemeClr val="dk1"/>
                </a:solidFill>
              </a:rPr>
              <a:t>Σενάριο: </a:t>
            </a:r>
            <a:r>
              <a:rPr lang="en-IE" sz="2800">
                <a:solidFill>
                  <a:schemeClr val="dk1"/>
                </a:solidFill>
              </a:rPr>
              <a:t>Η Έμμα, 16 ετών, ανοίγει το Instagram όταν νιώθει άγχος μετά το σχολείο. Παρατηρεί ότι συγκρίνει τον εαυτό της με αναρτήσεις επιρροής και αισθάνεται χειρότερα.</a:t>
            </a:r>
            <a:endParaRPr/>
          </a:p>
          <a:p>
            <a:pPr indent="0" lvl="0" marL="0" rtl="0" algn="just">
              <a:lnSpc>
                <a:spcPct val="160000"/>
              </a:lnSpc>
              <a:spcBef>
                <a:spcPts val="2000"/>
              </a:spcBef>
              <a:spcAft>
                <a:spcPts val="0"/>
              </a:spcAft>
              <a:buClr>
                <a:schemeClr val="dk1"/>
              </a:buClr>
              <a:buSzPts val="1100"/>
              <a:buNone/>
            </a:pPr>
            <a:br>
              <a:rPr lang="en-IE" sz="2800">
                <a:solidFill>
                  <a:schemeClr val="dk1"/>
                </a:solidFill>
              </a:rPr>
            </a:br>
            <a:r>
              <a:rPr b="1" lang="en-IE" sz="2800">
                <a:solidFill>
                  <a:schemeClr val="dk1"/>
                </a:solidFill>
              </a:rPr>
              <a:t>Δράση: </a:t>
            </a:r>
            <a:r>
              <a:rPr lang="en-IE" sz="2800">
                <a:solidFill>
                  <a:schemeClr val="dk1"/>
                </a:solidFill>
              </a:rPr>
              <a:t>Η Έμμα κάνει μια παύση, παίρνει τρεις βαθιές αναπνοές και γράφει ένα σημείωμα μιας γραμμής: «Νιώθω άγχος λόγω της πίεσης του σχολείου, όχι της ζωής μου». Στη συνέχεια επιλέγει μια δραστηριότητα εκτός σύνδεσης (ζωγραφική, περπάτημα ή ημερολόγιο) για 10 λεπτά.</a:t>
            </a:r>
            <a:endParaRPr/>
          </a:p>
          <a:p>
            <a:pPr indent="0" lvl="0" marL="0" rtl="0" algn="just">
              <a:lnSpc>
                <a:spcPct val="160000"/>
              </a:lnSpc>
              <a:spcBef>
                <a:spcPts val="2000"/>
              </a:spcBef>
              <a:spcAft>
                <a:spcPts val="0"/>
              </a:spcAft>
              <a:buClr>
                <a:schemeClr val="dk1"/>
              </a:buClr>
              <a:buSzPts val="1100"/>
              <a:buNone/>
            </a:pPr>
            <a:br>
              <a:rPr lang="en-IE" sz="2800">
                <a:solidFill>
                  <a:schemeClr val="dk1"/>
                </a:solidFill>
              </a:rPr>
            </a:br>
            <a:r>
              <a:rPr b="1" lang="en-IE" sz="2800">
                <a:solidFill>
                  <a:schemeClr val="dk1"/>
                </a:solidFill>
              </a:rPr>
              <a:t>Αποτέλεσμα: </a:t>
            </a:r>
            <a:r>
              <a:rPr lang="en-IE" sz="2800">
                <a:solidFill>
                  <a:schemeClr val="dk1"/>
                </a:solidFill>
              </a:rPr>
              <a:t>Σπάει τον βρόχο αυτόματης κύλισης, μειώνει το άγχος και αποκτά εικόνα για τα συναισθηματικά της ερεθίσματα.</a:t>
            </a:r>
            <a:endParaRPr sz="2800">
              <a:solidFill>
                <a:schemeClr val="dk1"/>
              </a:solidFill>
            </a:endParaRPr>
          </a:p>
          <a:p>
            <a:pPr indent="0" lvl="0" marL="0" rtl="0" algn="l">
              <a:lnSpc>
                <a:spcPct val="150000"/>
              </a:lnSpc>
              <a:spcBef>
                <a:spcPts val="2000"/>
              </a:spcBef>
              <a:spcAft>
                <a:spcPts val="0"/>
              </a:spcAft>
              <a:buClr>
                <a:srgbClr val="323232"/>
              </a:buClr>
              <a:buSzPts val="3200"/>
              <a:buNone/>
            </a:pPr>
            <a:r>
              <a:t/>
            </a:r>
            <a:endParaRPr sz="28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SERENITY Colour Theme">
      <a:dk1>
        <a:srgbClr val="000000"/>
      </a:dk1>
      <a:lt1>
        <a:srgbClr val="FFFFFF"/>
      </a:lt1>
      <a:dk2>
        <a:srgbClr val="0E2841"/>
      </a:dk2>
      <a:lt2>
        <a:srgbClr val="EEEEEE"/>
      </a:lt2>
      <a:accent1>
        <a:srgbClr val="286291"/>
      </a:accent1>
      <a:accent2>
        <a:srgbClr val="9FC8AA"/>
      </a:accent2>
      <a:accent3>
        <a:srgbClr val="286291"/>
      </a:accent3>
      <a:accent4>
        <a:srgbClr val="9FC8AA"/>
      </a:accent4>
      <a:accent5>
        <a:srgbClr val="286291"/>
      </a:accent5>
      <a:accent6>
        <a:srgbClr val="9FC8AA"/>
      </a:accent6>
      <a:hlink>
        <a:srgbClr val="4D9FC9"/>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2025-05-19T23:35:59Z</dcterms:created>
  <dc:creator>Jennifer Nolan</dc:creator>
</cp:coreProperties>
</file>