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2" roundtripDataSignature="AMtx7mjLXBV5eG5OodEzhK1B39ktugCwf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customschemas.google.com/relationships/presentationmetadata" Target="metadata"/><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I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i.org/10.47611/jsrhs.v11i3.2765"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ntalhealth.org.uk/about-us/news/disturbing-online-content-one-biggest-looming-threats-young-peoples-mental-health-research-shows?utm_source=chatgpt.com"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https://www.freepik.com/free-vector/hand-drawn-flat-design-overwhelmed-people-illustration_24202326.htm#</a:t>
            </a:r>
            <a:endParaRPr/>
          </a:p>
        </p:txBody>
      </p:sp>
      <p:sp>
        <p:nvSpPr>
          <p:cNvPr id="109" name="Google Shape;1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IE" sz="1200"/>
              <a:t>Kavuri, N., &amp; Gresham, J. (2022). Trauma and Mental Health Impacts from Indirect Exposure to Stressful Media on Adolescents in the Houston Area. </a:t>
            </a:r>
            <a:r>
              <a:rPr i="1" lang="en-IE" sz="1200"/>
              <a:t>Journal of Student Research</a:t>
            </a:r>
            <a:r>
              <a:rPr lang="en-IE" sz="1200"/>
              <a:t>, </a:t>
            </a:r>
            <a:r>
              <a:rPr i="1" lang="en-IE" sz="1200"/>
              <a:t>11</a:t>
            </a:r>
            <a:r>
              <a:rPr lang="en-IE" sz="1200"/>
              <a:t>(3). </a:t>
            </a:r>
            <a:r>
              <a:rPr lang="en-IE" sz="1200" u="sng">
                <a:solidFill>
                  <a:schemeClr val="hlink"/>
                </a:solidFill>
                <a:hlinkClick r:id="rId2"/>
              </a:rPr>
              <a:t>https://doi.org/10.47611/jsrhs.v11i3.2765</a:t>
            </a:r>
            <a:r>
              <a:rPr lang="en-IE" sz="1200"/>
              <a:t> </a:t>
            </a:r>
            <a:endParaRPr/>
          </a:p>
          <a:p>
            <a:pPr indent="0" lvl="0" marL="0" rtl="0" algn="l">
              <a:lnSpc>
                <a:spcPct val="100000"/>
              </a:lnSpc>
              <a:spcBef>
                <a:spcPts val="0"/>
              </a:spcBef>
              <a:spcAft>
                <a:spcPts val="0"/>
              </a:spcAft>
              <a:buSzPts val="1400"/>
              <a:buNone/>
            </a:pPr>
            <a:r>
              <a:t/>
            </a:r>
            <a:endParaRPr/>
          </a:p>
        </p:txBody>
      </p:sp>
      <p:sp>
        <p:nvSpPr>
          <p:cNvPr id="138" name="Google Shape;1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https://www.youtube.com/watch?v=8uZNGWPpdms&amp;t=3s  </a:t>
            </a:r>
            <a:endParaRPr/>
          </a:p>
        </p:txBody>
      </p:sp>
      <p:sp>
        <p:nvSpPr>
          <p:cNvPr id="145" name="Google Shape;14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Com base na teoria apresentada nos slides anteriores, propõe exercícios e atividades que possam ser realizados para promover o autocuidado tanto em ambientes online como offline.</a:t>
            </a:r>
            <a:endParaRPr/>
          </a:p>
        </p:txBody>
      </p:sp>
      <p:sp>
        <p:nvSpPr>
          <p:cNvPr id="165" name="Google Shape;1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Duplica este slide sempre que necessário para incluir a informação.</a:t>
            </a:r>
            <a:endParaRPr/>
          </a:p>
          <a:p>
            <a:pPr indent="0" lvl="0" marL="0" rtl="0" algn="l">
              <a:lnSpc>
                <a:spcPct val="100000"/>
              </a:lnSpc>
              <a:spcBef>
                <a:spcPts val="0"/>
              </a:spcBef>
              <a:spcAft>
                <a:spcPts val="0"/>
              </a:spcAft>
              <a:buSzPts val="1400"/>
              <a:buNone/>
            </a:pPr>
            <a:r>
              <a:t/>
            </a:r>
            <a:endParaRPr/>
          </a:p>
        </p:txBody>
      </p:sp>
      <p:sp>
        <p:nvSpPr>
          <p:cNvPr id="175" name="Google Shape;17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https://www.freepik.com/free-vector/world-health-day-concept-healthcare-health-protection-global-international-event-april-flat-vector-illustration-design_25849337.htm</a:t>
            </a:r>
            <a:endParaRPr/>
          </a:p>
        </p:txBody>
      </p:sp>
      <p:sp>
        <p:nvSpPr>
          <p:cNvPr id="182" name="Google Shape;18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Duplica este slide sempre que necessário para incluir a informação.</a:t>
            </a:r>
            <a:endParaRPr/>
          </a:p>
          <a:p>
            <a:pPr indent="0" lvl="0" marL="0" rtl="0" algn="l">
              <a:lnSpc>
                <a:spcPct val="100000"/>
              </a:lnSpc>
              <a:spcBef>
                <a:spcPts val="0"/>
              </a:spcBef>
              <a:spcAft>
                <a:spcPts val="0"/>
              </a:spcAft>
              <a:buSzPts val="1400"/>
              <a:buNone/>
            </a:pPr>
            <a:r>
              <a:t/>
            </a:r>
            <a:endParaRPr/>
          </a:p>
        </p:txBody>
      </p:sp>
      <p:sp>
        <p:nvSpPr>
          <p:cNvPr id="192" name="Google Shape;192;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https://www.calm.com/</a:t>
            </a:r>
            <a:endParaRPr/>
          </a:p>
          <a:p>
            <a:pPr indent="0" lvl="0" marL="0" rtl="0" algn="l">
              <a:lnSpc>
                <a:spcPct val="100000"/>
              </a:lnSpc>
              <a:spcBef>
                <a:spcPts val="0"/>
              </a:spcBef>
              <a:spcAft>
                <a:spcPts val="0"/>
              </a:spcAft>
              <a:buSzPts val="1400"/>
              <a:buNone/>
            </a:pPr>
            <a:r>
              <a:rPr lang="en-IE"/>
              <a:t>https://www.headspace.com/</a:t>
            </a:r>
            <a:endParaRPr/>
          </a:p>
          <a:p>
            <a:pPr indent="0" lvl="0" marL="0" rtl="0" algn="l">
              <a:lnSpc>
                <a:spcPct val="100000"/>
              </a:lnSpc>
              <a:spcBef>
                <a:spcPts val="0"/>
              </a:spcBef>
              <a:spcAft>
                <a:spcPts val="0"/>
              </a:spcAft>
              <a:buSzPts val="1400"/>
              <a:buNone/>
            </a:pPr>
            <a:r>
              <a:rPr lang="en-IE"/>
              <a:t>https://www.smilingmind.com.au/</a:t>
            </a:r>
            <a:endParaRPr/>
          </a:p>
          <a:p>
            <a:pPr indent="0" lvl="0" marL="0" rtl="0" algn="l">
              <a:lnSpc>
                <a:spcPct val="100000"/>
              </a:lnSpc>
              <a:spcBef>
                <a:spcPts val="0"/>
              </a:spcBef>
              <a:spcAft>
                <a:spcPts val="0"/>
              </a:spcAft>
              <a:buSzPts val="1400"/>
              <a:buNone/>
            </a:pPr>
            <a:r>
              <a:rPr lang="en-IE"/>
              <a:t>https://buddhify.com/ </a:t>
            </a:r>
            <a:endParaRPr/>
          </a:p>
          <a:p>
            <a:pPr indent="0" lvl="0" marL="0" rtl="0" algn="l">
              <a:lnSpc>
                <a:spcPct val="100000"/>
              </a:lnSpc>
              <a:spcBef>
                <a:spcPts val="0"/>
              </a:spcBef>
              <a:spcAft>
                <a:spcPts val="0"/>
              </a:spcAft>
              <a:buSzPts val="1400"/>
              <a:buNone/>
            </a:pPr>
            <a:r>
              <a:t/>
            </a:r>
            <a:endParaRPr/>
          </a:p>
        </p:txBody>
      </p:sp>
      <p:sp>
        <p:nvSpPr>
          <p:cNvPr id="199" name="Google Shape;19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https://www.calm.com/stress-anxiety</a:t>
            </a:r>
            <a:endParaRPr/>
          </a:p>
        </p:txBody>
      </p:sp>
      <p:sp>
        <p:nvSpPr>
          <p:cNvPr id="213" name="Google Shape;21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https://www.youtube.com/watch?v=rGpZ_r3c1PU</a:t>
            </a:r>
            <a:endParaRPr/>
          </a:p>
        </p:txBody>
      </p:sp>
      <p:sp>
        <p:nvSpPr>
          <p:cNvPr id="222" name="Google Shape;22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Duplica este slide sempre que necessário para incluir a informação.</a:t>
            </a:r>
            <a:endParaRPr/>
          </a:p>
          <a:p>
            <a:pPr indent="0" lvl="0" marL="0" rtl="0" algn="l">
              <a:lnSpc>
                <a:spcPct val="100000"/>
              </a:lnSpc>
              <a:spcBef>
                <a:spcPts val="0"/>
              </a:spcBef>
              <a:spcAft>
                <a:spcPts val="0"/>
              </a:spcAft>
              <a:buSzPts val="1400"/>
              <a:buNone/>
            </a:pPr>
            <a:r>
              <a:t/>
            </a:r>
            <a:endParaRPr/>
          </a:p>
        </p:txBody>
      </p:sp>
      <p:sp>
        <p:nvSpPr>
          <p:cNvPr id="232" name="Google Shape;232;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Esta atividade destina-se a participantes que estão a completar os módulos de aprendizagem autónoma. Deve ser uma atividade individual que possa ser realizada de forma independente (não é uma atividade de grupo).</a:t>
            </a:r>
            <a:endParaRPr/>
          </a:p>
        </p:txBody>
      </p:sp>
      <p:sp>
        <p:nvSpPr>
          <p:cNvPr id="239" name="Google Shape;23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Tentar usar este slide para apresentar a atividade de autorreflexão.</a:t>
            </a:r>
            <a:endParaRPr/>
          </a:p>
        </p:txBody>
      </p:sp>
      <p:sp>
        <p:nvSpPr>
          <p:cNvPr id="245" name="Google Shape;24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Estas perguntas devem estar relacionadas com a atividade apresentada no slide anterior.</a:t>
            </a:r>
            <a:endParaRPr/>
          </a:p>
        </p:txBody>
      </p:sp>
      <p:sp>
        <p:nvSpPr>
          <p:cNvPr id="253" name="Google Shape;25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8" name="Google Shape;26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https://www.youtube.com/watch?v=Cab8P1LC3PY</a:t>
            </a:r>
            <a:endParaRPr/>
          </a:p>
        </p:txBody>
      </p:sp>
      <p:sp>
        <p:nvSpPr>
          <p:cNvPr id="274" name="Google Shape;27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1" name="Google Shape;28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1" name="Google Shape;29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IE"/>
              <a:t>Bridgland, V. M. E., Jones, P. J., &amp; Bellet, B. W. (2024). A meta-analysis of the efficacy of trigger warnings, content warnings, and content notes. Clinical Psychological Science, 12(4), 751–771. https://doi.org/10.1177/21677026231186625 </a:t>
            </a:r>
            <a:endParaRPr/>
          </a:p>
          <a:p>
            <a:pPr indent="0" lvl="0" marL="0" marR="0" rtl="0" algn="l">
              <a:lnSpc>
                <a:spcPct val="100000"/>
              </a:lnSpc>
              <a:spcBef>
                <a:spcPts val="0"/>
              </a:spcBef>
              <a:spcAft>
                <a:spcPts val="0"/>
              </a:spcAft>
              <a:buClr>
                <a:schemeClr val="dk1"/>
              </a:buClr>
              <a:buSzPts val="1200"/>
              <a:buFont typeface="Arial"/>
              <a:buNone/>
            </a:pPr>
            <a:r>
              <a:rPr lang="en-IE"/>
              <a:t>CyberSafeKids. (2025). A Life Behind the Screens: 2025 full findings and appendix. CyberSafeKids. https://www.cybersafekids.ie/wp-content/uploads/2025/08/CSK_2025_full-findings-and-appendix.pdf</a:t>
            </a:r>
            <a:endParaRPr/>
          </a:p>
          <a:p>
            <a:pPr indent="0" lvl="0" marL="0" marR="0" rtl="0" algn="l">
              <a:lnSpc>
                <a:spcPct val="100000"/>
              </a:lnSpc>
              <a:spcBef>
                <a:spcPts val="0"/>
              </a:spcBef>
              <a:spcAft>
                <a:spcPts val="0"/>
              </a:spcAft>
              <a:buClr>
                <a:schemeClr val="dk1"/>
              </a:buClr>
              <a:buSzPts val="1200"/>
              <a:buFont typeface="Arial"/>
              <a:buNone/>
            </a:pPr>
            <a:r>
              <a:rPr lang="en-IE" sz="1200"/>
              <a:t>Mental Health Foundation. (2025). </a:t>
            </a:r>
            <a:r>
              <a:rPr i="1" lang="en-IE" sz="1200"/>
              <a:t>Disturbing online content “one of the biggest looming threats to young people’s mental health” as research shows harmful experiences widespread</a:t>
            </a:r>
            <a:r>
              <a:rPr lang="en-IE" sz="1200"/>
              <a:t>. Mental Health Foundation. Retrieved September 5, 2025, from </a:t>
            </a:r>
            <a:r>
              <a:rPr lang="en-IE" sz="1200" u="sng">
                <a:solidFill>
                  <a:schemeClr val="hlink"/>
                </a:solidFill>
                <a:hlinkClick r:id="rId2"/>
              </a:rPr>
              <a:t>https://www.mentalhealth.org.uk/about-us/news/disturbing-online-content-one-biggest-looming-threats-young-peoples-mental-health-research-shows</a:t>
            </a:r>
            <a:endParaRPr sz="1200"/>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marR="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299" name="Google Shape;29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IE"/>
              <a:t>A apresentação deve incluir um pequeno questionário de avaliação final para que os participantes possam testar os seus conhecimentos. Por favor, inclui as respostas corretas no final. </a:t>
            </a:r>
            <a:endParaRPr/>
          </a:p>
          <a:p>
            <a:pPr indent="0" lvl="0" marL="0" rtl="0" algn="l">
              <a:spcBef>
                <a:spcPts val="0"/>
              </a:spcBef>
              <a:spcAft>
                <a:spcPts val="0"/>
              </a:spcAft>
              <a:buSzPts val="1200"/>
              <a:buNone/>
            </a:pPr>
            <a:r>
              <a:rPr lang="en-IE"/>
              <a:t>Conclui a tua unidade com um questionário de escolha múltipla com 5 perguntas. Apresenta também a explicação da resposta correta (slide 5).</a:t>
            </a:r>
            <a:endParaRPr/>
          </a:p>
        </p:txBody>
      </p:sp>
      <p:sp>
        <p:nvSpPr>
          <p:cNvPr id="315" name="Google Shape;31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2" name="Google Shape;32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7" name="Google Shape;33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IE"/>
              <a:t>Tenta incluir pelo menos 5 principais conclusões para que os participantes levem consigo após a lição.</a:t>
            </a:r>
            <a:endParaRPr/>
          </a:p>
          <a:p>
            <a:pPr indent="0" lvl="0" marL="0" rtl="0" algn="l">
              <a:lnSpc>
                <a:spcPct val="100000"/>
              </a:lnSpc>
              <a:spcBef>
                <a:spcPts val="0"/>
              </a:spcBef>
              <a:spcAft>
                <a:spcPts val="0"/>
              </a:spcAft>
              <a:buSzPts val="1400"/>
              <a:buNone/>
            </a:pPr>
            <a:r>
              <a:t/>
            </a:r>
            <a:endParaRPr/>
          </a:p>
        </p:txBody>
      </p:sp>
      <p:sp>
        <p:nvSpPr>
          <p:cNvPr id="359" name="Google Shape;359;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6" name="Google Shape;366;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IE"/>
              <a:t>Inclui aqui algum material adicional de leitura ou recursos educativos.</a:t>
            </a:r>
            <a:endParaRPr/>
          </a:p>
        </p:txBody>
      </p:sp>
      <p:sp>
        <p:nvSpPr>
          <p:cNvPr id="367" name="Google Shape;367;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IE"/>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pic>
        <p:nvPicPr>
          <p:cNvPr id="13" name="Google Shape;13;p40"/>
          <p:cNvPicPr preferRelativeResize="0"/>
          <p:nvPr/>
        </p:nvPicPr>
        <p:blipFill rotWithShape="1">
          <a:blip r:embed="rId2">
            <a:alphaModFix/>
          </a:blip>
          <a:srcRect b="0" l="14214" r="6261" t="0"/>
          <a:stretch/>
        </p:blipFill>
        <p:spPr>
          <a:xfrm rot="-5400000">
            <a:off x="5334000" y="-5334001"/>
            <a:ext cx="13716000" cy="24384002"/>
          </a:xfrm>
          <a:prstGeom prst="rect">
            <a:avLst/>
          </a:prstGeom>
          <a:noFill/>
          <a:ln>
            <a:noFill/>
          </a:ln>
        </p:spPr>
      </p:pic>
      <p:sp>
        <p:nvSpPr>
          <p:cNvPr id="14" name="Google Shape;14;p40"/>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b="1"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 name="Google Shape;15;p40"/>
          <p:cNvPicPr preferRelativeResize="0"/>
          <p:nvPr/>
        </p:nvPicPr>
        <p:blipFill rotWithShape="1">
          <a:blip r:embed="rId3">
            <a:alphaModFix/>
          </a:blip>
          <a:srcRect b="0" l="0" r="0" t="0"/>
          <a:stretch/>
        </p:blipFill>
        <p:spPr>
          <a:xfrm>
            <a:off x="762002" y="762000"/>
            <a:ext cx="834618" cy="76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16" name="Shape 16"/>
        <p:cNvGrpSpPr/>
        <p:nvPr/>
      </p:nvGrpSpPr>
      <p:grpSpPr>
        <a:xfrm>
          <a:off x="0" y="0"/>
          <a:ext cx="0" cy="0"/>
          <a:chOff x="0" y="0"/>
          <a:chExt cx="0" cy="0"/>
        </a:xfrm>
      </p:grpSpPr>
      <p:sp>
        <p:nvSpPr>
          <p:cNvPr id="17" name="Google Shape;17;p42"/>
          <p:cNvSpPr/>
          <p:nvPr/>
        </p:nvSpPr>
        <p:spPr>
          <a:xfrm>
            <a:off x="0" y="0"/>
            <a:ext cx="6559550" cy="1371600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pic>
        <p:nvPicPr>
          <p:cNvPr id="18" name="Google Shape;18;p42"/>
          <p:cNvPicPr preferRelativeResize="0"/>
          <p:nvPr/>
        </p:nvPicPr>
        <p:blipFill rotWithShape="1">
          <a:blip r:embed="rId2">
            <a:alphaModFix/>
          </a:blip>
          <a:srcRect b="0" l="20512" r="20511" t="12771"/>
          <a:stretch/>
        </p:blipFill>
        <p:spPr>
          <a:xfrm>
            <a:off x="0" y="-1"/>
            <a:ext cx="6559550" cy="13716000"/>
          </a:xfrm>
          <a:prstGeom prst="rect">
            <a:avLst/>
          </a:prstGeom>
          <a:noFill/>
          <a:ln>
            <a:noFill/>
          </a:ln>
        </p:spPr>
      </p:pic>
      <p:sp>
        <p:nvSpPr>
          <p:cNvPr id="19" name="Google Shape;19;p42"/>
          <p:cNvSpPr txBox="1"/>
          <p:nvPr>
            <p:ph idx="1" type="body"/>
          </p:nvPr>
        </p:nvSpPr>
        <p:spPr>
          <a:xfrm>
            <a:off x="8491538" y="1524000"/>
            <a:ext cx="7399337"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 name="Google Shape;20;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2"/>
          <p:cNvSpPr txBox="1"/>
          <p:nvPr>
            <p:ph idx="2" type="body"/>
          </p:nvPr>
        </p:nvSpPr>
        <p:spPr>
          <a:xfrm>
            <a:off x="16222663" y="1524000"/>
            <a:ext cx="7399337"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2" name="Google Shape;22;p42"/>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SERENITY</a:t>
            </a:r>
            <a:endParaRPr b="0" i="0" sz="1200" u="none" cap="none" strike="noStrike">
              <a:solidFill>
                <a:schemeClr val="lt1"/>
              </a:solidFill>
              <a:latin typeface="Arial"/>
              <a:ea typeface="Arial"/>
              <a:cs typeface="Arial"/>
              <a:sym typeface="Arial"/>
            </a:endParaRPr>
          </a:p>
        </p:txBody>
      </p:sp>
      <p:sp>
        <p:nvSpPr>
          <p:cNvPr id="23" name="Google Shape;23;p42"/>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24" name="Google Shape;24;p42"/>
          <p:cNvPicPr preferRelativeResize="0"/>
          <p:nvPr/>
        </p:nvPicPr>
        <p:blipFill rotWithShape="1">
          <a:blip r:embed="rId3">
            <a:alphaModFix/>
          </a:blip>
          <a:srcRect b="0" l="0" r="0" t="0"/>
          <a:stretch/>
        </p:blipFill>
        <p:spPr>
          <a:xfrm>
            <a:off x="762000" y="12469466"/>
            <a:ext cx="2171700" cy="484533"/>
          </a:xfrm>
          <a:prstGeom prst="rect">
            <a:avLst/>
          </a:prstGeom>
          <a:noFill/>
          <a:ln>
            <a:noFill/>
          </a:ln>
        </p:spPr>
      </p:pic>
      <p:pic>
        <p:nvPicPr>
          <p:cNvPr id="25" name="Google Shape;25;p42"/>
          <p:cNvPicPr preferRelativeResize="0"/>
          <p:nvPr/>
        </p:nvPicPr>
        <p:blipFill rotWithShape="1">
          <a:blip r:embed="rId4">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6" name="Shape 26"/>
        <p:cNvGrpSpPr/>
        <p:nvPr/>
      </p:nvGrpSpPr>
      <p:grpSpPr>
        <a:xfrm>
          <a:off x="0" y="0"/>
          <a:ext cx="0" cy="0"/>
          <a:chOff x="0" y="0"/>
          <a:chExt cx="0" cy="0"/>
        </a:xfrm>
      </p:grpSpPr>
      <p:sp>
        <p:nvSpPr>
          <p:cNvPr id="27" name="Google Shape;27;p4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11500"/>
              <a:buFont typeface="Arial"/>
              <a:buNone/>
              <a:defRPr b="1" sz="11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3"/>
              </a:buClr>
              <a:buSzPts val="5400"/>
              <a:buFont typeface="Arial"/>
              <a:buNone/>
            </a:pPr>
            <a:r>
              <a:rPr b="0" i="0" lang="en-IE" sz="5400" u="none" cap="none" strike="noStrike">
                <a:solidFill>
                  <a:schemeClr val="accent3"/>
                </a:solidFill>
                <a:latin typeface="Arial"/>
                <a:ea typeface="Arial"/>
                <a:cs typeface="Arial"/>
                <a:sym typeface="Arial"/>
              </a:rPr>
              <a:t>Click to edit Section Subtitle</a:t>
            </a:r>
            <a:endParaRPr b="0" i="0" sz="5400" u="none" cap="none" strike="noStrike">
              <a:solidFill>
                <a:schemeClr val="accent3"/>
              </a:solidFill>
              <a:latin typeface="Arial"/>
              <a:ea typeface="Arial"/>
              <a:cs typeface="Arial"/>
              <a:sym typeface="Arial"/>
            </a:endParaRPr>
          </a:p>
        </p:txBody>
      </p:sp>
      <p:pic>
        <p:nvPicPr>
          <p:cNvPr id="29" name="Google Shape;29;p43"/>
          <p:cNvPicPr preferRelativeResize="0"/>
          <p:nvPr/>
        </p:nvPicPr>
        <p:blipFill rotWithShape="1">
          <a:blip r:embed="rId2">
            <a:alphaModFix/>
          </a:blip>
          <a:srcRect b="0" l="3203" r="38653" t="26887"/>
          <a:stretch/>
        </p:blipFill>
        <p:spPr>
          <a:xfrm rot="-5400000">
            <a:off x="5334000" y="-5334000"/>
            <a:ext cx="13716000" cy="24384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 name="Shape 30"/>
        <p:cNvGrpSpPr/>
        <p:nvPr/>
      </p:nvGrpSpPr>
      <p:grpSpPr>
        <a:xfrm>
          <a:off x="0" y="0"/>
          <a:ext cx="0" cy="0"/>
          <a:chOff x="0" y="0"/>
          <a:chExt cx="0" cy="0"/>
        </a:xfrm>
      </p:grpSpPr>
      <p:sp>
        <p:nvSpPr>
          <p:cNvPr id="31" name="Google Shape;31;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 name="Google Shape;32;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b="1">
                <a:solidFill>
                  <a:schemeClr val="accen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1"/>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34" name="Google Shape;34;p41"/>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descr="Blue text on a black background&#10;&#10;AI-generated content may be incorrect." id="35" name="Google Shape;35;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id="36" name="Google Shape;36;p41"/>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7" name="Shape 37"/>
        <p:cNvGrpSpPr/>
        <p:nvPr/>
      </p:nvGrpSpPr>
      <p:grpSpPr>
        <a:xfrm>
          <a:off x="0" y="0"/>
          <a:ext cx="0" cy="0"/>
          <a:chOff x="0" y="0"/>
          <a:chExt cx="0" cy="0"/>
        </a:xfrm>
      </p:grpSpPr>
      <p:sp>
        <p:nvSpPr>
          <p:cNvPr id="38" name="Google Shape;38;p44"/>
          <p:cNvSpPr/>
          <p:nvPr/>
        </p:nvSpPr>
        <p:spPr>
          <a:xfrm>
            <a:off x="0" y="1524001"/>
            <a:ext cx="24384000" cy="248756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9" name="Google Shape;39;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rgbClr val="323232"/>
              </a:buClr>
              <a:buSzPts val="56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0" name="Google Shape;40;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1" name="Google Shape;41;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Blue text on a black background&#10;&#10;AI-generated content may be incorrect." id="42" name="Google Shape;42;p44"/>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43" name="Google Shape;43;p44"/>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44" name="Google Shape;44;p44"/>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45" name="Google Shape;45;p44"/>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6" name="Shape 46"/>
        <p:cNvGrpSpPr/>
        <p:nvPr/>
      </p:nvGrpSpPr>
      <p:grpSpPr>
        <a:xfrm>
          <a:off x="0" y="0"/>
          <a:ext cx="0" cy="0"/>
          <a:chOff x="0" y="0"/>
          <a:chExt cx="0" cy="0"/>
        </a:xfrm>
      </p:grpSpPr>
      <p:pic>
        <p:nvPicPr>
          <p:cNvPr id="47" name="Google Shape;47;p45"/>
          <p:cNvPicPr preferRelativeResize="0"/>
          <p:nvPr/>
        </p:nvPicPr>
        <p:blipFill rotWithShape="1">
          <a:blip r:embed="rId2">
            <a:alphaModFix/>
          </a:blip>
          <a:srcRect b="0" l="0" r="0" t="0"/>
          <a:stretch/>
        </p:blipFill>
        <p:spPr>
          <a:xfrm>
            <a:off x="10274064" y="1999963"/>
            <a:ext cx="3835872" cy="4504292"/>
          </a:xfrm>
          <a:prstGeom prst="rect">
            <a:avLst/>
          </a:prstGeom>
          <a:noFill/>
          <a:ln>
            <a:noFill/>
          </a:ln>
        </p:spPr>
      </p:pic>
      <p:pic>
        <p:nvPicPr>
          <p:cNvPr id="48" name="Google Shape;48;p45"/>
          <p:cNvPicPr preferRelativeResize="0"/>
          <p:nvPr/>
        </p:nvPicPr>
        <p:blipFill rotWithShape="1">
          <a:blip r:embed="rId3">
            <a:alphaModFix/>
          </a:blip>
          <a:srcRect b="0" l="0" r="0" t="0"/>
          <a:stretch/>
        </p:blipFill>
        <p:spPr>
          <a:xfrm>
            <a:off x="761999" y="12192001"/>
            <a:ext cx="3415313" cy="761998"/>
          </a:xfrm>
          <a:prstGeom prst="rect">
            <a:avLst/>
          </a:prstGeom>
          <a:noFill/>
          <a:ln>
            <a:noFill/>
          </a:ln>
        </p:spPr>
      </p:pic>
      <p:sp>
        <p:nvSpPr>
          <p:cNvPr id="49" name="Google Shape;49;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IE"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Number2024-2-PT02-KA220-YOU-000287246”</a:t>
            </a:r>
            <a:endParaRPr b="0" i="0" sz="1400" u="none" cap="none" strike="noStrike">
              <a:solidFill>
                <a:srgbClr val="000000"/>
              </a:solidFill>
              <a:latin typeface="Arial"/>
              <a:ea typeface="Arial"/>
              <a:cs typeface="Arial"/>
              <a:sym typeface="Arial"/>
            </a:endParaRPr>
          </a:p>
        </p:txBody>
      </p:sp>
      <p:grpSp>
        <p:nvGrpSpPr>
          <p:cNvPr id="50" name="Google Shape;50;p45"/>
          <p:cNvGrpSpPr/>
          <p:nvPr/>
        </p:nvGrpSpPr>
        <p:grpSpPr>
          <a:xfrm>
            <a:off x="3164692" y="8930391"/>
            <a:ext cx="18054615" cy="1661436"/>
            <a:chOff x="5567385" y="8930391"/>
            <a:chExt cx="18054615" cy="1661436"/>
          </a:xfrm>
        </p:grpSpPr>
        <p:pic>
          <p:nvPicPr>
            <p:cNvPr id="51" name="Google Shape;51;p45"/>
            <p:cNvPicPr preferRelativeResize="0"/>
            <p:nvPr/>
          </p:nvPicPr>
          <p:blipFill rotWithShape="1">
            <a:blip r:embed="rId4">
              <a:alphaModFix/>
            </a:blip>
            <a:srcRect b="0" l="0" r="0" t="0"/>
            <a:stretch/>
          </p:blipFill>
          <p:spPr>
            <a:xfrm>
              <a:off x="10179463" y="8959180"/>
              <a:ext cx="6427767" cy="1603858"/>
            </a:xfrm>
            <a:prstGeom prst="rect">
              <a:avLst/>
            </a:prstGeom>
            <a:noFill/>
            <a:ln>
              <a:noFill/>
            </a:ln>
          </p:spPr>
        </p:pic>
        <p:pic>
          <p:nvPicPr>
            <p:cNvPr id="52" name="Google Shape;52;p45"/>
            <p:cNvPicPr preferRelativeResize="0"/>
            <p:nvPr/>
          </p:nvPicPr>
          <p:blipFill rotWithShape="1">
            <a:blip r:embed="rId5">
              <a:alphaModFix/>
            </a:blip>
            <a:srcRect b="0" l="0" r="0" t="0"/>
            <a:stretch/>
          </p:blipFill>
          <p:spPr>
            <a:xfrm>
              <a:off x="17640829" y="8930391"/>
              <a:ext cx="5981171" cy="1661436"/>
            </a:xfrm>
            <a:prstGeom prst="rect">
              <a:avLst/>
            </a:prstGeom>
            <a:noFill/>
            <a:ln>
              <a:noFill/>
            </a:ln>
          </p:spPr>
        </p:pic>
        <p:pic>
          <p:nvPicPr>
            <p:cNvPr id="53" name="Google Shape;53;p45"/>
            <p:cNvPicPr preferRelativeResize="0"/>
            <p:nvPr/>
          </p:nvPicPr>
          <p:blipFill rotWithShape="1">
            <a:blip r:embed="rId6">
              <a:alphaModFix/>
            </a:blip>
            <a:srcRect b="0" l="0" r="0" t="0"/>
            <a:stretch/>
          </p:blipFill>
          <p:spPr>
            <a:xfrm>
              <a:off x="5567385" y="9045414"/>
              <a:ext cx="3578479" cy="1431391"/>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4" name="Shape 54"/>
        <p:cNvGrpSpPr/>
        <p:nvPr/>
      </p:nvGrpSpPr>
      <p:grpSpPr>
        <a:xfrm>
          <a:off x="0" y="0"/>
          <a:ext cx="0" cy="0"/>
          <a:chOff x="0" y="0"/>
          <a:chExt cx="0" cy="0"/>
        </a:xfrm>
      </p:grpSpPr>
      <p:sp>
        <p:nvSpPr>
          <p:cNvPr id="55" name="Google Shape;55;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11500"/>
              <a:buFont typeface="Arial"/>
              <a:buNone/>
              <a:defRPr b="1" sz="115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IE"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pic>
        <p:nvPicPr>
          <p:cNvPr id="57" name="Google Shape;57;p46"/>
          <p:cNvPicPr preferRelativeResize="0"/>
          <p:nvPr/>
        </p:nvPicPr>
        <p:blipFill rotWithShape="1">
          <a:blip r:embed="rId2">
            <a:alphaModFix/>
          </a:blip>
          <a:srcRect b="55389" l="0" r="14775" t="0"/>
          <a:stretch/>
        </p:blipFill>
        <p:spPr>
          <a:xfrm>
            <a:off x="5849938" y="-1"/>
            <a:ext cx="18534062" cy="137160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8" name="Shape 58"/>
        <p:cNvGrpSpPr/>
        <p:nvPr/>
      </p:nvGrpSpPr>
      <p:grpSpPr>
        <a:xfrm>
          <a:off x="0" y="0"/>
          <a:ext cx="0" cy="0"/>
          <a:chOff x="0" y="0"/>
          <a:chExt cx="0" cy="0"/>
        </a:xfrm>
      </p:grpSpPr>
      <p:sp>
        <p:nvSpPr>
          <p:cNvPr id="59" name="Google Shape;59;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b="1"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pic>
        <p:nvPicPr>
          <p:cNvPr descr="Blue text on a black background&#10;&#10;AI-generated content may be incorrect." id="62" name="Google Shape;62;p47"/>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63" name="Google Shape;63;p47"/>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64" name="Google Shape;64;p47"/>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2025</a:t>
            </a:r>
            <a:endParaRPr b="0" i="0" sz="1200" u="none" cap="none" strike="noStrike">
              <a:solidFill>
                <a:srgbClr val="3B3B3B"/>
              </a:solidFill>
              <a:latin typeface="Arial"/>
              <a:ea typeface="Arial"/>
              <a:cs typeface="Arial"/>
              <a:sym typeface="Arial"/>
            </a:endParaRPr>
          </a:p>
        </p:txBody>
      </p:sp>
      <p:pic>
        <p:nvPicPr>
          <p:cNvPr id="65" name="Google Shape;65;p47"/>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6" name="Shape 66"/>
        <p:cNvGrpSpPr/>
        <p:nvPr/>
      </p:nvGrpSpPr>
      <p:grpSpPr>
        <a:xfrm>
          <a:off x="0" y="0"/>
          <a:ext cx="0" cy="0"/>
          <a:chOff x="0" y="0"/>
          <a:chExt cx="0" cy="0"/>
        </a:xfrm>
      </p:grpSpPr>
      <p:sp>
        <p:nvSpPr>
          <p:cNvPr id="67" name="Google Shape;67;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8000"/>
              <a:buFont typeface="Arial"/>
              <a:buNone/>
              <a:defRPr>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9" name="Google Shape;69;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0" name="Google Shape;70;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2" name="Google Shape;72;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sp>
        <p:nvSpPr>
          <p:cNvPr id="73" name="Google Shape;73;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IE"/>
              <a:t>‹#›</a:t>
            </a:fld>
            <a:endParaRPr/>
          </a:p>
        </p:txBody>
      </p:sp>
      <p:sp>
        <p:nvSpPr>
          <p:cNvPr id="74" name="Google Shape;74;p48"/>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SERENITY</a:t>
            </a:r>
            <a:endParaRPr b="0" i="0" sz="1200" u="none" cap="none" strike="noStrike">
              <a:solidFill>
                <a:schemeClr val="lt1"/>
              </a:solidFill>
              <a:latin typeface="Arial"/>
              <a:ea typeface="Arial"/>
              <a:cs typeface="Arial"/>
              <a:sym typeface="Arial"/>
            </a:endParaRPr>
          </a:p>
        </p:txBody>
      </p:sp>
      <p:sp>
        <p:nvSpPr>
          <p:cNvPr id="75" name="Google Shape;75;p48"/>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2025</a:t>
            </a:r>
            <a:endParaRPr b="0" i="0" sz="1200" u="none" cap="none" strike="noStrike">
              <a:solidFill>
                <a:schemeClr val="lt1"/>
              </a:solidFill>
              <a:latin typeface="Arial"/>
              <a:ea typeface="Arial"/>
              <a:cs typeface="Arial"/>
              <a:sym typeface="Arial"/>
            </a:endParaRPr>
          </a:p>
        </p:txBody>
      </p:sp>
      <p:pic>
        <p:nvPicPr>
          <p:cNvPr id="76" name="Google Shape;76;p48"/>
          <p:cNvPicPr preferRelativeResize="0"/>
          <p:nvPr/>
        </p:nvPicPr>
        <p:blipFill rotWithShape="1">
          <a:blip r:embed="rId3">
            <a:alphaModFix/>
          </a:blip>
          <a:srcRect b="0" l="0" r="0" t="0"/>
          <a:stretch/>
        </p:blipFill>
        <p:spPr>
          <a:xfrm>
            <a:off x="22834420" y="12214236"/>
            <a:ext cx="847338" cy="99499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77" name="Shape 77"/>
        <p:cNvGrpSpPr/>
        <p:nvPr/>
      </p:nvGrpSpPr>
      <p:grpSpPr>
        <a:xfrm>
          <a:off x="0" y="0"/>
          <a:ext cx="0" cy="0"/>
          <a:chOff x="0" y="0"/>
          <a:chExt cx="0" cy="0"/>
        </a:xfrm>
      </p:grpSpPr>
      <p:sp>
        <p:nvSpPr>
          <p:cNvPr id="78" name="Google Shape;78;p49"/>
          <p:cNvSpPr/>
          <p:nvPr/>
        </p:nvSpPr>
        <p:spPr>
          <a:xfrm>
            <a:off x="8491538" y="0"/>
            <a:ext cx="15892462" cy="13716000"/>
          </a:xfrm>
          <a:prstGeom prst="rect">
            <a:avLst/>
          </a:prstGeom>
          <a:solidFill>
            <a:schemeClr val="accent1"/>
          </a:solidFill>
          <a:ln cap="flat" cmpd="sng" w="19050">
            <a:solidFill>
              <a:srgbClr val="10293D"/>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79" name="Google Shape;79;p49"/>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9"/>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81" name="Google Shape;81;p49"/>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82" name="Google Shape;82;p49"/>
          <p:cNvSpPr txBox="1"/>
          <p:nvPr/>
        </p:nvSpPr>
        <p:spPr>
          <a:xfrm>
            <a:off x="762000" y="762001"/>
            <a:ext cx="1601788"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IE" sz="1400" u="none" cap="none" strike="noStrike">
                <a:solidFill>
                  <a:srgbClr val="3B3B3B"/>
                </a:solidFill>
                <a:latin typeface="Arial"/>
                <a:ea typeface="Arial"/>
                <a:cs typeface="Arial"/>
                <a:sym typeface="Arial"/>
              </a:rPr>
              <a:t>SERENITY</a:t>
            </a:r>
            <a:endParaRPr b="0" i="0" sz="1200" u="none" cap="none" strike="noStrike">
              <a:solidFill>
                <a:srgbClr val="3B3B3B"/>
              </a:solidFill>
              <a:latin typeface="Arial"/>
              <a:ea typeface="Arial"/>
              <a:cs typeface="Arial"/>
              <a:sym typeface="Arial"/>
            </a:endParaRPr>
          </a:p>
        </p:txBody>
      </p:sp>
      <p:sp>
        <p:nvSpPr>
          <p:cNvPr id="83" name="Google Shape;83;p49"/>
          <p:cNvSpPr txBox="1"/>
          <p:nvPr/>
        </p:nvSpPr>
        <p:spPr>
          <a:xfrm>
            <a:off x="22020212" y="740202"/>
            <a:ext cx="1601788" cy="215444"/>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400"/>
              <a:buFont typeface="Arial"/>
              <a:buNone/>
            </a:pPr>
            <a:r>
              <a:rPr b="0" i="0" lang="en-IE" sz="1400" u="none" cap="none" strike="noStrike">
                <a:solidFill>
                  <a:schemeClr val="lt1"/>
                </a:solidFill>
                <a:latin typeface="Arial"/>
                <a:ea typeface="Arial"/>
                <a:cs typeface="Arial"/>
                <a:sym typeface="Arial"/>
              </a:rPr>
              <a:t>2025</a:t>
            </a:r>
            <a:endParaRPr b="0" i="0" sz="1200" u="none" cap="none" strike="noStrike">
              <a:solidFill>
                <a:schemeClr val="lt1"/>
              </a:solidFill>
              <a:latin typeface="Arial"/>
              <a:ea typeface="Arial"/>
              <a:cs typeface="Arial"/>
              <a:sym typeface="Arial"/>
            </a:endParaRPr>
          </a:p>
        </p:txBody>
      </p:sp>
      <p:pic>
        <p:nvPicPr>
          <p:cNvPr id="84" name="Google Shape;84;p49"/>
          <p:cNvPicPr preferRelativeResize="0"/>
          <p:nvPr/>
        </p:nvPicPr>
        <p:blipFill rotWithShape="1">
          <a:blip r:embed="rId3">
            <a:alphaModFix/>
          </a:blip>
          <a:srcRect b="0" l="0" r="0" t="0"/>
          <a:stretch/>
        </p:blipFill>
        <p:spPr>
          <a:xfrm>
            <a:off x="22834420" y="12214236"/>
            <a:ext cx="847338" cy="99499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85" name="Shape 85"/>
        <p:cNvGrpSpPr/>
        <p:nvPr/>
      </p:nvGrpSpPr>
      <p:grpSpPr>
        <a:xfrm>
          <a:off x="0" y="0"/>
          <a:ext cx="0" cy="0"/>
          <a:chOff x="0" y="0"/>
          <a:chExt cx="0" cy="0"/>
        </a:xfrm>
      </p:grpSpPr>
      <p:sp>
        <p:nvSpPr>
          <p:cNvPr id="86" name="Google Shape;86;p50"/>
          <p:cNvSpPr/>
          <p:nvPr>
            <p:ph idx="2" type="pic"/>
          </p:nvPr>
        </p:nvSpPr>
        <p:spPr>
          <a:xfrm>
            <a:off x="0" y="0"/>
            <a:ext cx="24384000" cy="13716000"/>
          </a:xfrm>
          <a:prstGeom prst="rect">
            <a:avLst/>
          </a:prstGeom>
          <a:noFill/>
          <a:ln>
            <a:noFill/>
          </a:ln>
        </p:spPr>
      </p:sp>
      <p:pic>
        <p:nvPicPr>
          <p:cNvPr descr="Blue text on a black background&#10;&#10;AI-generated content may be incorrect." id="87" name="Google Shape;87;p50"/>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sp>
        <p:nvSpPr>
          <p:cNvPr id="88" name="Google Shape;88;p50"/>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89" name="Google Shape;89;p50"/>
          <p:cNvPicPr preferRelativeResize="0"/>
          <p:nvPr/>
        </p:nvPicPr>
        <p:blipFill rotWithShape="1">
          <a:blip r:embed="rId3">
            <a:alphaModFix/>
          </a:blip>
          <a:srcRect b="4448" l="0" r="0" t="-1400"/>
          <a:stretch/>
        </p:blipFill>
        <p:spPr>
          <a:xfrm>
            <a:off x="22821106" y="12214238"/>
            <a:ext cx="873967" cy="994990"/>
          </a:xfrm>
          <a:prstGeom prst="rect">
            <a:avLst/>
          </a:prstGeom>
          <a:solidFill>
            <a:srgbClr val="F8F8F8"/>
          </a:solid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9"/>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6.jpg"/><Relationship Id="rId4" Type="http://schemas.openxmlformats.org/officeDocument/2006/relationships/hyperlink" Target="https://www.freepik.com/free-vector/hand-drawn-flat-design-overwhelmed-people-illustration_24202326.ht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www.youtube.com/watch?v=8uZNGWPpdms&amp;t=3s" TargetMode="Externa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hyperlink" Target="https://www.aware.i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0"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2"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1"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4"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3"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4"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9"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25" Type="http://schemas.openxmlformats.org/officeDocument/2006/relationships/image" Target="../media/image21.jpg"/><Relationship Id="rId5"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6"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7"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8"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1"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0"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3"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2"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5"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4"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7"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6"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9"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 Id="rId18" Type="http://schemas.openxmlformats.org/officeDocument/2006/relationships/hyperlink" Target="https://www.freepik.com/free-vector/user-with-laptop-smartphone-synchronizing-cross-device-syncing-cross-device-synchronization-operation-concept-white-background-bright-vibrant-violet-isolated-illustration_10780375.ht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hyperlink" Target="https://www.freepik.com/free-vector/world-health-day-concept-healthcare-health-protection-global-international-event-april-flat-vector-illustration-design_25849337.htm" TargetMode="External"/><Relationship Id="rId4" Type="http://schemas.openxmlformats.org/officeDocument/2006/relationships/hyperlink" Target="https://www.freepik.com/free-vector/world-health-day-concept-healthcare-health-protection-global-international-event-april-flat-vector-illustration-design_25849337.htm" TargetMode="External"/><Relationship Id="rId5"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hyperlink" Target="https://www.calm.com/" TargetMode="External"/><Relationship Id="rId4" Type="http://schemas.openxmlformats.org/officeDocument/2006/relationships/hyperlink" Target="https://www.headspace.com/" TargetMode="External"/><Relationship Id="rId9" Type="http://schemas.openxmlformats.org/officeDocument/2006/relationships/hyperlink" Target="https://www.smilingmind.com.au/" TargetMode="External"/><Relationship Id="rId5" Type="http://schemas.openxmlformats.org/officeDocument/2006/relationships/hyperlink" Target="https://www.calm.com/" TargetMode="External"/><Relationship Id="rId6" Type="http://schemas.openxmlformats.org/officeDocument/2006/relationships/image" Target="../media/image19.png"/><Relationship Id="rId7" Type="http://schemas.openxmlformats.org/officeDocument/2006/relationships/hyperlink" Target="https://www.headspace.com/" TargetMode="External"/><Relationship Id="rId8" Type="http://schemas.openxmlformats.org/officeDocument/2006/relationships/image" Target="../media/image28.png"/><Relationship Id="rId11" Type="http://schemas.openxmlformats.org/officeDocument/2006/relationships/hyperlink" Target="https://www.smilingmind.com.au/" TargetMode="External"/><Relationship Id="rId10" Type="http://schemas.openxmlformats.org/officeDocument/2006/relationships/hyperlink" Target="https://buddhify.com/" TargetMode="External"/><Relationship Id="rId13" Type="http://schemas.openxmlformats.org/officeDocument/2006/relationships/hyperlink" Target="https://buddhify.com/" TargetMode="External"/><Relationship Id="rId12" Type="http://schemas.openxmlformats.org/officeDocument/2006/relationships/image" Target="../media/image22.png"/><Relationship Id="rId1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www.calm.com/stress-anxiety" TargetMode="External"/><Relationship Id="rId4" Type="http://schemas.openxmlformats.org/officeDocument/2006/relationships/image" Target="../media/image36.jpg"/><Relationship Id="rId5" Type="http://schemas.openxmlformats.org/officeDocument/2006/relationships/hyperlink" Target="https://www.freepik.com/free-vector/flat-design-people-doing-yoga_8352908.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hyperlink" Target="https://www.youtube.com/watch?v=Cab8P1LC3PY" TargetMode="Externa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www.nspcc.org.uk/keeping-children-safe/online-safety/inappropriate-explicit-content/" TargetMode="External"/><Relationship Id="rId4" Type="http://schemas.openxmlformats.org/officeDocument/2006/relationships/hyperlink" Target="https://www.nspcc.org.uk/keeping-children-safe/online-safety/inappropriate-explicit-content/" TargetMode="External"/><Relationship Id="rId9" Type="http://schemas.openxmlformats.org/officeDocument/2006/relationships/hyperlink" Target="https://www.mind.org.uk/information-support/tips-for-everyday-living/coping-with-distressing-events-in-the-news/" TargetMode="External"/><Relationship Id="rId5" Type="http://schemas.openxmlformats.org/officeDocument/2006/relationships/hyperlink" Target="https://www.health.harvard.edu/mind-and-mood/self-regulation-for-adults-strategies-for-getting-a-handle-on-emotions-and-behavior" TargetMode="External"/><Relationship Id="rId6" Type="http://schemas.openxmlformats.org/officeDocument/2006/relationships/hyperlink" Target="https://health.clevelandclinic.org/grounding-techniques" TargetMode="External"/><Relationship Id="rId7" Type="http://schemas.openxmlformats.org/officeDocument/2006/relationships/hyperlink" Target="https://health.clevelandclinic.org/grounding-techniques" TargetMode="External"/><Relationship Id="rId8" Type="http://schemas.openxmlformats.org/officeDocument/2006/relationships/hyperlink" Target="https://www.aware.ie/" TargetMode="External"/><Relationship Id="rId11" Type="http://schemas.openxmlformats.org/officeDocument/2006/relationships/hyperlink" Target="https://www.calm.com/blog/grounding-techniques" TargetMode="External"/><Relationship Id="rId10" Type="http://schemas.openxmlformats.org/officeDocument/2006/relationships/hyperlink" Target="https://www.calm.com/blog/how-to-sleep-better?utm_medium=organic&amp;utm_source=blog&amp;utm_campaign=self-care-practices" TargetMode="External"/><Relationship Id="rId12" Type="http://schemas.openxmlformats.org/officeDocument/2006/relationships/hyperlink" Target="https://toolkit.lifeline.org.au/articles/techniques/finding-relief-through-grounding-technique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3" name="Shape 93"/>
        <p:cNvGrpSpPr/>
        <p:nvPr/>
      </p:nvGrpSpPr>
      <p:grpSpPr>
        <a:xfrm>
          <a:off x="0" y="0"/>
          <a:ext cx="0" cy="0"/>
          <a:chOff x="0" y="0"/>
          <a:chExt cx="0" cy="0"/>
        </a:xfrm>
      </p:grpSpPr>
      <p:sp>
        <p:nvSpPr>
          <p:cNvPr id="94" name="Google Shape;94;p1"/>
          <p:cNvSpPr txBox="1"/>
          <p:nvPr>
            <p:ph type="title"/>
          </p:nvPr>
        </p:nvSpPr>
        <p:spPr>
          <a:xfrm>
            <a:off x="960125" y="5218953"/>
            <a:ext cx="22463700" cy="47091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IE"/>
              <a:t>Título do Módulo</a:t>
            </a:r>
            <a:r>
              <a:rPr lang="en-IE">
                <a:latin typeface="Arial"/>
                <a:ea typeface="Arial"/>
                <a:cs typeface="Arial"/>
                <a:sym typeface="Arial"/>
              </a:rPr>
              <a:t>: </a:t>
            </a:r>
            <a:br>
              <a:rPr lang="en-IE">
                <a:latin typeface="Arial"/>
                <a:ea typeface="Arial"/>
                <a:cs typeface="Arial"/>
                <a:sym typeface="Arial"/>
              </a:rPr>
            </a:br>
            <a:r>
              <a:rPr lang="en-IE"/>
              <a:t>Estratégias para Lidar com Conteúdos Perturbadores</a:t>
            </a:r>
            <a:br>
              <a:rPr lang="en-IE"/>
            </a:b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3"/>
          <p:cNvSpPr txBox="1"/>
          <p:nvPr>
            <p:ph idx="1" type="body"/>
          </p:nvPr>
        </p:nvSpPr>
        <p:spPr>
          <a:xfrm>
            <a:off x="8177213" y="2210080"/>
            <a:ext cx="15752400" cy="7505100"/>
          </a:xfrm>
          <a:prstGeom prst="rect">
            <a:avLst/>
          </a:prstGeom>
          <a:noFill/>
          <a:ln>
            <a:noFill/>
          </a:ln>
        </p:spPr>
        <p:txBody>
          <a:bodyPr anchorCtr="0" anchor="t" bIns="0" lIns="0" spcFirstLastPara="1" rIns="0" wrap="square" tIns="0">
            <a:normAutofit fontScale="92500" lnSpcReduction="20000"/>
          </a:bodyPr>
          <a:lstStyle/>
          <a:p>
            <a:pPr indent="-393065" lvl="0" marL="457200" rtl="0" algn="l">
              <a:lnSpc>
                <a:spcPct val="150000"/>
              </a:lnSpc>
              <a:spcBef>
                <a:spcPts val="0"/>
              </a:spcBef>
              <a:spcAft>
                <a:spcPts val="0"/>
              </a:spcAft>
              <a:buSzPct val="100000"/>
              <a:buChar char="●"/>
            </a:pPr>
            <a:r>
              <a:rPr lang="en-IE" sz="2800"/>
              <a:t>Reconhecer e identificar conteúdos perturbadores online, utilizando estratégias de coping e de regulação emocional quando estes surgem.</a:t>
            </a:r>
            <a:br>
              <a:rPr lang="en-IE" sz="2800"/>
            </a:br>
            <a:endParaRPr sz="2800"/>
          </a:p>
          <a:p>
            <a:pPr indent="-393065" lvl="0" marL="457200" rtl="0" algn="l">
              <a:lnSpc>
                <a:spcPct val="150000"/>
              </a:lnSpc>
              <a:spcBef>
                <a:spcPts val="0"/>
              </a:spcBef>
              <a:spcAft>
                <a:spcPts val="0"/>
              </a:spcAft>
              <a:buSzPct val="100000"/>
              <a:buChar char="●"/>
            </a:pPr>
            <a:r>
              <a:rPr lang="en-IE" sz="2800"/>
              <a:t>Utilizar avisos de conteúdo, ferramentas de denúncia e recursos digitais para gerir a exposição a material prejudicial.</a:t>
            </a:r>
            <a:br>
              <a:rPr lang="en-IE" sz="2800"/>
            </a:br>
            <a:endParaRPr sz="2800"/>
          </a:p>
          <a:p>
            <a:pPr indent="-393065" lvl="0" marL="457200" rtl="0" algn="l">
              <a:lnSpc>
                <a:spcPct val="150000"/>
              </a:lnSpc>
              <a:spcBef>
                <a:spcPts val="0"/>
              </a:spcBef>
              <a:spcAft>
                <a:spcPts val="0"/>
              </a:spcAft>
              <a:buSzPct val="100000"/>
              <a:buChar char="●"/>
            </a:pPr>
            <a:r>
              <a:rPr lang="en-IE" sz="2800"/>
              <a:t>Saber quando fazer pausas nos ambientes digitais e estabelecer limites pessoais relativamente ao consumo de conteúdos.</a:t>
            </a:r>
            <a:br>
              <a:rPr lang="en-IE" sz="2800"/>
            </a:br>
            <a:endParaRPr sz="2800"/>
          </a:p>
          <a:p>
            <a:pPr indent="-393065" lvl="0" marL="457200" rtl="0" algn="l">
              <a:lnSpc>
                <a:spcPct val="150000"/>
              </a:lnSpc>
              <a:spcBef>
                <a:spcPts val="0"/>
              </a:spcBef>
              <a:spcAft>
                <a:spcPts val="0"/>
              </a:spcAft>
              <a:buSzPct val="100000"/>
              <a:buChar char="●"/>
            </a:pPr>
            <a:r>
              <a:rPr lang="en-IE" sz="2800"/>
              <a:t>Procurar apoio junto de adultos de confiança, pares ou organizações quando se sentir sobrecarregado/a por experiências online perturbadoras.</a:t>
            </a:r>
            <a:br>
              <a:rPr lang="en-IE" sz="2800"/>
            </a:br>
            <a:endParaRPr sz="2800"/>
          </a:p>
          <a:p>
            <a:pPr indent="-393065" lvl="0" marL="457200" rtl="0" algn="l">
              <a:lnSpc>
                <a:spcPct val="150000"/>
              </a:lnSpc>
              <a:spcBef>
                <a:spcPts val="0"/>
              </a:spcBef>
              <a:spcAft>
                <a:spcPts val="0"/>
              </a:spcAft>
              <a:buSzPct val="100000"/>
              <a:buChar char="●"/>
            </a:pPr>
            <a:r>
              <a:rPr lang="en-IE" sz="2800"/>
              <a:t>Promover a empatia nas conversas sobre conteúdos perturbadores e incentivar a sensibilização para a saúde mental entre pares.</a:t>
            </a:r>
            <a:endParaRPr sz="2800"/>
          </a:p>
        </p:txBody>
      </p:sp>
      <p:sp>
        <p:nvSpPr>
          <p:cNvPr id="100" name="Google Shape;100;p3"/>
          <p:cNvSpPr txBox="1"/>
          <p:nvPr>
            <p:ph type="title"/>
          </p:nvPr>
        </p:nvSpPr>
        <p:spPr>
          <a:xfrm>
            <a:off x="762000" y="1524000"/>
            <a:ext cx="5467500" cy="5652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lt1"/>
              </a:buClr>
              <a:buSzPts val="8000"/>
              <a:buFont typeface="Arial"/>
              <a:buNone/>
            </a:pPr>
            <a:r>
              <a:rPr b="1" lang="en-IE"/>
              <a:t>No final deste módulo, serei capaz de:</a:t>
            </a:r>
            <a:endParaRPr b="1"/>
          </a:p>
          <a:p>
            <a:pPr indent="0" lvl="0" marL="0" rtl="0" algn="l">
              <a:lnSpc>
                <a:spcPct val="90000"/>
              </a:lnSpc>
              <a:spcBef>
                <a:spcPts val="0"/>
              </a:spcBef>
              <a:spcAft>
                <a:spcPts val="0"/>
              </a:spcAft>
              <a:buClr>
                <a:schemeClr val="lt1"/>
              </a:buClr>
              <a:buSzPts val="8000"/>
              <a:buFont typeface="Arial"/>
              <a:buNone/>
            </a:pPr>
            <a:r>
              <a:t/>
            </a:r>
            <a:endParaRPr b="1"/>
          </a:p>
        </p:txBody>
      </p:sp>
      <p:sp>
        <p:nvSpPr>
          <p:cNvPr id="101" name="Google Shape;101;p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accent2"/>
              </a:buClr>
              <a:buSzPct val="100000"/>
              <a:buFont typeface="Arial"/>
              <a:buNone/>
            </a:pPr>
            <a:r>
              <a:rPr lang="en-IE" sz="10400"/>
              <a:t>Teoria </a:t>
            </a:r>
            <a:br>
              <a:rPr lang="en-IE" sz="10400"/>
            </a:br>
            <a:r>
              <a:rPr lang="en-IE" sz="10400"/>
              <a:t>Introdutória</a:t>
            </a:r>
            <a:endParaRPr sz="10400"/>
          </a:p>
          <a:p>
            <a:pPr indent="0" lvl="0" marL="0" rtl="0" algn="l">
              <a:lnSpc>
                <a:spcPct val="90000"/>
              </a:lnSpc>
              <a:spcBef>
                <a:spcPts val="0"/>
              </a:spcBef>
              <a:spcAft>
                <a:spcPts val="0"/>
              </a:spcAft>
              <a:buClr>
                <a:schemeClr val="accent2"/>
              </a:buClr>
              <a:buSzPct val="100000"/>
              <a:buFont typeface="Arial"/>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5"/>
          <p:cNvSpPr txBox="1"/>
          <p:nvPr>
            <p:ph idx="1" type="body"/>
          </p:nvPr>
        </p:nvSpPr>
        <p:spPr>
          <a:xfrm>
            <a:off x="771325" y="2301550"/>
            <a:ext cx="13089600" cy="9605700"/>
          </a:xfrm>
          <a:prstGeom prst="rect">
            <a:avLst/>
          </a:prstGeom>
          <a:noFill/>
          <a:ln>
            <a:noFill/>
          </a:ln>
        </p:spPr>
        <p:txBody>
          <a:bodyPr anchorCtr="0" anchor="t" bIns="0" lIns="0" spcFirstLastPara="1" rIns="0" wrap="square" tIns="0">
            <a:normAutofit fontScale="47500" lnSpcReduction="20000"/>
          </a:bodyPr>
          <a:lstStyle/>
          <a:p>
            <a:pPr indent="-228600" lvl="0" marL="457200" rtl="0" algn="l">
              <a:lnSpc>
                <a:spcPct val="170000"/>
              </a:lnSpc>
              <a:spcBef>
                <a:spcPts val="2000"/>
              </a:spcBef>
              <a:spcAft>
                <a:spcPts val="0"/>
              </a:spcAft>
              <a:buSzPct val="214353"/>
              <a:buNone/>
            </a:pPr>
            <a:r>
              <a:rPr b="1" lang="en-IE" sz="6000"/>
              <a:t>O que é</a:t>
            </a:r>
            <a:r>
              <a:rPr b="1" lang="en-IE" sz="6000">
                <a:latin typeface="Arial"/>
                <a:ea typeface="Arial"/>
                <a:cs typeface="Arial"/>
                <a:sym typeface="Arial"/>
              </a:rPr>
              <a:t>?</a:t>
            </a:r>
            <a:endParaRPr sz="6000">
              <a:latin typeface="Arial"/>
              <a:ea typeface="Arial"/>
              <a:cs typeface="Arial"/>
              <a:sym typeface="Arial"/>
            </a:endParaRPr>
          </a:p>
          <a:p>
            <a:pPr indent="-543432" lvl="0" marL="800100" rtl="0" algn="l">
              <a:lnSpc>
                <a:spcPct val="120000"/>
              </a:lnSpc>
              <a:spcBef>
                <a:spcPts val="2000"/>
              </a:spcBef>
              <a:spcAft>
                <a:spcPts val="0"/>
              </a:spcAft>
              <a:buSzPct val="100000"/>
              <a:buFont typeface="Arial"/>
              <a:buChar char="•"/>
            </a:pPr>
            <a:r>
              <a:rPr lang="en-IE" sz="5900"/>
              <a:t>Imagens editadas/com filtros - padrões de beleza irrealistas</a:t>
            </a:r>
            <a:endParaRPr sz="5900"/>
          </a:p>
          <a:p>
            <a:pPr indent="-543432" lvl="0" marL="800100" rtl="0" algn="l">
              <a:lnSpc>
                <a:spcPct val="120000"/>
              </a:lnSpc>
              <a:spcBef>
                <a:spcPts val="2000"/>
              </a:spcBef>
              <a:spcAft>
                <a:spcPts val="0"/>
              </a:spcAft>
              <a:buSzPct val="100000"/>
              <a:buFont typeface="Arial"/>
              <a:buChar char="•"/>
            </a:pPr>
            <a:r>
              <a:rPr lang="en-IE" sz="5900"/>
              <a:t>Notícias falsas e desinformação - boatos, propaganda, confusão</a:t>
            </a:r>
            <a:endParaRPr sz="5900"/>
          </a:p>
          <a:p>
            <a:pPr indent="-543432" lvl="0" marL="800100" rtl="0" algn="l">
              <a:lnSpc>
                <a:spcPct val="120000"/>
              </a:lnSpc>
              <a:spcBef>
                <a:spcPts val="2000"/>
              </a:spcBef>
              <a:spcAft>
                <a:spcPts val="0"/>
              </a:spcAft>
              <a:buSzPct val="100000"/>
              <a:buFont typeface="Arial"/>
              <a:buChar char="•"/>
            </a:pPr>
            <a:r>
              <a:rPr lang="en-IE" sz="5900"/>
              <a:t>Conteúdos pornográficos - exposição acidental ou curiosidade sobre sexualidade</a:t>
            </a:r>
            <a:endParaRPr sz="5900"/>
          </a:p>
          <a:p>
            <a:pPr indent="-543432" lvl="0" marL="800100" rtl="0" algn="l">
              <a:lnSpc>
                <a:spcPct val="120000"/>
              </a:lnSpc>
              <a:spcBef>
                <a:spcPts val="2000"/>
              </a:spcBef>
              <a:spcAft>
                <a:spcPts val="0"/>
              </a:spcAft>
              <a:buSzPct val="100000"/>
              <a:buFont typeface="Arial"/>
              <a:buChar char="•"/>
            </a:pPr>
            <a:r>
              <a:rPr lang="en-IE" sz="5900"/>
              <a:t>Conteúdos relacionados com automutilação, suicídio e perturbações alimentares - comunidades prejudiciais e fatores desencadeadores</a:t>
            </a:r>
            <a:endParaRPr sz="5900"/>
          </a:p>
          <a:p>
            <a:pPr indent="-543432" lvl="0" marL="800100" rtl="0" algn="l">
              <a:lnSpc>
                <a:spcPct val="120000"/>
              </a:lnSpc>
              <a:spcBef>
                <a:spcPts val="2000"/>
              </a:spcBef>
              <a:spcAft>
                <a:spcPts val="0"/>
              </a:spcAft>
              <a:buSzPct val="100000"/>
              <a:buFont typeface="Arial"/>
              <a:buChar char="•"/>
            </a:pPr>
            <a:r>
              <a:rPr lang="en-IE" sz="5900"/>
              <a:t>Conteúdos violentos/perturbadores - racismo, discurso de ódio, extremismo, bullying, discriminação, tragédias</a:t>
            </a:r>
            <a:endParaRPr sz="5900"/>
          </a:p>
          <a:p>
            <a:pPr indent="-228600" lvl="0" marL="457200" rtl="0" algn="l">
              <a:lnSpc>
                <a:spcPct val="170000"/>
              </a:lnSpc>
              <a:spcBef>
                <a:spcPts val="2000"/>
              </a:spcBef>
              <a:spcAft>
                <a:spcPts val="0"/>
              </a:spcAft>
              <a:buNone/>
            </a:pPr>
            <a:r>
              <a:rPr b="1" lang="en-IE" sz="6000"/>
              <a:t>Onde pode aparecer</a:t>
            </a:r>
            <a:r>
              <a:rPr b="1" lang="en-IE" sz="6000"/>
              <a:t>?</a:t>
            </a:r>
            <a:endParaRPr sz="6000"/>
          </a:p>
          <a:p>
            <a:pPr indent="-571562" lvl="0" marL="800100" rtl="0" algn="l">
              <a:lnSpc>
                <a:spcPct val="120000"/>
              </a:lnSpc>
              <a:spcBef>
                <a:spcPts val="2000"/>
              </a:spcBef>
              <a:spcAft>
                <a:spcPts val="0"/>
              </a:spcAft>
              <a:buClr>
                <a:srgbClr val="323232"/>
              </a:buClr>
              <a:buSzPct val="100000"/>
              <a:buChar char="•"/>
            </a:pPr>
            <a:r>
              <a:rPr lang="en-IE" sz="5900"/>
              <a:t>Redes sociais</a:t>
            </a:r>
            <a:endParaRPr sz="5900">
              <a:solidFill>
                <a:schemeClr val="dk1"/>
              </a:solidFill>
            </a:endParaRPr>
          </a:p>
          <a:p>
            <a:pPr indent="-571562" lvl="0" marL="800100" rtl="0" algn="l">
              <a:lnSpc>
                <a:spcPct val="120000"/>
              </a:lnSpc>
              <a:spcBef>
                <a:spcPts val="2000"/>
              </a:spcBef>
              <a:spcAft>
                <a:spcPts val="0"/>
              </a:spcAft>
              <a:buClr>
                <a:srgbClr val="323232"/>
              </a:buClr>
              <a:buSzPct val="100000"/>
              <a:buChar char="•"/>
            </a:pPr>
            <a:r>
              <a:rPr lang="en-IE" sz="5900"/>
              <a:t>Plataformas de partilha de vídeos</a:t>
            </a:r>
            <a:endParaRPr sz="5900">
              <a:solidFill>
                <a:schemeClr val="dk1"/>
              </a:solidFill>
            </a:endParaRPr>
          </a:p>
          <a:p>
            <a:pPr indent="-571562" lvl="0" marL="800100" rtl="0" algn="l">
              <a:lnSpc>
                <a:spcPct val="120000"/>
              </a:lnSpc>
              <a:spcBef>
                <a:spcPts val="2000"/>
              </a:spcBef>
              <a:spcAft>
                <a:spcPts val="0"/>
              </a:spcAft>
              <a:buClr>
                <a:srgbClr val="323232"/>
              </a:buClr>
              <a:buSzPct val="100000"/>
              <a:buChar char="•"/>
            </a:pPr>
            <a:r>
              <a:rPr lang="en-IE" sz="5900"/>
              <a:t>Fóruns, grupos e espaços de discussão online</a:t>
            </a:r>
            <a:endParaRPr sz="5900">
              <a:solidFill>
                <a:schemeClr val="dk1"/>
              </a:solidFill>
            </a:endParaRPr>
          </a:p>
          <a:p>
            <a:pPr indent="-571562" lvl="0" marL="800100" rtl="0" algn="l">
              <a:lnSpc>
                <a:spcPct val="120000"/>
              </a:lnSpc>
              <a:spcBef>
                <a:spcPts val="2000"/>
              </a:spcBef>
              <a:spcAft>
                <a:spcPts val="0"/>
              </a:spcAft>
              <a:buClr>
                <a:srgbClr val="323232"/>
              </a:buClr>
              <a:buSzPct val="100000"/>
              <a:buChar char="•"/>
            </a:pPr>
            <a:r>
              <a:rPr lang="en-IE" sz="5900"/>
              <a:t>Pesquisas na internet e sites de notícias</a:t>
            </a:r>
            <a:endParaRPr sz="5900"/>
          </a:p>
          <a:p>
            <a:pPr indent="-330517" lvl="0" marL="457200" rtl="0" algn="l">
              <a:lnSpc>
                <a:spcPct val="90000"/>
              </a:lnSpc>
              <a:spcBef>
                <a:spcPts val="2000"/>
              </a:spcBef>
              <a:spcAft>
                <a:spcPts val="0"/>
              </a:spcAft>
              <a:buClr>
                <a:srgbClr val="323232"/>
              </a:buClr>
              <a:buSzPct val="150000"/>
              <a:buFont typeface="Arial"/>
              <a:buNone/>
            </a:pPr>
            <a:r>
              <a:t/>
            </a:r>
            <a:endParaRPr sz="2800"/>
          </a:p>
        </p:txBody>
      </p:sp>
      <p:sp>
        <p:nvSpPr>
          <p:cNvPr id="112" name="Google Shape;112;p5"/>
          <p:cNvSpPr txBox="1"/>
          <p:nvPr>
            <p:ph type="title"/>
          </p:nvPr>
        </p:nvSpPr>
        <p:spPr>
          <a:xfrm>
            <a:off x="752669" y="1179375"/>
            <a:ext cx="22860000" cy="14058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Conteúdos Perturbadores</a:t>
            </a:r>
            <a:endParaRPr>
              <a:latin typeface="Arial"/>
              <a:ea typeface="Arial"/>
              <a:cs typeface="Arial"/>
              <a:sym typeface="Arial"/>
            </a:endParaRPr>
          </a:p>
        </p:txBody>
      </p:sp>
      <p:pic>
        <p:nvPicPr>
          <p:cNvPr descr="A person with purple hair and a computer&#10;&#10;AI-generated content may be incorrect." id="113" name="Google Shape;113;p5"/>
          <p:cNvPicPr preferRelativeResize="0"/>
          <p:nvPr/>
        </p:nvPicPr>
        <p:blipFill rotWithShape="1">
          <a:blip r:embed="rId3">
            <a:alphaModFix/>
          </a:blip>
          <a:srcRect b="0" l="0" r="0" t="0"/>
          <a:stretch/>
        </p:blipFill>
        <p:spPr>
          <a:xfrm>
            <a:off x="15040947" y="2208729"/>
            <a:ext cx="9181323" cy="9181323"/>
          </a:xfrm>
          <a:prstGeom prst="rect">
            <a:avLst/>
          </a:prstGeom>
          <a:noFill/>
          <a:ln>
            <a:noFill/>
          </a:ln>
        </p:spPr>
      </p:pic>
      <p:sp>
        <p:nvSpPr>
          <p:cNvPr id="114" name="Google Shape;114;p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115" name="Google Shape;115;p5"/>
          <p:cNvSpPr txBox="1"/>
          <p:nvPr/>
        </p:nvSpPr>
        <p:spPr>
          <a:xfrm>
            <a:off x="15040947" y="11507271"/>
            <a:ext cx="324705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IE" sz="2000" u="none" cap="none" strike="noStrike">
                <a:solidFill>
                  <a:srgbClr val="000000"/>
                </a:solidFill>
                <a:latin typeface="Arial"/>
                <a:ea typeface="Arial"/>
                <a:cs typeface="Arial"/>
                <a:sym typeface="Arial"/>
              </a:rPr>
              <a:t>Imagem </a:t>
            </a:r>
            <a:r>
              <a:rPr lang="en-IE" sz="2000"/>
              <a:t>de </a:t>
            </a:r>
            <a:r>
              <a:rPr b="0" i="0" lang="en-IE" sz="2000" u="sng" cap="none" strike="noStrike">
                <a:solidFill>
                  <a:srgbClr val="000000"/>
                </a:solidFill>
                <a:latin typeface="Arial"/>
                <a:ea typeface="Arial"/>
                <a:cs typeface="Arial"/>
                <a:sym typeface="Arial"/>
                <a:hlinkClick r:id="rId4">
                  <a:extLst>
                    <a:ext uri="{A12FA001-AC4F-418D-AE19-62706E023703}">
                      <ahyp:hlinkClr val="tx"/>
                    </a:ext>
                  </a:extLst>
                </a:hlinkClick>
              </a:rPr>
              <a:t>Freepik</a:t>
            </a:r>
            <a:r>
              <a:rPr b="0" i="0" lang="en-IE" sz="2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
          <p:cNvSpPr txBox="1"/>
          <p:nvPr>
            <p:ph idx="1" type="body"/>
          </p:nvPr>
        </p:nvSpPr>
        <p:spPr>
          <a:xfrm>
            <a:off x="762000" y="3545633"/>
            <a:ext cx="22866350" cy="7258050"/>
          </a:xfrm>
          <a:prstGeom prst="rect">
            <a:avLst/>
          </a:prstGeom>
          <a:noFill/>
          <a:ln>
            <a:noFill/>
          </a:ln>
        </p:spPr>
        <p:txBody>
          <a:bodyPr anchorCtr="0" anchor="t" bIns="0" lIns="0" spcFirstLastPara="1" rIns="0" wrap="square" tIns="0">
            <a:normAutofit/>
          </a:bodyPr>
          <a:lstStyle/>
          <a:p>
            <a:pPr indent="-228600" lvl="0" marL="457200" rtl="0" algn="l">
              <a:lnSpc>
                <a:spcPct val="170000"/>
              </a:lnSpc>
              <a:spcBef>
                <a:spcPts val="2000"/>
              </a:spcBef>
              <a:spcAft>
                <a:spcPts val="0"/>
              </a:spcAft>
              <a:buSzPts val="7108"/>
              <a:buNone/>
            </a:pPr>
            <a:r>
              <a:rPr b="1" lang="en-IE" sz="3300"/>
              <a:t>Porque se espalha</a:t>
            </a:r>
            <a:r>
              <a:rPr b="1" lang="en-IE" sz="3300">
                <a:latin typeface="Arial"/>
                <a:ea typeface="Arial"/>
                <a:cs typeface="Arial"/>
                <a:sym typeface="Arial"/>
              </a:rPr>
              <a:t>?</a:t>
            </a:r>
            <a:endParaRPr sz="3300">
              <a:latin typeface="Arial"/>
              <a:ea typeface="Arial"/>
              <a:cs typeface="Arial"/>
              <a:sym typeface="Arial"/>
            </a:endParaRPr>
          </a:p>
          <a:p>
            <a:pPr indent="-571500" lvl="0" marL="800100" rtl="0" algn="l">
              <a:lnSpc>
                <a:spcPct val="170000"/>
              </a:lnSpc>
              <a:spcBef>
                <a:spcPts val="2000"/>
              </a:spcBef>
              <a:spcAft>
                <a:spcPts val="0"/>
              </a:spcAft>
              <a:buSzPts val="2800"/>
              <a:buFont typeface="Arial"/>
              <a:buChar char="•"/>
            </a:pPr>
            <a:r>
              <a:rPr lang="en-IE" sz="2800"/>
              <a:t>Curiosidade, vergonha ou procura de respostas</a:t>
            </a:r>
            <a:endParaRPr/>
          </a:p>
          <a:p>
            <a:pPr indent="-571500" lvl="0" marL="800100" rtl="0" algn="l">
              <a:lnSpc>
                <a:spcPct val="170000"/>
              </a:lnSpc>
              <a:spcBef>
                <a:spcPts val="2000"/>
              </a:spcBef>
              <a:spcAft>
                <a:spcPts val="0"/>
              </a:spcAft>
              <a:buSzPts val="2800"/>
              <a:buFont typeface="Arial"/>
              <a:buChar char="•"/>
            </a:pPr>
            <a:r>
              <a:rPr lang="en-IE" sz="2800"/>
              <a:t>Ferramentas e filtros que distorcem a realidade</a:t>
            </a:r>
            <a:endParaRPr/>
          </a:p>
          <a:p>
            <a:pPr indent="-571500" lvl="0" marL="800100" rtl="0" algn="l">
              <a:lnSpc>
                <a:spcPct val="170000"/>
              </a:lnSpc>
              <a:spcBef>
                <a:spcPts val="2000"/>
              </a:spcBef>
              <a:spcAft>
                <a:spcPts val="0"/>
              </a:spcAft>
              <a:buSzPts val="2800"/>
              <a:buFont typeface="Arial"/>
              <a:buChar char="•"/>
            </a:pPr>
            <a:r>
              <a:rPr lang="en-IE" sz="2800"/>
              <a:t>Desinformação deliberada para influenciar ou prejudicar</a:t>
            </a:r>
            <a:endParaRPr/>
          </a:p>
          <a:p>
            <a:pPr indent="-571500" lvl="0" marL="800100" rtl="0" algn="l">
              <a:lnSpc>
                <a:spcPct val="170000"/>
              </a:lnSpc>
              <a:spcBef>
                <a:spcPts val="2000"/>
              </a:spcBef>
              <a:spcAft>
                <a:spcPts val="0"/>
              </a:spcAft>
              <a:buSzPts val="2800"/>
              <a:buFont typeface="Arial"/>
              <a:buChar char="•"/>
            </a:pPr>
            <a:r>
              <a:rPr lang="en-IE" sz="2800"/>
              <a:t>Algoritmos que amplificam conteúdos chocantes ou sensacionalistas</a:t>
            </a:r>
            <a:endParaRPr/>
          </a:p>
          <a:p>
            <a:pPr indent="-228600" lvl="0" marL="457200" rtl="0" algn="l">
              <a:lnSpc>
                <a:spcPct val="90000"/>
              </a:lnSpc>
              <a:spcBef>
                <a:spcPts val="2000"/>
              </a:spcBef>
              <a:spcAft>
                <a:spcPts val="0"/>
              </a:spcAft>
              <a:buClr>
                <a:srgbClr val="323232"/>
              </a:buClr>
              <a:buSzPts val="5600"/>
              <a:buNone/>
            </a:pPr>
            <a:r>
              <a:t/>
            </a:r>
            <a:endParaRPr/>
          </a:p>
        </p:txBody>
      </p:sp>
      <p:sp>
        <p:nvSpPr>
          <p:cNvPr id="121" name="Google Shape;121;p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Conteúdos Perturbadores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6"/>
          <p:cNvSpPr txBox="1"/>
          <p:nvPr>
            <p:ph idx="1" type="body"/>
          </p:nvPr>
        </p:nvSpPr>
        <p:spPr>
          <a:xfrm>
            <a:off x="762000" y="2746850"/>
            <a:ext cx="23018700" cy="106503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323232"/>
              </a:buClr>
              <a:buSzPts val="4200"/>
              <a:buNone/>
            </a:pPr>
            <a:r>
              <a:rPr lang="en-IE" sz="2600"/>
              <a:t>A exposição a conteúdos perturbadores pode provocar ansiedade, tristeza, dessensibilização e outras reações emocionais e psicológicas. É importante desligar ou fazer uma pausa digital e prestar atenção ao que está a sentir.</a:t>
            </a:r>
            <a:endParaRPr sz="2600"/>
          </a:p>
          <a:p>
            <a:pPr indent="0" lvl="0" marL="0" rtl="0" algn="l">
              <a:lnSpc>
                <a:spcPct val="150000"/>
              </a:lnSpc>
              <a:spcBef>
                <a:spcPts val="0"/>
              </a:spcBef>
              <a:spcAft>
                <a:spcPts val="0"/>
              </a:spcAft>
              <a:buClr>
                <a:srgbClr val="323232"/>
              </a:buClr>
              <a:buSzPts val="4200"/>
              <a:buNone/>
            </a:pPr>
            <a:r>
              <a:rPr lang="en-IE" sz="2600"/>
              <a:t>Seguem-se algumas técnicas de regulação emocional a considerar quando sentir esses efeitos</a:t>
            </a:r>
            <a:r>
              <a:rPr lang="en-IE" sz="2600">
                <a:latin typeface="Arial"/>
                <a:ea typeface="Arial"/>
                <a:cs typeface="Arial"/>
                <a:sym typeface="Arial"/>
              </a:rPr>
              <a:t>:</a:t>
            </a:r>
            <a:endParaRPr sz="5400"/>
          </a:p>
          <a:p>
            <a:pPr indent="0" lvl="0" marL="0" rtl="0" algn="l">
              <a:lnSpc>
                <a:spcPct val="100000"/>
              </a:lnSpc>
              <a:spcBef>
                <a:spcPts val="0"/>
              </a:spcBef>
              <a:spcAft>
                <a:spcPts val="0"/>
              </a:spcAft>
              <a:buClr>
                <a:srgbClr val="323232"/>
              </a:buClr>
              <a:buSzPts val="4200"/>
              <a:buNone/>
            </a:pPr>
            <a:r>
              <a:t/>
            </a:r>
            <a:endParaRPr sz="2600"/>
          </a:p>
          <a:p>
            <a:pPr indent="0" lvl="0" marL="0" rtl="0" algn="l">
              <a:lnSpc>
                <a:spcPct val="100000"/>
              </a:lnSpc>
              <a:spcBef>
                <a:spcPts val="0"/>
              </a:spcBef>
              <a:spcAft>
                <a:spcPts val="0"/>
              </a:spcAft>
              <a:buClr>
                <a:srgbClr val="323232"/>
              </a:buClr>
              <a:buSzPts val="4200"/>
              <a:buNone/>
            </a:pPr>
            <a:r>
              <a:rPr b="1" lang="en-IE" sz="2600"/>
              <a:t>Abordagem “Parar–Respirar–Refletir–Escolher”</a:t>
            </a:r>
            <a:r>
              <a:rPr lang="en-IE" sz="2600">
                <a:latin typeface="Arial"/>
                <a:ea typeface="Arial"/>
                <a:cs typeface="Arial"/>
                <a:sym typeface="Arial"/>
              </a:rPr>
              <a:t>:</a:t>
            </a:r>
            <a:endParaRPr sz="2600"/>
          </a:p>
          <a:p>
            <a:pPr indent="-558800" lvl="1" marL="1028700" rtl="0" algn="l">
              <a:lnSpc>
                <a:spcPct val="150000"/>
              </a:lnSpc>
              <a:spcBef>
                <a:spcPts val="0"/>
              </a:spcBef>
              <a:spcAft>
                <a:spcPts val="0"/>
              </a:spcAft>
              <a:buSzPts val="2200"/>
              <a:buChar char="•"/>
            </a:pPr>
            <a:r>
              <a:rPr lang="en-IE" sz="2600"/>
              <a:t>Quando sentir emoções intensas, diga a si próprio/a para acalmar e pensar com maior clareza</a:t>
            </a:r>
            <a:r>
              <a:rPr lang="en-IE" sz="2600">
                <a:latin typeface="Arial"/>
                <a:ea typeface="Arial"/>
                <a:cs typeface="Arial"/>
                <a:sym typeface="Arial"/>
              </a:rPr>
              <a:t>.</a:t>
            </a:r>
            <a:endParaRPr sz="2600"/>
          </a:p>
          <a:p>
            <a:pPr indent="-558800" lvl="1" marL="1028700" rtl="0" algn="l">
              <a:lnSpc>
                <a:spcPct val="150000"/>
              </a:lnSpc>
              <a:spcBef>
                <a:spcPts val="0"/>
              </a:spcBef>
              <a:spcAft>
                <a:spcPts val="0"/>
              </a:spcAft>
              <a:buSzPts val="2200"/>
              <a:buChar char="•"/>
            </a:pPr>
            <a:r>
              <a:rPr lang="en-IE" sz="2600"/>
              <a:t>Tente relaxar através de respirações profundas e lentas, contando até 10 ou dando um pequeno passeio.</a:t>
            </a:r>
            <a:endParaRPr sz="2600"/>
          </a:p>
          <a:p>
            <a:pPr indent="-558800" lvl="1" marL="1028700" rtl="0" algn="l">
              <a:lnSpc>
                <a:spcPct val="150000"/>
              </a:lnSpc>
              <a:spcBef>
                <a:spcPts val="0"/>
              </a:spcBef>
              <a:spcAft>
                <a:spcPts val="0"/>
              </a:spcAft>
              <a:buSzPts val="2200"/>
              <a:buChar char="•"/>
            </a:pPr>
            <a:r>
              <a:rPr lang="en-IE" sz="2600"/>
              <a:t>Não reaja até sentir que tem as suas emoções sob controlo.</a:t>
            </a:r>
            <a:endParaRPr sz="2600"/>
          </a:p>
          <a:p>
            <a:pPr indent="-558800" lvl="1" marL="1028700" rtl="0" algn="l">
              <a:lnSpc>
                <a:spcPct val="150000"/>
              </a:lnSpc>
              <a:spcBef>
                <a:spcPts val="0"/>
              </a:spcBef>
              <a:spcAft>
                <a:spcPts val="0"/>
              </a:spcAft>
              <a:buSzPts val="2200"/>
              <a:buChar char="•"/>
            </a:pPr>
            <a:r>
              <a:rPr lang="en-IE" sz="2600"/>
              <a:t>Pense em responder de forma consciente, em vez de reagir impulsivamente.</a:t>
            </a:r>
            <a:endParaRPr sz="2600">
              <a:latin typeface="Arial"/>
              <a:ea typeface="Arial"/>
              <a:cs typeface="Arial"/>
              <a:sym typeface="Arial"/>
            </a:endParaRPr>
          </a:p>
          <a:p>
            <a:pPr indent="0" lvl="0" marL="0" rtl="0" algn="l">
              <a:lnSpc>
                <a:spcPct val="150000"/>
              </a:lnSpc>
              <a:spcBef>
                <a:spcPts val="0"/>
              </a:spcBef>
              <a:spcAft>
                <a:spcPts val="0"/>
              </a:spcAft>
              <a:buClr>
                <a:srgbClr val="323232"/>
              </a:buClr>
              <a:buSzPts val="4200"/>
              <a:buNone/>
            </a:pPr>
            <a:r>
              <a:rPr lang="en-IE" sz="2600"/>
              <a:t>Use uma </a:t>
            </a:r>
            <a:r>
              <a:rPr b="1" lang="en-IE" sz="2600"/>
              <a:t>Técnica de Grounding</a:t>
            </a:r>
            <a:r>
              <a:rPr b="1" lang="en-IE" sz="2600">
                <a:latin typeface="Arial"/>
                <a:ea typeface="Arial"/>
                <a:cs typeface="Arial"/>
                <a:sym typeface="Arial"/>
              </a:rPr>
              <a:t> </a:t>
            </a:r>
            <a:r>
              <a:rPr lang="en-IE" sz="2600">
                <a:latin typeface="Arial"/>
                <a:ea typeface="Arial"/>
                <a:cs typeface="Arial"/>
                <a:sym typeface="Arial"/>
              </a:rPr>
              <a:t>- </a:t>
            </a:r>
            <a:r>
              <a:rPr lang="en-IE" sz="2600"/>
              <a:t>um conjunto de estratégias simples que ajudam a acalmar a sua ansiedade ao focar-se no aqui e agora.</a:t>
            </a:r>
            <a:endParaRPr sz="2600"/>
          </a:p>
          <a:p>
            <a:pPr indent="0" lvl="0" marL="0" rtl="0" algn="l">
              <a:lnSpc>
                <a:spcPct val="150000"/>
              </a:lnSpc>
              <a:spcBef>
                <a:spcPts val="0"/>
              </a:spcBef>
              <a:spcAft>
                <a:spcPts val="0"/>
              </a:spcAft>
              <a:buClr>
                <a:srgbClr val="323232"/>
              </a:buClr>
              <a:buSzPts val="4200"/>
              <a:buNone/>
            </a:pPr>
            <a:r>
              <a:rPr lang="en-IE" sz="2600"/>
              <a:t>As </a:t>
            </a:r>
            <a:r>
              <a:rPr b="1" lang="en-IE" sz="2600"/>
              <a:t>técnicas de grounding mental</a:t>
            </a:r>
            <a:r>
              <a:rPr lang="en-IE" sz="2600"/>
              <a:t> baseiam-se sobretudo na imaginação. Ao realizar determinados exercícios com a sua mente, pode distraí-la da ansiedade. Exemplo: Imagine que está num “lugar feliz”. Pense no seu “lugar feliz”. Qual é um lugar - real ou imaginário - que o/a faz sentir seguro/a e calmo/a?</a:t>
            </a:r>
            <a:endParaRPr sz="2600"/>
          </a:p>
          <a:p>
            <a:pPr indent="0" lvl="0" marL="0" rtl="0" algn="l">
              <a:lnSpc>
                <a:spcPct val="150000"/>
              </a:lnSpc>
              <a:spcBef>
                <a:spcPts val="2000"/>
              </a:spcBef>
              <a:spcAft>
                <a:spcPts val="0"/>
              </a:spcAft>
              <a:buClr>
                <a:srgbClr val="323232"/>
              </a:buClr>
              <a:buSzPts val="2800"/>
              <a:buNone/>
            </a:pPr>
            <a:r>
              <a:rPr lang="en-IE" sz="2600"/>
              <a:t>As </a:t>
            </a:r>
            <a:r>
              <a:rPr b="1" lang="en-IE" sz="2600"/>
              <a:t>técnicas de grounding físico</a:t>
            </a:r>
            <a:r>
              <a:rPr lang="en-IE" sz="2600"/>
              <a:t> focam-se em como os seus sentidos o/a podem ajudar a sentir-se presente. Estes exercícios concentram-se principalmente no que pode ver, sentir, tocar, ouvir e saborear. </a:t>
            </a:r>
            <a:r>
              <a:rPr i="1" lang="en-IE" sz="2600"/>
              <a:t>Exemplo</a:t>
            </a:r>
            <a:r>
              <a:rPr i="1" lang="en-IE" sz="2600"/>
              <a:t>: </a:t>
            </a:r>
            <a:r>
              <a:rPr lang="en-IE" sz="2600"/>
              <a:t>Técnica 3-3-3, onde se concentra em três coisas que pode ver, ouvir e tocar. Não pense demasiado. No seu ambiente imediato, o que pode ver? Uma árvore fora da janela? Um livro na estante? Uma fotografia na sua secretária?</a:t>
            </a:r>
            <a:endParaRPr sz="2600"/>
          </a:p>
        </p:txBody>
      </p:sp>
      <p:sp>
        <p:nvSpPr>
          <p:cNvPr id="127" name="Google Shape;127;p6"/>
          <p:cNvSpPr txBox="1"/>
          <p:nvPr>
            <p:ph type="title"/>
          </p:nvPr>
        </p:nvSpPr>
        <p:spPr>
          <a:xfrm>
            <a:off x="800100" y="1524000"/>
            <a:ext cx="22860000" cy="1222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Responder a Conteúdos Perturbadores</a:t>
            </a:r>
            <a:endParaRPr>
              <a:latin typeface="Arial"/>
              <a:ea typeface="Arial"/>
              <a:cs typeface="Arial"/>
              <a:sym typeface="Arial"/>
            </a:endParaRPr>
          </a:p>
        </p:txBody>
      </p:sp>
      <p:sp>
        <p:nvSpPr>
          <p:cNvPr id="128" name="Google Shape;128;p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7"/>
          <p:cNvSpPr txBox="1"/>
          <p:nvPr>
            <p:ph idx="1" type="body"/>
          </p:nvPr>
        </p:nvSpPr>
        <p:spPr>
          <a:xfrm>
            <a:off x="755650" y="2720800"/>
            <a:ext cx="22866300" cy="108954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323232"/>
              </a:buClr>
              <a:buSzPts val="4200"/>
              <a:buNone/>
            </a:pPr>
            <a:r>
              <a:rPr lang="en-IE" sz="2700"/>
              <a:t>Para lidar com conteúdos perturbadores, limite a sua exposição definindo limites no consumo de notícias e organizando o seu feed nas redes sociais.</a:t>
            </a:r>
            <a:endParaRPr sz="2700"/>
          </a:p>
          <a:p>
            <a:pPr indent="0" lvl="0" marL="0" rtl="0" algn="l">
              <a:lnSpc>
                <a:spcPct val="150000"/>
              </a:lnSpc>
              <a:spcBef>
                <a:spcPts val="0"/>
              </a:spcBef>
              <a:spcAft>
                <a:spcPts val="0"/>
              </a:spcAft>
              <a:buClr>
                <a:srgbClr val="323232"/>
              </a:buClr>
              <a:buSzPts val="4200"/>
              <a:buNone/>
            </a:pPr>
            <a:r>
              <a:rPr b="1" lang="en-IE" sz="2700"/>
              <a:t>Gerir a sua Exposição à Informação</a:t>
            </a:r>
            <a:endParaRPr sz="2700"/>
          </a:p>
          <a:p>
            <a:pPr indent="0" lvl="0" marL="0" rtl="0" algn="l">
              <a:lnSpc>
                <a:spcPct val="150000"/>
              </a:lnSpc>
              <a:spcBef>
                <a:spcPts val="0"/>
              </a:spcBef>
              <a:spcAft>
                <a:spcPts val="0"/>
              </a:spcAft>
              <a:buClr>
                <a:srgbClr val="323232"/>
              </a:buClr>
              <a:buSzPts val="4200"/>
              <a:buNone/>
            </a:pPr>
            <a:r>
              <a:rPr b="1" lang="en-IE" sz="2700"/>
              <a:t>Defina limites:</a:t>
            </a:r>
            <a:r>
              <a:rPr b="1" lang="en-IE" sz="2700">
                <a:latin typeface="Arial"/>
                <a:ea typeface="Arial"/>
                <a:cs typeface="Arial"/>
                <a:sym typeface="Arial"/>
              </a:rPr>
              <a:t> </a:t>
            </a:r>
            <a:r>
              <a:rPr lang="en-IE" sz="2700"/>
              <a:t>escolha horários específicos para consultar notícias e redes sociais, em vez de as consumir constantemente.</a:t>
            </a:r>
            <a:endParaRPr sz="2700"/>
          </a:p>
          <a:p>
            <a:pPr indent="0" lvl="0" marL="0" rtl="0" algn="l">
              <a:lnSpc>
                <a:spcPct val="150000"/>
              </a:lnSpc>
              <a:spcBef>
                <a:spcPts val="0"/>
              </a:spcBef>
              <a:spcAft>
                <a:spcPts val="0"/>
              </a:spcAft>
              <a:buClr>
                <a:srgbClr val="323232"/>
              </a:buClr>
              <a:buSzPts val="4200"/>
              <a:buNone/>
            </a:pPr>
            <a:r>
              <a:rPr i="1" lang="en-IE" sz="2700"/>
              <a:t>Exemplo: </a:t>
            </a:r>
            <a:r>
              <a:rPr lang="en-IE" sz="2700"/>
              <a:t>Consulte as notícias uma vez por dia durante a sua pausa das 11 horas e depois reserve cerca de 30 minutos ao almoço para navegar nas redes sociais. Tente cumprir esse plano e evite abrir as aplicações fora desses horários. Analise a sua rotina diária e ajuste os horários conforme necessário.</a:t>
            </a:r>
            <a:endParaRPr sz="2700"/>
          </a:p>
          <a:p>
            <a:pPr indent="0" lvl="0" marL="0" rtl="0" algn="l">
              <a:lnSpc>
                <a:spcPct val="150000"/>
              </a:lnSpc>
              <a:spcBef>
                <a:spcPts val="0"/>
              </a:spcBef>
              <a:spcAft>
                <a:spcPts val="0"/>
              </a:spcAft>
              <a:buClr>
                <a:srgbClr val="323232"/>
              </a:buClr>
              <a:buSzPts val="4200"/>
              <a:buNone/>
            </a:pPr>
            <a:r>
              <a:t/>
            </a:r>
            <a:endParaRPr sz="2700"/>
          </a:p>
          <a:p>
            <a:pPr indent="0" lvl="0" marL="0" rtl="0" algn="l">
              <a:lnSpc>
                <a:spcPct val="150000"/>
              </a:lnSpc>
              <a:spcBef>
                <a:spcPts val="0"/>
              </a:spcBef>
              <a:spcAft>
                <a:spcPts val="0"/>
              </a:spcAft>
              <a:buClr>
                <a:srgbClr val="323232"/>
              </a:buClr>
              <a:buSzPts val="4200"/>
              <a:buNone/>
            </a:pPr>
            <a:r>
              <a:rPr b="1" lang="en-IE" sz="2700"/>
              <a:t>Organize o seu feed:</a:t>
            </a:r>
            <a:r>
              <a:rPr b="1" lang="en-IE" sz="2700">
                <a:latin typeface="Arial"/>
                <a:ea typeface="Arial"/>
                <a:cs typeface="Arial"/>
                <a:sym typeface="Arial"/>
              </a:rPr>
              <a:t> </a:t>
            </a:r>
            <a:r>
              <a:rPr lang="en-IE" sz="2700"/>
              <a:t>silencie, bloqueie, denuncie ou deixe de seguir contas e fontes que mostram conteúdos perturbadores de forma consistente.</a:t>
            </a:r>
            <a:r>
              <a:rPr lang="en-IE" sz="2700">
                <a:latin typeface="Arial"/>
                <a:ea typeface="Arial"/>
                <a:cs typeface="Arial"/>
                <a:sym typeface="Arial"/>
              </a:rPr>
              <a:t> </a:t>
            </a:r>
            <a:endParaRPr sz="2700"/>
          </a:p>
          <a:p>
            <a:pPr indent="0" lvl="0" marL="0" rtl="0" algn="l">
              <a:lnSpc>
                <a:spcPct val="150000"/>
              </a:lnSpc>
              <a:spcBef>
                <a:spcPts val="0"/>
              </a:spcBef>
              <a:spcAft>
                <a:spcPts val="0"/>
              </a:spcAft>
              <a:buClr>
                <a:srgbClr val="323232"/>
              </a:buClr>
              <a:buSzPts val="4200"/>
              <a:buNone/>
            </a:pPr>
            <a:r>
              <a:rPr i="1" lang="en-IE" sz="2700"/>
              <a:t>Exemplo:</a:t>
            </a:r>
            <a:r>
              <a:rPr i="1" lang="en-IE" sz="2700"/>
              <a:t> </a:t>
            </a:r>
            <a:r>
              <a:rPr lang="en-IE" sz="2700"/>
              <a:t>No Instagram, se as publicações de alguém parecerem excessivas, pode silenciar essa pessoa em vez de deixar de a seguir. Vá ao perfil, toque em “A seguir” e escolha “Silenciar”. A partir daí, pode desativar as Publicações/Histórias para que não apareçam no seu feed - e essa pessoa não saberá que foi silenciada.</a:t>
            </a:r>
            <a:endParaRPr sz="2700"/>
          </a:p>
          <a:p>
            <a:pPr indent="0" lvl="0" marL="0" rtl="0" algn="l">
              <a:lnSpc>
                <a:spcPct val="150000"/>
              </a:lnSpc>
              <a:spcBef>
                <a:spcPts val="0"/>
              </a:spcBef>
              <a:spcAft>
                <a:spcPts val="0"/>
              </a:spcAft>
              <a:buClr>
                <a:srgbClr val="323232"/>
              </a:buClr>
              <a:buSzPts val="4200"/>
              <a:buNone/>
            </a:pPr>
            <a:r>
              <a:t/>
            </a:r>
            <a:endParaRPr b="1" sz="2700">
              <a:latin typeface="Arial"/>
              <a:ea typeface="Arial"/>
              <a:cs typeface="Arial"/>
              <a:sym typeface="Arial"/>
            </a:endParaRPr>
          </a:p>
          <a:p>
            <a:pPr indent="0" lvl="0" marL="0" rtl="0" algn="l">
              <a:lnSpc>
                <a:spcPct val="150000"/>
              </a:lnSpc>
              <a:spcBef>
                <a:spcPts val="0"/>
              </a:spcBef>
              <a:spcAft>
                <a:spcPts val="0"/>
              </a:spcAft>
              <a:buClr>
                <a:srgbClr val="323232"/>
              </a:buClr>
              <a:buSzPts val="4200"/>
              <a:buNone/>
            </a:pPr>
            <a:r>
              <a:rPr b="1" lang="en-IE" sz="2700"/>
              <a:t>Faça pausas:</a:t>
            </a:r>
            <a:r>
              <a:rPr b="1" lang="en-IE" sz="2700">
                <a:latin typeface="Arial"/>
                <a:ea typeface="Arial"/>
                <a:cs typeface="Arial"/>
                <a:sym typeface="Arial"/>
              </a:rPr>
              <a:t> </a:t>
            </a:r>
            <a:r>
              <a:rPr lang="en-IE" sz="2700"/>
              <a:t>afaste-se dos ecrãs e procure luz natural quando se sentir sobrecarregado/a por conteúdos negativos.</a:t>
            </a:r>
            <a:endParaRPr sz="2700"/>
          </a:p>
          <a:p>
            <a:pPr indent="0" lvl="0" marL="0" rtl="0" algn="l">
              <a:lnSpc>
                <a:spcPct val="150000"/>
              </a:lnSpc>
              <a:spcBef>
                <a:spcPts val="0"/>
              </a:spcBef>
              <a:spcAft>
                <a:spcPts val="0"/>
              </a:spcAft>
              <a:buClr>
                <a:srgbClr val="323232"/>
              </a:buClr>
              <a:buSzPts val="4200"/>
              <a:buNone/>
            </a:pPr>
            <a:r>
              <a:rPr i="1" lang="en-IE" sz="2700"/>
              <a:t>Exemplo:</a:t>
            </a:r>
            <a:r>
              <a:rPr i="1" lang="en-IE" sz="2700"/>
              <a:t> </a:t>
            </a:r>
            <a:r>
              <a:rPr lang="en-IE" sz="2700"/>
              <a:t>Afaste-se durante cinco minutos, prepare um chá ou café e sente-se num local com luz natural. Pequenas mudanças como estas podem trazer grandes benefícios para o seu bem-estar geral.</a:t>
            </a:r>
            <a:endParaRPr sz="2700"/>
          </a:p>
        </p:txBody>
      </p:sp>
      <p:sp>
        <p:nvSpPr>
          <p:cNvPr id="134" name="Google Shape;134;p7"/>
          <p:cNvSpPr txBox="1"/>
          <p:nvPr>
            <p:ph type="title"/>
          </p:nvPr>
        </p:nvSpPr>
        <p:spPr>
          <a:xfrm>
            <a:off x="762000" y="1524000"/>
            <a:ext cx="22860000" cy="1196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Distanciamento de Conteúdos Perturbadores</a:t>
            </a:r>
            <a:endParaRPr>
              <a:latin typeface="Arial"/>
              <a:ea typeface="Arial"/>
              <a:cs typeface="Arial"/>
              <a:sym typeface="Arial"/>
            </a:endParaRPr>
          </a:p>
        </p:txBody>
      </p:sp>
      <p:sp>
        <p:nvSpPr>
          <p:cNvPr id="135" name="Google Shape;135;p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8"/>
          <p:cNvSpPr txBox="1"/>
          <p:nvPr>
            <p:ph idx="1" type="body"/>
          </p:nvPr>
        </p:nvSpPr>
        <p:spPr>
          <a:xfrm>
            <a:off x="755650" y="3101798"/>
            <a:ext cx="22866300" cy="73845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0"/>
              </a:spcAft>
              <a:buClr>
                <a:srgbClr val="323232"/>
              </a:buClr>
              <a:buSzPts val="4200"/>
              <a:buNone/>
            </a:pPr>
            <a:r>
              <a:rPr lang="en-IE" sz="2800"/>
              <a:t>Com base no artigo recente (Kavuri &amp; Gresham, 2022), concluiu-se que a exposição aos media é uma fonte real de stress para os jovens e pode afetar a saúde mental, especialmente quando combinada com vulnerabilidades pessoais ou crises comunitárias.</a:t>
            </a:r>
            <a:endParaRPr/>
          </a:p>
          <a:p>
            <a:pPr indent="0" lvl="0" marL="0" rtl="0" algn="l">
              <a:lnSpc>
                <a:spcPct val="15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l">
              <a:lnSpc>
                <a:spcPct val="100000"/>
              </a:lnSpc>
              <a:spcBef>
                <a:spcPts val="0"/>
              </a:spcBef>
              <a:spcAft>
                <a:spcPts val="0"/>
              </a:spcAft>
              <a:buClr>
                <a:srgbClr val="323232"/>
              </a:buClr>
              <a:buSzPts val="4200"/>
              <a:buNone/>
            </a:pPr>
            <a:r>
              <a:rPr b="1" lang="en-IE" sz="2800"/>
              <a:t>Trauma indireto (também chamado trauma vicário):</a:t>
            </a:r>
            <a:r>
              <a:rPr b="1" lang="en-IE" sz="2800">
                <a:latin typeface="Arial"/>
                <a:ea typeface="Arial"/>
                <a:cs typeface="Arial"/>
                <a:sym typeface="Arial"/>
              </a:rPr>
              <a:t> </a:t>
            </a:r>
            <a:r>
              <a:rPr lang="en-IE" sz="2800"/>
              <a:t>conteúdos mediáticos stressantes podem desencadear ansiedade, medo e sintomas semelhantes aos de PTSD em adolescentes, mesmo sem exposição direta.</a:t>
            </a:r>
            <a:endParaRPr/>
          </a:p>
          <a:p>
            <a:pPr indent="0" lvl="0" marL="0" rtl="0" algn="l">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l">
              <a:lnSpc>
                <a:spcPct val="100000"/>
              </a:lnSpc>
              <a:spcBef>
                <a:spcPts val="0"/>
              </a:spcBef>
              <a:spcAft>
                <a:spcPts val="0"/>
              </a:spcAft>
              <a:buClr>
                <a:srgbClr val="323232"/>
              </a:buClr>
              <a:buSzPts val="4200"/>
              <a:buNone/>
            </a:pPr>
            <a:r>
              <a:rPr b="1" lang="en-IE" sz="2800"/>
              <a:t>Vulnerabilidade individual:</a:t>
            </a:r>
            <a:r>
              <a:rPr b="1" lang="en-IE" sz="2800">
                <a:latin typeface="Arial"/>
                <a:ea typeface="Arial"/>
                <a:cs typeface="Arial"/>
                <a:sym typeface="Arial"/>
              </a:rPr>
              <a:t> </a:t>
            </a:r>
            <a:r>
              <a:rPr lang="en-IE" sz="2800"/>
              <a:t>raparigas, pessoas com trauma prévio e personalidades altamente sensíveis são mais afetadas.</a:t>
            </a:r>
            <a:endParaRPr/>
          </a:p>
          <a:p>
            <a:pPr indent="0" lvl="0" marL="0" rtl="0" algn="l">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l">
              <a:lnSpc>
                <a:spcPct val="100000"/>
              </a:lnSpc>
              <a:spcBef>
                <a:spcPts val="0"/>
              </a:spcBef>
              <a:spcAft>
                <a:spcPts val="0"/>
              </a:spcAft>
              <a:buClr>
                <a:srgbClr val="323232"/>
              </a:buClr>
              <a:buSzPts val="4200"/>
              <a:buNone/>
            </a:pPr>
            <a:r>
              <a:rPr b="1" lang="en-IE" sz="2800"/>
              <a:t>Fatores amplificadores:</a:t>
            </a:r>
            <a:r>
              <a:rPr lang="en-IE" sz="2800">
                <a:latin typeface="Arial"/>
                <a:ea typeface="Arial"/>
                <a:cs typeface="Arial"/>
                <a:sym typeface="Arial"/>
              </a:rPr>
              <a:t> </a:t>
            </a:r>
            <a:r>
              <a:rPr lang="en-IE" sz="2800"/>
              <a:t>exposição intensa, foco em morte/violência e crises globais (COVID-19) aumentam o impacto.</a:t>
            </a:r>
            <a:endParaRPr/>
          </a:p>
          <a:p>
            <a:pPr indent="0" lvl="0" marL="0" rtl="0" algn="l">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l">
              <a:lnSpc>
                <a:spcPct val="100000"/>
              </a:lnSpc>
              <a:spcBef>
                <a:spcPts val="0"/>
              </a:spcBef>
              <a:spcAft>
                <a:spcPts val="0"/>
              </a:spcAft>
              <a:buClr>
                <a:srgbClr val="323232"/>
              </a:buClr>
              <a:buSzPts val="4200"/>
              <a:buNone/>
            </a:pPr>
            <a:r>
              <a:rPr b="1" lang="en-IE" sz="2800"/>
              <a:t>Efeito cumulativo:</a:t>
            </a:r>
            <a:r>
              <a:rPr b="1" lang="en-IE" sz="2800">
                <a:latin typeface="Arial"/>
                <a:ea typeface="Arial"/>
                <a:cs typeface="Arial"/>
                <a:sym typeface="Arial"/>
              </a:rPr>
              <a:t> </a:t>
            </a:r>
            <a:r>
              <a:rPr lang="en-IE" sz="2800"/>
              <a:t>o stress mediático pode acumular-se com traumas da vida real, criando um ciclo de sofrimento intensificado.</a:t>
            </a:r>
            <a:endParaRPr/>
          </a:p>
          <a:p>
            <a:pPr indent="0" lvl="0" marL="0" rtl="0" algn="l">
              <a:lnSpc>
                <a:spcPct val="100000"/>
              </a:lnSpc>
              <a:spcBef>
                <a:spcPts val="0"/>
              </a:spcBef>
              <a:spcAft>
                <a:spcPts val="0"/>
              </a:spcAft>
              <a:buClr>
                <a:srgbClr val="323232"/>
              </a:buClr>
              <a:buSzPts val="4200"/>
              <a:buNone/>
            </a:pPr>
            <a:r>
              <a:t/>
            </a:r>
            <a:endParaRPr sz="2800">
              <a:latin typeface="Arial"/>
              <a:ea typeface="Arial"/>
              <a:cs typeface="Arial"/>
              <a:sym typeface="Arial"/>
            </a:endParaRPr>
          </a:p>
          <a:p>
            <a:pPr indent="0" lvl="0" marL="0" rtl="0" algn="l">
              <a:lnSpc>
                <a:spcPct val="100000"/>
              </a:lnSpc>
              <a:spcBef>
                <a:spcPts val="0"/>
              </a:spcBef>
              <a:spcAft>
                <a:spcPts val="0"/>
              </a:spcAft>
              <a:buClr>
                <a:srgbClr val="323232"/>
              </a:buClr>
              <a:buSzPts val="4200"/>
              <a:buNone/>
            </a:pPr>
            <a:r>
              <a:rPr b="1" lang="en-IE" sz="2800"/>
              <a:t>Prevenção e apoio:</a:t>
            </a:r>
            <a:r>
              <a:rPr b="1" lang="en-IE" sz="2800">
                <a:latin typeface="Arial"/>
                <a:ea typeface="Arial"/>
                <a:cs typeface="Arial"/>
                <a:sym typeface="Arial"/>
              </a:rPr>
              <a:t> </a:t>
            </a:r>
            <a:r>
              <a:rPr lang="en-IE" sz="2800"/>
              <a:t>orientação parental, literacia mediática e sensibilização por parte de escolas/profissionais de saúde ajudam a atenuar os efeitos negativos.</a:t>
            </a:r>
            <a:endParaRPr/>
          </a:p>
          <a:p>
            <a:pPr indent="0" lvl="0" marL="0" rtl="0" algn="l">
              <a:lnSpc>
                <a:spcPct val="150000"/>
              </a:lnSpc>
              <a:spcBef>
                <a:spcPts val="0"/>
              </a:spcBef>
              <a:spcAft>
                <a:spcPts val="0"/>
              </a:spcAft>
              <a:buClr>
                <a:srgbClr val="323232"/>
              </a:buClr>
              <a:buSzPts val="4200"/>
              <a:buNone/>
            </a:pPr>
            <a:r>
              <a:t/>
            </a:r>
            <a:endParaRPr sz="2800">
              <a:latin typeface="Arial"/>
              <a:ea typeface="Arial"/>
              <a:cs typeface="Arial"/>
              <a:sym typeface="Arial"/>
            </a:endParaRPr>
          </a:p>
        </p:txBody>
      </p:sp>
      <p:sp>
        <p:nvSpPr>
          <p:cNvPr id="141" name="Google Shape;141;p8"/>
          <p:cNvSpPr txBox="1"/>
          <p:nvPr>
            <p:ph type="title"/>
          </p:nvPr>
        </p:nvSpPr>
        <p:spPr>
          <a:xfrm>
            <a:off x="761999" y="1524001"/>
            <a:ext cx="22860001" cy="12923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Exposição a Trauma nos Media</a:t>
            </a:r>
            <a:endParaRPr>
              <a:latin typeface="Arial"/>
              <a:ea typeface="Arial"/>
              <a:cs typeface="Arial"/>
              <a:sym typeface="Arial"/>
            </a:endParaRPr>
          </a:p>
        </p:txBody>
      </p:sp>
      <p:sp>
        <p:nvSpPr>
          <p:cNvPr id="142" name="Google Shape;142;p8"/>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9"/>
          <p:cNvSpPr txBox="1"/>
          <p:nvPr>
            <p:ph idx="1" type="body"/>
          </p:nvPr>
        </p:nvSpPr>
        <p:spPr>
          <a:xfrm>
            <a:off x="755650" y="2857500"/>
            <a:ext cx="21056700" cy="88392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0"/>
              </a:spcAft>
              <a:buClr>
                <a:srgbClr val="323232"/>
              </a:buClr>
              <a:buSzPts val="4200"/>
              <a:buNone/>
            </a:pPr>
            <a:r>
              <a:rPr lang="en-IE" sz="2800"/>
              <a:t>Sentir-se sobrecarregado/a pode dar a sensação de que as emoções estão a sair do controlo.</a:t>
            </a:r>
            <a:endParaRPr sz="2800"/>
          </a:p>
          <a:p>
            <a:pPr indent="0" lvl="0" marL="0" rtl="0" algn="l">
              <a:lnSpc>
                <a:spcPct val="150000"/>
              </a:lnSpc>
              <a:spcBef>
                <a:spcPts val="0"/>
              </a:spcBef>
              <a:spcAft>
                <a:spcPts val="0"/>
              </a:spcAft>
              <a:buClr>
                <a:srgbClr val="323232"/>
              </a:buClr>
              <a:buSzPts val="4200"/>
              <a:buNone/>
            </a:pPr>
            <a:r>
              <a:rPr lang="en-IE" sz="2800"/>
              <a:t>Este vídeo explora a ciência por trás da regulação emocional e apresenta duas técnicas práticas para gerir emoções intensas.</a:t>
            </a:r>
            <a:endParaRPr sz="2800"/>
          </a:p>
          <a:p>
            <a:pPr indent="0" lvl="0" marL="0" rtl="0" algn="l">
              <a:lnSpc>
                <a:spcPct val="90000"/>
              </a:lnSpc>
              <a:spcBef>
                <a:spcPts val="2000"/>
              </a:spcBef>
              <a:spcAft>
                <a:spcPts val="0"/>
              </a:spcAft>
              <a:buClr>
                <a:srgbClr val="323232"/>
              </a:buClr>
              <a:buSzPts val="5600"/>
              <a:buNone/>
            </a:pPr>
            <a:r>
              <a:t/>
            </a:r>
            <a:endParaRPr/>
          </a:p>
        </p:txBody>
      </p:sp>
      <p:sp>
        <p:nvSpPr>
          <p:cNvPr id="148" name="Google Shape;148;p9"/>
          <p:cNvSpPr txBox="1"/>
          <p:nvPr>
            <p:ph type="title"/>
          </p:nvPr>
        </p:nvSpPr>
        <p:spPr>
          <a:xfrm>
            <a:off x="761999" y="1524001"/>
            <a:ext cx="22860001" cy="1371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Regulação Emocional</a:t>
            </a:r>
            <a:endParaRPr>
              <a:latin typeface="Arial"/>
              <a:ea typeface="Arial"/>
              <a:cs typeface="Arial"/>
              <a:sym typeface="Arial"/>
            </a:endParaRPr>
          </a:p>
        </p:txBody>
      </p:sp>
      <p:pic>
        <p:nvPicPr>
          <p:cNvPr id="149" name="Google Shape;149;p9" title="Feeling Really Overwhelmed? Discover the Science of Emotion Regulation">
            <a:hlinkClick r:id="rId3"/>
          </p:cNvPr>
          <p:cNvPicPr preferRelativeResize="0"/>
          <p:nvPr/>
        </p:nvPicPr>
        <p:blipFill rotWithShape="1">
          <a:blip r:embed="rId4">
            <a:alphaModFix/>
          </a:blip>
          <a:srcRect b="0" l="0" r="0" t="0"/>
          <a:stretch/>
        </p:blipFill>
        <p:spPr>
          <a:xfrm>
            <a:off x="3663950" y="4419600"/>
            <a:ext cx="15240000" cy="8610600"/>
          </a:xfrm>
          <a:prstGeom prst="rect">
            <a:avLst/>
          </a:prstGeom>
          <a:noFill/>
          <a:ln>
            <a:noFill/>
          </a:ln>
        </p:spPr>
      </p:pic>
      <p:sp>
        <p:nvSpPr>
          <p:cNvPr id="150" name="Google Shape;150;p9"/>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0"/>
          <p:cNvSpPr txBox="1"/>
          <p:nvPr>
            <p:ph idx="1" type="body"/>
          </p:nvPr>
        </p:nvSpPr>
        <p:spPr>
          <a:xfrm>
            <a:off x="755650" y="3101802"/>
            <a:ext cx="22866300" cy="10036200"/>
          </a:xfrm>
          <a:prstGeom prst="rect">
            <a:avLst/>
          </a:prstGeom>
          <a:noFill/>
          <a:ln>
            <a:noFill/>
          </a:ln>
        </p:spPr>
        <p:txBody>
          <a:bodyPr anchorCtr="0" anchor="t" bIns="0" lIns="0" spcFirstLastPara="1" rIns="0" wrap="square" tIns="0">
            <a:normAutofit lnSpcReduction="20000"/>
          </a:bodyPr>
          <a:lstStyle/>
          <a:p>
            <a:pPr indent="-571500" lvl="0" marL="571500" rtl="0" algn="l">
              <a:lnSpc>
                <a:spcPct val="150000"/>
              </a:lnSpc>
              <a:spcBef>
                <a:spcPts val="0"/>
              </a:spcBef>
              <a:spcAft>
                <a:spcPts val="0"/>
              </a:spcAft>
              <a:buClr>
                <a:srgbClr val="323232"/>
              </a:buClr>
              <a:buSzPts val="4200"/>
              <a:buFont typeface="Arial"/>
              <a:buChar char="•"/>
            </a:pPr>
            <a:r>
              <a:rPr b="1" lang="en-IE" sz="2800"/>
              <a:t>Procure apoio: </a:t>
            </a:r>
            <a:r>
              <a:rPr lang="en-IE" sz="2800"/>
              <a:t>adultos de confiança, educadores ou organizações de apoio podem fornecer orientação quando se sentir perturbado/a.</a:t>
            </a:r>
            <a:endParaRPr sz="2800"/>
          </a:p>
          <a:p>
            <a:pPr indent="0" lvl="0" marL="0" rtl="0" algn="l">
              <a:lnSpc>
                <a:spcPct val="150000"/>
              </a:lnSpc>
              <a:spcBef>
                <a:spcPts val="0"/>
              </a:spcBef>
              <a:spcAft>
                <a:spcPts val="0"/>
              </a:spcAft>
              <a:buClr>
                <a:srgbClr val="323232"/>
              </a:buClr>
              <a:buSzPts val="4200"/>
              <a:buNone/>
            </a:pPr>
            <a:r>
              <a:rPr i="1" lang="en-IE" sz="2800">
                <a:latin typeface="Arial"/>
                <a:ea typeface="Arial"/>
                <a:cs typeface="Arial"/>
                <a:sym typeface="Arial"/>
              </a:rPr>
              <a:t>	Ex</a:t>
            </a:r>
            <a:r>
              <a:rPr i="1" lang="en-IE" sz="2800"/>
              <a:t>emplo</a:t>
            </a:r>
            <a:r>
              <a:rPr i="1" lang="en-IE" sz="2800">
                <a:latin typeface="Arial"/>
                <a:ea typeface="Arial"/>
                <a:cs typeface="Arial"/>
                <a:sym typeface="Arial"/>
              </a:rPr>
              <a:t>: </a:t>
            </a:r>
            <a:r>
              <a:rPr i="1" lang="en-IE" sz="2800"/>
              <a:t>C</a:t>
            </a:r>
            <a:r>
              <a:rPr lang="en-IE" sz="2800">
                <a:latin typeface="Arial"/>
                <a:ea typeface="Arial"/>
                <a:cs typeface="Arial"/>
                <a:sym typeface="Arial"/>
              </a:rPr>
              <a:t>ontacte </a:t>
            </a:r>
            <a:r>
              <a:rPr lang="en-IE" sz="2800" u="sng">
                <a:solidFill>
                  <a:schemeClr val="hlink"/>
                </a:solidFill>
                <a:latin typeface="Arial"/>
                <a:ea typeface="Arial"/>
                <a:cs typeface="Arial"/>
                <a:sym typeface="Arial"/>
                <a:hlinkClick r:id="rId3"/>
              </a:rPr>
              <a:t>Aware</a:t>
            </a:r>
            <a:r>
              <a:rPr lang="en-IE" sz="2800">
                <a:latin typeface="Arial"/>
                <a:ea typeface="Arial"/>
                <a:cs typeface="Arial"/>
                <a:sym typeface="Arial"/>
              </a:rPr>
              <a:t> (</a:t>
            </a:r>
            <a:r>
              <a:rPr lang="en-IE" sz="2800"/>
              <a:t>Irelanda</a:t>
            </a:r>
            <a:r>
              <a:rPr lang="en-IE" sz="2800">
                <a:latin typeface="Arial"/>
                <a:ea typeface="Arial"/>
                <a:cs typeface="Arial"/>
                <a:sym typeface="Arial"/>
              </a:rPr>
              <a:t>) </a:t>
            </a:r>
            <a:r>
              <a:rPr lang="en-IE" sz="2800"/>
              <a:t>ou fale com um/a orientador/a escolar quando se sentir perturbado/a, para receber apoio e orientação emocional.</a:t>
            </a:r>
            <a:r>
              <a:rPr lang="en-IE" sz="2800">
                <a:latin typeface="Arial"/>
                <a:ea typeface="Arial"/>
                <a:cs typeface="Arial"/>
                <a:sym typeface="Arial"/>
              </a:rPr>
              <a:t> </a:t>
            </a:r>
            <a:endParaRPr sz="2800"/>
          </a:p>
          <a:p>
            <a:pPr indent="-571500" lvl="0" marL="571500" rtl="0" algn="l">
              <a:lnSpc>
                <a:spcPct val="150000"/>
              </a:lnSpc>
              <a:spcBef>
                <a:spcPts val="0"/>
              </a:spcBef>
              <a:spcAft>
                <a:spcPts val="0"/>
              </a:spcAft>
              <a:buClr>
                <a:srgbClr val="323232"/>
              </a:buClr>
              <a:buSzPts val="4200"/>
              <a:buFont typeface="Arial"/>
              <a:buChar char="•"/>
            </a:pPr>
            <a:r>
              <a:rPr b="1" lang="en-IE" sz="2800"/>
              <a:t>Defina limites pessoais:</a:t>
            </a:r>
            <a:r>
              <a:rPr b="1" lang="en-IE" sz="2800">
                <a:latin typeface="Arial"/>
                <a:ea typeface="Arial"/>
                <a:cs typeface="Arial"/>
                <a:sym typeface="Arial"/>
              </a:rPr>
              <a:t> </a:t>
            </a:r>
            <a:r>
              <a:rPr lang="en-IE" sz="2800"/>
              <a:t>reflita sobre os seus limites emocionais e crie limites em torno dos conteúdos online.</a:t>
            </a:r>
            <a:endParaRPr sz="2800"/>
          </a:p>
          <a:p>
            <a:pPr indent="0" lvl="0" marL="0" rtl="0" algn="l">
              <a:lnSpc>
                <a:spcPct val="150000"/>
              </a:lnSpc>
              <a:spcBef>
                <a:spcPts val="0"/>
              </a:spcBef>
              <a:spcAft>
                <a:spcPts val="0"/>
              </a:spcAft>
              <a:buClr>
                <a:srgbClr val="323232"/>
              </a:buClr>
              <a:buSzPts val="4200"/>
              <a:buNone/>
            </a:pPr>
            <a:r>
              <a:rPr i="1" lang="en-IE" sz="2800">
                <a:latin typeface="Arial"/>
                <a:ea typeface="Arial"/>
                <a:cs typeface="Arial"/>
                <a:sym typeface="Arial"/>
              </a:rPr>
              <a:t>	</a:t>
            </a:r>
            <a:r>
              <a:rPr i="1" lang="en-IE" sz="2800"/>
              <a:t>Exemplo:</a:t>
            </a:r>
            <a:r>
              <a:rPr i="1" lang="en-IE" sz="2800">
                <a:latin typeface="Arial"/>
                <a:ea typeface="Arial"/>
                <a:cs typeface="Arial"/>
                <a:sym typeface="Arial"/>
              </a:rPr>
              <a:t> </a:t>
            </a:r>
            <a:r>
              <a:rPr lang="en-IE" sz="2800"/>
              <a:t>Agende diariamente 30 minutos de “tempo offline” para verificar como se sente, em vez de fazer scroll.</a:t>
            </a:r>
            <a:endParaRPr sz="2800"/>
          </a:p>
          <a:p>
            <a:pPr indent="-571500" lvl="0" marL="571500" rtl="0" algn="l">
              <a:lnSpc>
                <a:spcPct val="150000"/>
              </a:lnSpc>
              <a:spcBef>
                <a:spcPts val="0"/>
              </a:spcBef>
              <a:spcAft>
                <a:spcPts val="0"/>
              </a:spcAft>
              <a:buClr>
                <a:srgbClr val="323232"/>
              </a:buClr>
              <a:buSzPts val="4200"/>
              <a:buFont typeface="Arial"/>
              <a:buChar char="•"/>
            </a:pPr>
            <a:r>
              <a:rPr b="1" lang="en-IE" sz="2800"/>
              <a:t>Converse com empatia</a:t>
            </a:r>
            <a:r>
              <a:rPr b="1" lang="en-IE" sz="2800">
                <a:latin typeface="Arial"/>
                <a:ea typeface="Arial"/>
                <a:cs typeface="Arial"/>
                <a:sym typeface="Arial"/>
              </a:rPr>
              <a:t>: </a:t>
            </a:r>
            <a:r>
              <a:rPr lang="en-IE" sz="2800"/>
              <a:t>partilhe sentimentos sobre conteúdos perturbadores em grupo, incentivando o cuidado entre pares.</a:t>
            </a:r>
            <a:endParaRPr sz="2800"/>
          </a:p>
          <a:p>
            <a:pPr indent="0" lvl="0" marL="0" rtl="0" algn="l">
              <a:lnSpc>
                <a:spcPct val="150000"/>
              </a:lnSpc>
              <a:spcBef>
                <a:spcPts val="0"/>
              </a:spcBef>
              <a:spcAft>
                <a:spcPts val="0"/>
              </a:spcAft>
              <a:buClr>
                <a:srgbClr val="323232"/>
              </a:buClr>
              <a:buSzPts val="4200"/>
              <a:buNone/>
            </a:pPr>
            <a:r>
              <a:rPr i="1" lang="en-IE" sz="2800">
                <a:latin typeface="Arial"/>
                <a:ea typeface="Arial"/>
                <a:cs typeface="Arial"/>
                <a:sym typeface="Arial"/>
              </a:rPr>
              <a:t>	</a:t>
            </a:r>
            <a:r>
              <a:rPr i="1" lang="en-IE" sz="2800"/>
              <a:t>Exemplo:</a:t>
            </a:r>
            <a:r>
              <a:rPr i="1" lang="en-IE" sz="2800">
                <a:latin typeface="Arial"/>
                <a:ea typeface="Arial"/>
                <a:cs typeface="Arial"/>
                <a:sym typeface="Arial"/>
              </a:rPr>
              <a:t> </a:t>
            </a:r>
            <a:r>
              <a:rPr lang="en-IE" sz="2800"/>
              <a:t>Durante um chat ou reunião de grupo, diga algo como: “Achei aquele conteúdo realmente perturbador. Mais alguém sentiu o mesmo? Como estão a lidar com isso?” e depois escute ativamente as respostas dos colegas, oferecendo comentários ou recursos de apoio.</a:t>
            </a:r>
            <a:endParaRPr sz="2800"/>
          </a:p>
          <a:p>
            <a:pPr indent="-571500" lvl="0" marL="571500" rtl="0" algn="l">
              <a:lnSpc>
                <a:spcPct val="150000"/>
              </a:lnSpc>
              <a:spcBef>
                <a:spcPts val="0"/>
              </a:spcBef>
              <a:spcAft>
                <a:spcPts val="0"/>
              </a:spcAft>
              <a:buClr>
                <a:srgbClr val="323232"/>
              </a:buClr>
              <a:buSzPts val="4200"/>
              <a:buFont typeface="Arial"/>
              <a:buChar char="•"/>
            </a:pPr>
            <a:r>
              <a:rPr b="1" lang="en-IE" sz="2800">
                <a:latin typeface="Arial"/>
                <a:ea typeface="Arial"/>
                <a:cs typeface="Arial"/>
                <a:sym typeface="Arial"/>
              </a:rPr>
              <a:t>Re</a:t>
            </a:r>
            <a:r>
              <a:rPr b="1" lang="en-IE" sz="2800"/>
              <a:t>speite os seus limites</a:t>
            </a:r>
            <a:r>
              <a:rPr b="1" lang="en-IE" sz="2800">
                <a:latin typeface="Arial"/>
                <a:ea typeface="Arial"/>
                <a:cs typeface="Arial"/>
                <a:sym typeface="Arial"/>
              </a:rPr>
              <a:t>: </a:t>
            </a:r>
            <a:r>
              <a:rPr lang="en-IE" sz="2800"/>
              <a:t>reconheça e respeite a sua capacidade emocional nos espaços digitais.</a:t>
            </a:r>
            <a:endParaRPr sz="2800"/>
          </a:p>
          <a:p>
            <a:pPr indent="0" lvl="0" marL="0" rtl="0" algn="l">
              <a:lnSpc>
                <a:spcPct val="150000"/>
              </a:lnSpc>
              <a:spcBef>
                <a:spcPts val="0"/>
              </a:spcBef>
              <a:spcAft>
                <a:spcPts val="0"/>
              </a:spcAft>
              <a:buClr>
                <a:srgbClr val="323232"/>
              </a:buClr>
              <a:buSzPts val="4200"/>
              <a:buNone/>
            </a:pPr>
            <a:r>
              <a:rPr i="1" lang="en-IE" sz="2800">
                <a:latin typeface="Arial"/>
                <a:ea typeface="Arial"/>
                <a:cs typeface="Arial"/>
                <a:sym typeface="Arial"/>
              </a:rPr>
              <a:t>	</a:t>
            </a:r>
            <a:r>
              <a:rPr i="1" lang="en-IE" sz="2800"/>
              <a:t>Exemplo:</a:t>
            </a:r>
            <a:r>
              <a:rPr i="1" lang="en-IE" sz="2800">
                <a:latin typeface="Arial"/>
                <a:ea typeface="Arial"/>
                <a:cs typeface="Arial"/>
                <a:sym typeface="Arial"/>
              </a:rPr>
              <a:t> </a:t>
            </a:r>
            <a:r>
              <a:rPr lang="en-IE" sz="2800"/>
              <a:t>Mantenha um diário de “check-in digital”, onde, antes de abrir qualquer aplicação de redes sociais ou notícias, avalia o seu nível atual de energia emocional (1-10). Se estiver abaixo de um determinado limite, evite a aplicação e faça antes uma atividade calmante.</a:t>
            </a:r>
            <a:endParaRPr sz="2800"/>
          </a:p>
          <a:p>
            <a:pPr indent="-571500" lvl="0" marL="571500" rtl="0" algn="l">
              <a:lnSpc>
                <a:spcPct val="150000"/>
              </a:lnSpc>
              <a:spcBef>
                <a:spcPts val="0"/>
              </a:spcBef>
              <a:spcAft>
                <a:spcPts val="0"/>
              </a:spcAft>
              <a:buClr>
                <a:srgbClr val="323232"/>
              </a:buClr>
              <a:buSzPts val="4200"/>
              <a:buFont typeface="Arial"/>
              <a:buChar char="•"/>
            </a:pPr>
            <a:r>
              <a:rPr b="1" lang="en-IE" sz="2800"/>
              <a:t>Demonstre empatia para com os pares</a:t>
            </a:r>
            <a:r>
              <a:rPr b="1" lang="en-IE" sz="2800">
                <a:latin typeface="Arial"/>
                <a:ea typeface="Arial"/>
                <a:cs typeface="Arial"/>
                <a:sym typeface="Arial"/>
              </a:rPr>
              <a:t>: </a:t>
            </a:r>
            <a:r>
              <a:rPr lang="en-IE" sz="2800"/>
              <a:t>apoie outras pessoas afetadas por conteúdos perturbadores com compreensão.</a:t>
            </a:r>
            <a:endParaRPr sz="2800"/>
          </a:p>
          <a:p>
            <a:pPr indent="0" lvl="0" marL="0" rtl="0" algn="l">
              <a:lnSpc>
                <a:spcPct val="150000"/>
              </a:lnSpc>
              <a:spcBef>
                <a:spcPts val="0"/>
              </a:spcBef>
              <a:spcAft>
                <a:spcPts val="0"/>
              </a:spcAft>
              <a:buClr>
                <a:srgbClr val="323232"/>
              </a:buClr>
              <a:buSzPts val="4200"/>
              <a:buNone/>
            </a:pPr>
            <a:r>
              <a:rPr lang="en-IE" sz="2800">
                <a:latin typeface="Arial"/>
                <a:ea typeface="Arial"/>
                <a:cs typeface="Arial"/>
                <a:sym typeface="Arial"/>
              </a:rPr>
              <a:t>	</a:t>
            </a:r>
            <a:r>
              <a:rPr i="1" lang="en-IE" sz="2800"/>
              <a:t>Exemplo:</a:t>
            </a:r>
            <a:r>
              <a:rPr lang="en-IE" sz="2800">
                <a:latin typeface="Arial"/>
                <a:ea typeface="Arial"/>
                <a:cs typeface="Arial"/>
                <a:sym typeface="Arial"/>
              </a:rPr>
              <a:t> </a:t>
            </a:r>
            <a:r>
              <a:rPr lang="en-IE" sz="2800"/>
              <a:t>Entre em contacto com um/a colega que pareça afetado/a por uma publicação perturbadora e envie uma mensagem como: “Notei que aquele conteúdo foi perturbador - só queria saber como estás. Estou aqui se quiseres falar ou precisares de apoio.”</a:t>
            </a:r>
            <a:endParaRPr sz="2800"/>
          </a:p>
          <a:p>
            <a:pPr indent="-304800" lvl="0" marL="571500" rtl="0" algn="l">
              <a:lnSpc>
                <a:spcPct val="150000"/>
              </a:lnSpc>
              <a:spcBef>
                <a:spcPts val="0"/>
              </a:spcBef>
              <a:spcAft>
                <a:spcPts val="0"/>
              </a:spcAft>
              <a:buClr>
                <a:srgbClr val="323232"/>
              </a:buClr>
              <a:buSzPts val="4200"/>
              <a:buFont typeface="Arial"/>
              <a:buNone/>
            </a:pPr>
            <a:r>
              <a:t/>
            </a:r>
            <a:endParaRPr sz="2800"/>
          </a:p>
        </p:txBody>
      </p:sp>
      <p:sp>
        <p:nvSpPr>
          <p:cNvPr id="156" name="Google Shape;156;p10"/>
          <p:cNvSpPr txBox="1"/>
          <p:nvPr>
            <p:ph type="title"/>
          </p:nvPr>
        </p:nvSpPr>
        <p:spPr>
          <a:xfrm>
            <a:off x="761999" y="1524001"/>
            <a:ext cx="22860001" cy="157778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Navegar por Conteúdos Perturbadores Online</a:t>
            </a:r>
            <a:endParaRPr>
              <a:latin typeface="Arial"/>
              <a:ea typeface="Arial"/>
              <a:cs typeface="Arial"/>
              <a:sym typeface="Arial"/>
            </a:endParaRPr>
          </a:p>
        </p:txBody>
      </p:sp>
      <p:sp>
        <p:nvSpPr>
          <p:cNvPr id="157" name="Google Shape;157;p10"/>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1"/>
          <p:cNvSpPr txBox="1"/>
          <p:nvPr/>
        </p:nvSpPr>
        <p:spPr>
          <a:xfrm>
            <a:off x="808039" y="5324475"/>
            <a:ext cx="11265000" cy="306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None/>
            </a:pPr>
            <a:r>
              <a:rPr b="1" lang="en-IE" sz="10400">
                <a:solidFill>
                  <a:srgbClr val="9FC8AA"/>
                </a:solidFill>
              </a:rPr>
              <a:t>Ferramentas e Estratégias</a:t>
            </a:r>
            <a:endParaRPr b="1" sz="10400">
              <a:solidFill>
                <a:srgbClr val="9FC8AA"/>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2"/>
          <p:cNvSpPr txBox="1"/>
          <p:nvPr>
            <p:ph idx="1" type="body"/>
          </p:nvPr>
        </p:nvSpPr>
        <p:spPr>
          <a:xfrm>
            <a:off x="774701" y="5967702"/>
            <a:ext cx="11264900" cy="6305550"/>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3"/>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4"/>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5"/>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6"/>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7"/>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8"/>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9"/>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0"/>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1"/>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2"/>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3"/>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4"/>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5"/>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6"/>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7"/>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8"/>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19"/>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20"/>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21"/>
            </a:endParaRPr>
          </a:p>
          <a:p>
            <a:pPr indent="0" lvl="0" marL="0" rtl="0" algn="l">
              <a:lnSpc>
                <a:spcPct val="90000"/>
              </a:lnSpc>
              <a:spcBef>
                <a:spcPts val="0"/>
              </a:spcBef>
              <a:spcAft>
                <a:spcPts val="0"/>
              </a:spcAft>
              <a:buClr>
                <a:srgbClr val="323232"/>
              </a:buClr>
              <a:buSzPts val="5600"/>
              <a:buNone/>
            </a:pPr>
            <a:r>
              <a:t/>
            </a:r>
            <a:endParaRPr sz="2400" u="sng">
              <a:solidFill>
                <a:schemeClr val="hlink"/>
              </a:solidFill>
              <a:hlinkClick r:id="rId22"/>
            </a:endParaRPr>
          </a:p>
          <a:p>
            <a:pPr indent="0" lvl="0" marL="0" rtl="0" algn="l">
              <a:lnSpc>
                <a:spcPct val="90000"/>
              </a:lnSpc>
              <a:spcBef>
                <a:spcPts val="0"/>
              </a:spcBef>
              <a:spcAft>
                <a:spcPts val="0"/>
              </a:spcAft>
              <a:buClr>
                <a:srgbClr val="323232"/>
              </a:buClr>
              <a:buSzPts val="5600"/>
              <a:buNone/>
            </a:pPr>
            <a:r>
              <a:rPr lang="en-IE" sz="2000" u="sng">
                <a:solidFill>
                  <a:schemeClr val="hlink"/>
                </a:solidFill>
                <a:hlinkClick r:id="rId23"/>
              </a:rPr>
              <a:t>Imag</a:t>
            </a:r>
            <a:r>
              <a:rPr lang="en-IE" sz="2000" u="sng">
                <a:solidFill>
                  <a:schemeClr val="hlink"/>
                </a:solidFill>
                <a:hlinkClick r:id="rId24"/>
              </a:rPr>
              <a:t>e</a:t>
            </a:r>
            <a:r>
              <a:rPr lang="en-IE" sz="2000" u="sng">
                <a:solidFill>
                  <a:schemeClr val="hlink"/>
                </a:solidFill>
              </a:rPr>
              <a:t>m</a:t>
            </a:r>
            <a:r>
              <a:rPr lang="en-IE" sz="2000"/>
              <a:t> de Freepik por vectorjuice</a:t>
            </a:r>
            <a:endParaRPr sz="2000"/>
          </a:p>
        </p:txBody>
      </p:sp>
      <p:sp>
        <p:nvSpPr>
          <p:cNvPr id="168" name="Google Shape;168;p12"/>
          <p:cNvSpPr txBox="1"/>
          <p:nvPr>
            <p:ph idx="2" type="body"/>
          </p:nvPr>
        </p:nvSpPr>
        <p:spPr>
          <a:xfrm>
            <a:off x="11391900" y="5124450"/>
            <a:ext cx="11277600" cy="7275900"/>
          </a:xfrm>
          <a:prstGeom prst="rect">
            <a:avLst/>
          </a:prstGeom>
          <a:noFill/>
          <a:ln>
            <a:noFill/>
          </a:ln>
        </p:spPr>
        <p:txBody>
          <a:bodyPr anchorCtr="0" anchor="t" bIns="0" lIns="0" spcFirstLastPara="1" rIns="0" wrap="square" tIns="0">
            <a:noAutofit/>
          </a:bodyPr>
          <a:lstStyle/>
          <a:p>
            <a:pPr indent="0" lvl="0" marL="0" rtl="0" algn="just">
              <a:lnSpc>
                <a:spcPct val="150000"/>
              </a:lnSpc>
              <a:spcBef>
                <a:spcPts val="0"/>
              </a:spcBef>
              <a:spcAft>
                <a:spcPts val="0"/>
              </a:spcAft>
              <a:buClr>
                <a:srgbClr val="323232"/>
              </a:buClr>
              <a:buSzPts val="2800"/>
              <a:buNone/>
            </a:pPr>
            <a:r>
              <a:rPr b="1" lang="en-IE" sz="2800"/>
              <a:t>Defina limites para si próprio/a</a:t>
            </a:r>
            <a:r>
              <a:rPr lang="en-IE" sz="2800"/>
              <a:t> e tente cumpri-los - como consultar as notícias apenas a uma determinada hora do dia ou durante um período específico de tempo.</a:t>
            </a:r>
            <a:endParaRPr sz="2800"/>
          </a:p>
          <a:p>
            <a:pPr indent="0" lvl="0" marL="0" rtl="0" algn="l">
              <a:lnSpc>
                <a:spcPct val="115000"/>
              </a:lnSpc>
              <a:spcBef>
                <a:spcPts val="1200"/>
              </a:spcBef>
              <a:spcAft>
                <a:spcPts val="0"/>
              </a:spcAft>
              <a:buClr>
                <a:schemeClr val="dk1"/>
              </a:buClr>
              <a:buSzPts val="1100"/>
              <a:buFont typeface="Arial"/>
              <a:buNone/>
            </a:pPr>
            <a:r>
              <a:rPr b="1" lang="en-IE" sz="2800"/>
              <a:t>Silencie notificações e ative avisos</a:t>
            </a:r>
            <a:r>
              <a:rPr lang="en-IE" sz="2800"/>
              <a:t> em sites e aplicações de notícias, para que só interaja com as notícias quando assim o decidir.</a:t>
            </a:r>
            <a:endParaRPr sz="2800"/>
          </a:p>
          <a:p>
            <a:pPr indent="0" lvl="0" marL="0" rtl="0" algn="l">
              <a:lnSpc>
                <a:spcPct val="115000"/>
              </a:lnSpc>
              <a:spcBef>
                <a:spcPts val="1200"/>
              </a:spcBef>
              <a:spcAft>
                <a:spcPts val="0"/>
              </a:spcAft>
              <a:buClr>
                <a:schemeClr val="dk1"/>
              </a:buClr>
              <a:buSzPts val="1100"/>
              <a:buFont typeface="Arial"/>
              <a:buNone/>
            </a:pPr>
            <a:r>
              <a:rPr b="1" lang="en-IE" sz="2800"/>
              <a:t>Personalize as suas redes sociais</a:t>
            </a:r>
            <a:r>
              <a:rPr lang="en-IE" sz="2800"/>
              <a:t> - por exemplo, escolhendo visualizar determinadas páginas, mas evitando percorrer cronologias ou feeds de notícias.</a:t>
            </a:r>
            <a:endParaRPr sz="2800"/>
          </a:p>
          <a:p>
            <a:pPr indent="0" lvl="0" marL="0" rtl="0" algn="l">
              <a:lnSpc>
                <a:spcPct val="115000"/>
              </a:lnSpc>
              <a:spcBef>
                <a:spcPts val="1200"/>
              </a:spcBef>
              <a:spcAft>
                <a:spcPts val="0"/>
              </a:spcAft>
              <a:buClr>
                <a:schemeClr val="dk1"/>
              </a:buClr>
              <a:buSzPts val="1100"/>
              <a:buFont typeface="Arial"/>
              <a:buNone/>
            </a:pPr>
            <a:r>
              <a:rPr b="1" lang="en-IE" sz="2800"/>
              <a:t>Concentre-se em conteúdos factuais</a:t>
            </a:r>
            <a:r>
              <a:rPr lang="en-IE" sz="2800"/>
              <a:t> em vez de opiniões - mesmo que os factos continuem a ser difíceis.</a:t>
            </a:r>
            <a:endParaRPr sz="2800"/>
          </a:p>
          <a:p>
            <a:pPr indent="0" lvl="0" marL="0" rtl="0" algn="l">
              <a:lnSpc>
                <a:spcPct val="115000"/>
              </a:lnSpc>
              <a:spcBef>
                <a:spcPts val="1200"/>
              </a:spcBef>
              <a:spcAft>
                <a:spcPts val="0"/>
              </a:spcAft>
              <a:buClr>
                <a:schemeClr val="dk1"/>
              </a:buClr>
              <a:buSzPts val="1100"/>
              <a:buFont typeface="Arial"/>
              <a:buNone/>
            </a:pPr>
            <a:r>
              <a:rPr b="1" lang="en-IE" sz="2800"/>
              <a:t>Procure notícias positivas ou inspiradoras</a:t>
            </a:r>
            <a:r>
              <a:rPr lang="en-IE" sz="2800"/>
              <a:t> ou navegue por feeds que o/a façam sentir bem.</a:t>
            </a:r>
            <a:endParaRPr sz="2800"/>
          </a:p>
          <a:p>
            <a:pPr indent="0" lvl="0" marL="0" rtl="0" algn="just">
              <a:lnSpc>
                <a:spcPct val="150000"/>
              </a:lnSpc>
              <a:spcBef>
                <a:spcPts val="1200"/>
              </a:spcBef>
              <a:spcAft>
                <a:spcPts val="0"/>
              </a:spcAft>
              <a:buClr>
                <a:srgbClr val="323232"/>
              </a:buClr>
              <a:buSzPts val="2800"/>
              <a:buNone/>
            </a:pPr>
            <a:r>
              <a:t/>
            </a:r>
            <a:endParaRPr b="1" sz="2800"/>
          </a:p>
        </p:txBody>
      </p:sp>
      <p:sp>
        <p:nvSpPr>
          <p:cNvPr id="169" name="Google Shape;169;p12"/>
          <p:cNvSpPr txBox="1"/>
          <p:nvPr>
            <p:ph type="title"/>
          </p:nvPr>
        </p:nvSpPr>
        <p:spPr>
          <a:xfrm>
            <a:off x="762000" y="2019299"/>
            <a:ext cx="228600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9889"/>
              <a:buFont typeface="Arial"/>
              <a:buNone/>
            </a:pPr>
            <a:r>
              <a:rPr lang="en-IE" sz="8900"/>
              <a:t>Prática de Autocuidado 1: Limpeza Digital</a:t>
            </a:r>
            <a:endParaRPr/>
          </a:p>
        </p:txBody>
      </p:sp>
      <p:pic>
        <p:nvPicPr>
          <p:cNvPr descr="A group of people standing next to a tablet&#10;&#10;AI-generated content may be incorrect." id="170" name="Google Shape;170;p12"/>
          <p:cNvPicPr preferRelativeResize="0"/>
          <p:nvPr/>
        </p:nvPicPr>
        <p:blipFill rotWithShape="1">
          <a:blip r:embed="rId25">
            <a:alphaModFix/>
          </a:blip>
          <a:srcRect b="0" l="0" r="0" t="0"/>
          <a:stretch/>
        </p:blipFill>
        <p:spPr>
          <a:xfrm>
            <a:off x="762000" y="5391149"/>
            <a:ext cx="9456434" cy="6305550"/>
          </a:xfrm>
          <a:prstGeom prst="rect">
            <a:avLst/>
          </a:prstGeom>
          <a:noFill/>
          <a:ln>
            <a:noFill/>
          </a:ln>
        </p:spPr>
      </p:pic>
      <p:sp>
        <p:nvSpPr>
          <p:cNvPr id="171" name="Google Shape;171;p1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Limpeza Digital</a:t>
            </a:r>
            <a:endParaRPr>
              <a:latin typeface="Arial"/>
              <a:ea typeface="Arial"/>
              <a:cs typeface="Arial"/>
              <a:sym typeface="Arial"/>
            </a:endParaRPr>
          </a:p>
        </p:txBody>
      </p:sp>
      <p:sp>
        <p:nvSpPr>
          <p:cNvPr id="178" name="Google Shape;178;p13"/>
          <p:cNvSpPr txBox="1"/>
          <p:nvPr>
            <p:ph idx="1" type="body"/>
          </p:nvPr>
        </p:nvSpPr>
        <p:spPr>
          <a:xfrm>
            <a:off x="923925" y="3545624"/>
            <a:ext cx="22866300" cy="8436000"/>
          </a:xfrm>
          <a:prstGeom prst="rect">
            <a:avLst/>
          </a:prstGeom>
          <a:noFill/>
          <a:ln>
            <a:noFill/>
          </a:ln>
        </p:spPr>
        <p:txBody>
          <a:bodyPr anchorCtr="0" anchor="t" bIns="0" lIns="0" spcFirstLastPara="1" rIns="0" wrap="square" tIns="0">
            <a:normAutofit lnSpcReduction="10000"/>
          </a:bodyPr>
          <a:lstStyle/>
          <a:p>
            <a:pPr indent="0" lvl="0" marL="0" rtl="0" algn="l">
              <a:lnSpc>
                <a:spcPct val="150000"/>
              </a:lnSpc>
              <a:spcBef>
                <a:spcPts val="0"/>
              </a:spcBef>
              <a:spcAft>
                <a:spcPts val="0"/>
              </a:spcAft>
              <a:buClr>
                <a:srgbClr val="323232"/>
              </a:buClr>
              <a:buSzPts val="3200"/>
              <a:buNone/>
            </a:pPr>
            <a:r>
              <a:rPr lang="en-IE" sz="2800"/>
              <a:t>Para minimizar a exposição a informações perturbadoras online, siga alguns passos simples para se proteger de possíveis danos no futuro.</a:t>
            </a:r>
            <a:endParaRPr sz="2800"/>
          </a:p>
          <a:p>
            <a:pPr indent="0" lvl="0" marL="0" rtl="0" algn="l">
              <a:lnSpc>
                <a:spcPct val="150000"/>
              </a:lnSpc>
              <a:spcBef>
                <a:spcPts val="0"/>
              </a:spcBef>
              <a:spcAft>
                <a:spcPts val="0"/>
              </a:spcAft>
              <a:buClr>
                <a:srgbClr val="323232"/>
              </a:buClr>
              <a:buSzPts val="3200"/>
              <a:buNone/>
            </a:pPr>
            <a:r>
              <a:t/>
            </a:r>
            <a:endParaRPr b="1" sz="2800"/>
          </a:p>
          <a:p>
            <a:pPr indent="0" lvl="0" marL="0" rtl="0" algn="l">
              <a:lnSpc>
                <a:spcPct val="150000"/>
              </a:lnSpc>
              <a:spcBef>
                <a:spcPts val="0"/>
              </a:spcBef>
              <a:spcAft>
                <a:spcPts val="0"/>
              </a:spcAft>
              <a:buClr>
                <a:srgbClr val="323232"/>
              </a:buClr>
              <a:buSzPts val="3200"/>
              <a:buNone/>
            </a:pPr>
            <a:r>
              <a:rPr b="1" lang="en-IE" sz="2800"/>
              <a:t>Defina limites</a:t>
            </a:r>
            <a:r>
              <a:rPr b="1" lang="en-IE" sz="2800">
                <a:latin typeface="Arial"/>
                <a:ea typeface="Arial"/>
                <a:cs typeface="Arial"/>
                <a:sym typeface="Arial"/>
              </a:rPr>
              <a:t>: </a:t>
            </a:r>
            <a:r>
              <a:rPr lang="en-IE" sz="2800"/>
              <a:t>consulte as notícias apenas uma vez por dia às 8:00 durante 20 minutos. Depois disso, não veja mais notícias.</a:t>
            </a:r>
            <a:endParaRPr sz="2800"/>
          </a:p>
          <a:p>
            <a:pPr indent="0" lvl="0" marL="0" rtl="0" algn="l">
              <a:lnSpc>
                <a:spcPct val="150000"/>
              </a:lnSpc>
              <a:spcBef>
                <a:spcPts val="0"/>
              </a:spcBef>
              <a:spcAft>
                <a:spcPts val="0"/>
              </a:spcAft>
              <a:buClr>
                <a:srgbClr val="323232"/>
              </a:buClr>
              <a:buSzPts val="3200"/>
              <a:buNone/>
            </a:pPr>
            <a:r>
              <a:rPr b="1" lang="en-IE" sz="2800"/>
              <a:t>Silencie notificações</a:t>
            </a:r>
            <a:r>
              <a:rPr b="1" lang="en-IE" sz="2800">
                <a:latin typeface="Arial"/>
                <a:ea typeface="Arial"/>
                <a:cs typeface="Arial"/>
                <a:sym typeface="Arial"/>
              </a:rPr>
              <a:t>: </a:t>
            </a:r>
            <a:r>
              <a:rPr lang="en-IE" sz="2800"/>
              <a:t>desative alertas de aplicações de notícias e redes sociais para evitar interrupções.</a:t>
            </a:r>
            <a:endParaRPr sz="2800"/>
          </a:p>
          <a:p>
            <a:pPr indent="0" lvl="0" marL="0" rtl="0" algn="l">
              <a:lnSpc>
                <a:spcPct val="150000"/>
              </a:lnSpc>
              <a:spcBef>
                <a:spcPts val="0"/>
              </a:spcBef>
              <a:spcAft>
                <a:spcPts val="0"/>
              </a:spcAft>
              <a:buClr>
                <a:srgbClr val="323232"/>
              </a:buClr>
              <a:buSzPts val="3200"/>
              <a:buNone/>
            </a:pPr>
            <a:r>
              <a:rPr b="1" lang="en-IE" sz="2800"/>
              <a:t>Personalize as redes sociais</a:t>
            </a:r>
            <a:r>
              <a:rPr b="1" lang="en-IE" sz="2800">
                <a:latin typeface="Arial"/>
                <a:ea typeface="Arial"/>
                <a:cs typeface="Arial"/>
                <a:sym typeface="Arial"/>
              </a:rPr>
              <a:t>: </a:t>
            </a:r>
            <a:r>
              <a:rPr lang="en-IE" sz="2800"/>
              <a:t>siga páginas com atualizações factuais ou histórias inspiradoras. Deixe de seguir páginas centradas em opiniões ou clickbait.</a:t>
            </a:r>
            <a:endParaRPr sz="2800"/>
          </a:p>
          <a:p>
            <a:pPr indent="0" lvl="0" marL="0" rtl="0" algn="l">
              <a:lnSpc>
                <a:spcPct val="150000"/>
              </a:lnSpc>
              <a:spcBef>
                <a:spcPts val="0"/>
              </a:spcBef>
              <a:spcAft>
                <a:spcPts val="0"/>
              </a:spcAft>
              <a:buClr>
                <a:srgbClr val="323232"/>
              </a:buClr>
              <a:buSzPts val="3200"/>
              <a:buNone/>
            </a:pPr>
            <a:r>
              <a:rPr b="1" lang="en-IE" sz="2800"/>
              <a:t>Concentre-se nos factos</a:t>
            </a:r>
            <a:r>
              <a:rPr b="1" lang="en-IE" sz="2800">
                <a:latin typeface="Arial"/>
                <a:ea typeface="Arial"/>
                <a:cs typeface="Arial"/>
                <a:sym typeface="Arial"/>
              </a:rPr>
              <a:t>: </a:t>
            </a:r>
            <a:r>
              <a:rPr lang="en-IE" sz="2800"/>
              <a:t>leia fontes reputadas (BBC, Reuters) e ignore editoriais ou comentários.</a:t>
            </a:r>
            <a:endParaRPr sz="2800"/>
          </a:p>
          <a:p>
            <a:pPr indent="0" lvl="0" marL="0" rtl="0" algn="l">
              <a:lnSpc>
                <a:spcPct val="150000"/>
              </a:lnSpc>
              <a:spcBef>
                <a:spcPts val="0"/>
              </a:spcBef>
              <a:spcAft>
                <a:spcPts val="0"/>
              </a:spcAft>
              <a:buClr>
                <a:srgbClr val="323232"/>
              </a:buClr>
              <a:buSzPts val="3200"/>
              <a:buNone/>
            </a:pPr>
            <a:r>
              <a:rPr b="1" lang="en-IE" sz="2800"/>
              <a:t>Adicione positividade</a:t>
            </a:r>
            <a:r>
              <a:rPr b="1" lang="en-IE" sz="2800">
                <a:latin typeface="Arial"/>
                <a:ea typeface="Arial"/>
                <a:cs typeface="Arial"/>
                <a:sym typeface="Arial"/>
              </a:rPr>
              <a:t>: </a:t>
            </a:r>
            <a:r>
              <a:rPr lang="en-IE" sz="2800"/>
              <a:t>depois das principais notícias, passe 5 minutos em sites de notícias ou feeds que o/a inspirem ou façam sentir-se bem.</a:t>
            </a:r>
            <a:endParaRPr sz="2800"/>
          </a:p>
          <a:p>
            <a:pPr indent="0" lvl="0" marL="0" rtl="0" algn="l">
              <a:lnSpc>
                <a:spcPct val="150000"/>
              </a:lnSpc>
              <a:spcBef>
                <a:spcPts val="0"/>
              </a:spcBef>
              <a:spcAft>
                <a:spcPts val="0"/>
              </a:spcAft>
              <a:buClr>
                <a:srgbClr val="323232"/>
              </a:buClr>
              <a:buSzPts val="3200"/>
              <a:buNone/>
            </a:pPr>
            <a:r>
              <a:t/>
            </a:r>
            <a:endParaRPr sz="2800"/>
          </a:p>
          <a:p>
            <a:pPr indent="0" lvl="0" marL="0" rtl="0" algn="l">
              <a:lnSpc>
                <a:spcPct val="150000"/>
              </a:lnSpc>
              <a:spcBef>
                <a:spcPts val="0"/>
              </a:spcBef>
              <a:spcAft>
                <a:spcPts val="0"/>
              </a:spcAft>
              <a:buClr>
                <a:srgbClr val="323232"/>
              </a:buClr>
              <a:buSzPts val="3200"/>
              <a:buNone/>
            </a:pPr>
            <a:r>
              <a:rPr lang="en-IE" sz="2800"/>
              <a:t>Depois de fazer estas alterações como parte da sua limpeza digital, reserve algum tempo para refletir sobre os seus sentimentos e avaliar se alcançou o efeito pretendido.</a:t>
            </a:r>
            <a:endParaRPr/>
          </a:p>
          <a:p>
            <a:pPr indent="0" lvl="0" marL="0" rtl="0" algn="l">
              <a:lnSpc>
                <a:spcPct val="150000"/>
              </a:lnSpc>
              <a:spcBef>
                <a:spcPts val="0"/>
              </a:spcBef>
              <a:spcAft>
                <a:spcPts val="0"/>
              </a:spcAft>
              <a:buClr>
                <a:srgbClr val="323232"/>
              </a:buClr>
              <a:buSzPts val="3200"/>
              <a:buNone/>
            </a:pPr>
            <a:r>
              <a:t/>
            </a:r>
            <a:endParaRPr sz="2800"/>
          </a:p>
          <a:p>
            <a:pPr indent="0" lvl="0" marL="0" rtl="0" algn="l">
              <a:lnSpc>
                <a:spcPct val="150000"/>
              </a:lnSpc>
              <a:spcBef>
                <a:spcPts val="0"/>
              </a:spcBef>
              <a:spcAft>
                <a:spcPts val="0"/>
              </a:spcAft>
              <a:buClr>
                <a:srgbClr val="323232"/>
              </a:buClr>
              <a:buSzPts val="3200"/>
              <a:buNone/>
            </a:pPr>
            <a:r>
              <a:rPr lang="en-IE" sz="2800"/>
              <a:t>Seja gentil consigo próprio/a. Nem todas as mudanças acontecem de imediato, e o que funciona para uma pessoa pode não funcionar para outra.</a:t>
            </a:r>
            <a:endParaRPr sz="2800"/>
          </a:p>
        </p:txBody>
      </p:sp>
      <p:sp>
        <p:nvSpPr>
          <p:cNvPr id="179" name="Google Shape;179;p1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4"/>
          <p:cNvSpPr txBox="1"/>
          <p:nvPr>
            <p:ph idx="1" type="body"/>
          </p:nvPr>
        </p:nvSpPr>
        <p:spPr>
          <a:xfrm>
            <a:off x="762000" y="5391150"/>
            <a:ext cx="11264900" cy="584290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0"/>
              </a:spcBef>
              <a:spcAft>
                <a:spcPts val="0"/>
              </a:spcAft>
              <a:buClr>
                <a:srgbClr val="323232"/>
              </a:buClr>
              <a:buSzPts val="5600"/>
              <a:buNone/>
            </a:pPr>
            <a:r>
              <a:t/>
            </a:r>
            <a:endParaRPr u="sng">
              <a:solidFill>
                <a:schemeClr val="hlink"/>
              </a:solidFill>
              <a:hlinkClick r:id="rId3"/>
            </a:endParaRPr>
          </a:p>
          <a:p>
            <a:pPr indent="0" lvl="0" marL="0" rtl="0" algn="l">
              <a:lnSpc>
                <a:spcPct val="90000"/>
              </a:lnSpc>
              <a:spcBef>
                <a:spcPts val="0"/>
              </a:spcBef>
              <a:spcAft>
                <a:spcPts val="0"/>
              </a:spcAft>
              <a:buClr>
                <a:srgbClr val="323232"/>
              </a:buClr>
              <a:buSzPts val="5600"/>
              <a:buNone/>
            </a:pPr>
            <a:r>
              <a:rPr lang="en-IE" sz="2000" u="sng">
                <a:solidFill>
                  <a:schemeClr val="hlink"/>
                </a:solidFill>
                <a:hlinkClick r:id="rId4"/>
              </a:rPr>
              <a:t>Image</a:t>
            </a:r>
            <a:r>
              <a:rPr lang="en-IE" sz="2000" u="sng">
                <a:solidFill>
                  <a:schemeClr val="hlink"/>
                </a:solidFill>
              </a:rPr>
              <a:t>m</a:t>
            </a:r>
            <a:r>
              <a:rPr lang="en-IE" sz="2000"/>
              <a:t> de Freepik por jcomp</a:t>
            </a:r>
            <a:endParaRPr sz="2000"/>
          </a:p>
        </p:txBody>
      </p:sp>
      <p:sp>
        <p:nvSpPr>
          <p:cNvPr id="185" name="Google Shape;185;p14"/>
          <p:cNvSpPr txBox="1"/>
          <p:nvPr>
            <p:ph idx="2" type="body"/>
          </p:nvPr>
        </p:nvSpPr>
        <p:spPr>
          <a:xfrm>
            <a:off x="12344400" y="4553712"/>
            <a:ext cx="11277600" cy="7142987"/>
          </a:xfrm>
          <a:prstGeom prst="rect">
            <a:avLst/>
          </a:prstGeom>
          <a:noFill/>
          <a:ln>
            <a:noFill/>
          </a:ln>
        </p:spPr>
        <p:txBody>
          <a:bodyPr anchorCtr="0" anchor="t" bIns="0" lIns="0" spcFirstLastPara="1" rIns="0" wrap="square" tIns="0">
            <a:noAutofit/>
          </a:bodyPr>
          <a:lstStyle/>
          <a:p>
            <a:pPr indent="0" lvl="0" marL="0" rtl="0" algn="just">
              <a:lnSpc>
                <a:spcPct val="115000"/>
              </a:lnSpc>
              <a:spcBef>
                <a:spcPts val="0"/>
              </a:spcBef>
              <a:spcAft>
                <a:spcPts val="0"/>
              </a:spcAft>
              <a:buClr>
                <a:srgbClr val="323232"/>
              </a:buClr>
              <a:buSzPts val="2800"/>
              <a:buNone/>
            </a:pPr>
            <a:r>
              <a:rPr lang="en-IE" sz="2800"/>
              <a:t>Mesmo depois de configurar os seus dispositivos com conteúdos úteis e menos notificações, poderá continuar a ver coisas online que o/a perturbam. Para lidar melhor com isso, tente desenvolver estes hábitos:</a:t>
            </a:r>
            <a:endParaRPr sz="2800"/>
          </a:p>
          <a:p>
            <a:pPr indent="0" lvl="0" marL="0" rtl="0" algn="just">
              <a:lnSpc>
                <a:spcPct val="150000"/>
              </a:lnSpc>
              <a:spcBef>
                <a:spcPts val="0"/>
              </a:spcBef>
              <a:spcAft>
                <a:spcPts val="0"/>
              </a:spcAft>
              <a:buClr>
                <a:srgbClr val="323232"/>
              </a:buClr>
              <a:buSzPts val="2800"/>
              <a:buNone/>
            </a:pPr>
            <a:r>
              <a:rPr lang="en-IE" sz="2800"/>
              <a:t> </a:t>
            </a:r>
            <a:endParaRPr sz="2800">
              <a:latin typeface="Arial"/>
              <a:ea typeface="Arial"/>
              <a:cs typeface="Arial"/>
              <a:sym typeface="Arial"/>
            </a:endParaRPr>
          </a:p>
          <a:p>
            <a:pPr indent="-514350" lvl="0" marL="514350" rtl="0" algn="just">
              <a:lnSpc>
                <a:spcPct val="150000"/>
              </a:lnSpc>
              <a:spcBef>
                <a:spcPts val="0"/>
              </a:spcBef>
              <a:spcAft>
                <a:spcPts val="0"/>
              </a:spcAft>
              <a:buClr>
                <a:srgbClr val="323232"/>
              </a:buClr>
              <a:buSzPts val="2800"/>
              <a:buFont typeface="Arial"/>
              <a:buAutoNum type="arabicPeriod"/>
            </a:pPr>
            <a:r>
              <a:rPr lang="en-IE" sz="2800"/>
              <a:t>Certifique-se de que tem sono reparador suficiente.</a:t>
            </a:r>
            <a:endParaRPr sz="2800"/>
          </a:p>
          <a:p>
            <a:pPr indent="-514350" lvl="0" marL="514350" rtl="0" algn="just">
              <a:lnSpc>
                <a:spcPct val="150000"/>
              </a:lnSpc>
              <a:spcBef>
                <a:spcPts val="0"/>
              </a:spcBef>
              <a:spcAft>
                <a:spcPts val="0"/>
              </a:spcAft>
              <a:buClr>
                <a:srgbClr val="323232"/>
              </a:buClr>
              <a:buSzPts val="2800"/>
              <a:buFont typeface="Arial"/>
              <a:buAutoNum type="arabicPeriod"/>
            </a:pPr>
            <a:r>
              <a:rPr lang="en-IE" sz="2800"/>
              <a:t>Alimente o seu corpo com refeições equilibradas e nutritivas.</a:t>
            </a:r>
            <a:endParaRPr sz="2800"/>
          </a:p>
          <a:p>
            <a:pPr indent="-514350" lvl="0" marL="514350" rtl="0" algn="just">
              <a:lnSpc>
                <a:spcPct val="150000"/>
              </a:lnSpc>
              <a:spcBef>
                <a:spcPts val="0"/>
              </a:spcBef>
              <a:spcAft>
                <a:spcPts val="0"/>
              </a:spcAft>
              <a:buClr>
                <a:srgbClr val="323232"/>
              </a:buClr>
              <a:buSzPts val="2800"/>
              <a:buFont typeface="Arial"/>
              <a:buAutoNum type="arabicPeriod"/>
            </a:pPr>
            <a:r>
              <a:rPr lang="en-IE" sz="2800"/>
              <a:t>Mantenha-se ativo/a para preservar a saúde física e mental.</a:t>
            </a:r>
            <a:endParaRPr sz="2800"/>
          </a:p>
          <a:p>
            <a:pPr indent="-514350" lvl="0" marL="514350" rtl="0" algn="just">
              <a:lnSpc>
                <a:spcPct val="150000"/>
              </a:lnSpc>
              <a:spcBef>
                <a:spcPts val="0"/>
              </a:spcBef>
              <a:spcAft>
                <a:spcPts val="0"/>
              </a:spcAft>
              <a:buClr>
                <a:srgbClr val="323232"/>
              </a:buClr>
              <a:buSzPts val="2800"/>
              <a:buFont typeface="Arial"/>
              <a:buAutoNum type="arabicPeriod"/>
            </a:pPr>
            <a:r>
              <a:rPr lang="en-IE" sz="2800"/>
              <a:t>Pratique meditação ou mindfulness.</a:t>
            </a:r>
            <a:endParaRPr sz="2800"/>
          </a:p>
          <a:p>
            <a:pPr indent="-514350" lvl="0" marL="514350" rtl="0" algn="just">
              <a:lnSpc>
                <a:spcPct val="150000"/>
              </a:lnSpc>
              <a:spcBef>
                <a:spcPts val="0"/>
              </a:spcBef>
              <a:spcAft>
                <a:spcPts val="0"/>
              </a:spcAft>
              <a:buClr>
                <a:srgbClr val="323232"/>
              </a:buClr>
              <a:buSzPts val="2800"/>
              <a:buFont typeface="Arial"/>
              <a:buAutoNum type="arabicPeriod"/>
            </a:pPr>
            <a:r>
              <a:rPr lang="en-IE" sz="2800"/>
              <a:t>Cultive relações sociais, especialmente com família e amigos.</a:t>
            </a:r>
            <a:endParaRPr sz="2800"/>
          </a:p>
        </p:txBody>
      </p:sp>
      <p:sp>
        <p:nvSpPr>
          <p:cNvPr id="186" name="Google Shape;186;p14"/>
          <p:cNvSpPr txBox="1"/>
          <p:nvPr>
            <p:ph type="title"/>
          </p:nvPr>
        </p:nvSpPr>
        <p:spPr>
          <a:xfrm>
            <a:off x="762000" y="2019299"/>
            <a:ext cx="23195280"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89888"/>
              <a:buFont typeface="Arial"/>
              <a:buNone/>
            </a:pPr>
            <a:r>
              <a:rPr lang="en-IE" sz="8900"/>
              <a:t>Prática de Autocuidado</a:t>
            </a:r>
            <a:r>
              <a:rPr lang="en-IE">
                <a:latin typeface="Arial"/>
                <a:ea typeface="Arial"/>
                <a:cs typeface="Arial"/>
                <a:sym typeface="Arial"/>
              </a:rPr>
              <a:t> 2: 5 </a:t>
            </a:r>
            <a:r>
              <a:rPr lang="en-IE"/>
              <a:t>hábitos positivos</a:t>
            </a:r>
            <a:endParaRPr>
              <a:latin typeface="Arial"/>
              <a:ea typeface="Arial"/>
              <a:cs typeface="Arial"/>
              <a:sym typeface="Arial"/>
            </a:endParaRPr>
          </a:p>
        </p:txBody>
      </p:sp>
      <p:pic>
        <p:nvPicPr>
          <p:cNvPr descr="A collage of different objects&#10;&#10;AI-generated content may be incorrect." id="187" name="Google Shape;187;p14"/>
          <p:cNvPicPr preferRelativeResize="0"/>
          <p:nvPr/>
        </p:nvPicPr>
        <p:blipFill rotWithShape="1">
          <a:blip r:embed="rId5">
            <a:alphaModFix/>
          </a:blip>
          <a:srcRect b="0" l="0" r="0" t="0"/>
          <a:stretch/>
        </p:blipFill>
        <p:spPr>
          <a:xfrm>
            <a:off x="762000" y="5030869"/>
            <a:ext cx="10770637" cy="5386180"/>
          </a:xfrm>
          <a:prstGeom prst="rect">
            <a:avLst/>
          </a:prstGeom>
          <a:noFill/>
          <a:ln>
            <a:noFill/>
          </a:ln>
        </p:spPr>
      </p:pic>
      <p:sp>
        <p:nvSpPr>
          <p:cNvPr id="188" name="Google Shape;188;p1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5"/>
          <p:cNvSpPr txBox="1"/>
          <p:nvPr>
            <p:ph type="title"/>
          </p:nvPr>
        </p:nvSpPr>
        <p:spPr>
          <a:xfrm>
            <a:off x="762000" y="1524000"/>
            <a:ext cx="23280900" cy="2021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lang="en-IE"/>
              <a:t>Comece por garantir que tem sono reparador suficiente</a:t>
            </a:r>
            <a:endParaRPr>
              <a:latin typeface="Arial"/>
              <a:ea typeface="Arial"/>
              <a:cs typeface="Arial"/>
              <a:sym typeface="Arial"/>
            </a:endParaRPr>
          </a:p>
        </p:txBody>
      </p:sp>
      <p:sp>
        <p:nvSpPr>
          <p:cNvPr id="195" name="Google Shape;195;p15"/>
          <p:cNvSpPr txBox="1"/>
          <p:nvPr>
            <p:ph idx="1" type="body"/>
          </p:nvPr>
        </p:nvSpPr>
        <p:spPr>
          <a:xfrm>
            <a:off x="758825" y="3677995"/>
            <a:ext cx="22866300" cy="9541200"/>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rPr b="1" lang="en-IE" sz="2800"/>
              <a:t>Dormir melhor</a:t>
            </a:r>
            <a:r>
              <a:rPr b="1" lang="en-IE" sz="2800"/>
              <a:t>: 7 formas de melhorar o sono</a:t>
            </a:r>
            <a:endParaRPr/>
          </a:p>
          <a:p>
            <a:pPr indent="-228600" lvl="0" marL="457200" rtl="0" algn="l">
              <a:lnSpc>
                <a:spcPct val="90000"/>
              </a:lnSpc>
              <a:spcBef>
                <a:spcPts val="2000"/>
              </a:spcBef>
              <a:spcAft>
                <a:spcPts val="0"/>
              </a:spcAft>
              <a:buClr>
                <a:srgbClr val="323232"/>
              </a:buClr>
              <a:buSzPts val="5600"/>
              <a:buNone/>
            </a:pPr>
            <a:r>
              <a:t/>
            </a:r>
            <a:endParaRPr sz="2000"/>
          </a:p>
          <a:p>
            <a:pPr indent="-228600" lvl="0" marL="457200" rtl="0" algn="l">
              <a:lnSpc>
                <a:spcPct val="90000"/>
              </a:lnSpc>
              <a:spcBef>
                <a:spcPts val="2000"/>
              </a:spcBef>
              <a:spcAft>
                <a:spcPts val="0"/>
              </a:spcAft>
              <a:buClr>
                <a:srgbClr val="323232"/>
              </a:buClr>
              <a:buSzPts val="5600"/>
              <a:buNone/>
            </a:pPr>
            <a:r>
              <a:rPr b="1" lang="en-IE" sz="2800"/>
              <a:t>Respeite o seu relógio biológico</a:t>
            </a:r>
            <a:r>
              <a:rPr lang="en-IE" sz="2800"/>
              <a:t> - </a:t>
            </a:r>
            <a:r>
              <a:rPr lang="en-IE" sz="2800"/>
              <a:t>deite-se e acorde à mesma hora, faça sestas curtas e aproveite a luz da manhã.</a:t>
            </a:r>
            <a:endParaRPr/>
          </a:p>
          <a:p>
            <a:pPr indent="-228600" lvl="0" marL="457200" rtl="0" algn="l">
              <a:lnSpc>
                <a:spcPct val="90000"/>
              </a:lnSpc>
              <a:spcBef>
                <a:spcPts val="2000"/>
              </a:spcBef>
              <a:spcAft>
                <a:spcPts val="0"/>
              </a:spcAft>
              <a:buClr>
                <a:srgbClr val="323232"/>
              </a:buClr>
              <a:buSzPts val="5600"/>
              <a:buNone/>
            </a:pPr>
            <a:r>
              <a:rPr b="1" lang="en-IE" sz="2800"/>
              <a:t>Reduza a luz</a:t>
            </a:r>
            <a:r>
              <a:rPr lang="en-IE" sz="2800"/>
              <a:t> - </a:t>
            </a:r>
            <a:r>
              <a:rPr lang="en-IE" sz="2800"/>
              <a:t>evite ecrãs antes de dormir, mantenha o quarto escuro e utilize uma máscara de dormir se necessário.</a:t>
            </a:r>
            <a:endParaRPr/>
          </a:p>
          <a:p>
            <a:pPr indent="-228600" lvl="0" marL="457200" rtl="0" algn="l">
              <a:lnSpc>
                <a:spcPct val="90000"/>
              </a:lnSpc>
              <a:spcBef>
                <a:spcPts val="2000"/>
              </a:spcBef>
              <a:spcAft>
                <a:spcPts val="0"/>
              </a:spcAft>
              <a:buClr>
                <a:srgbClr val="323232"/>
              </a:buClr>
              <a:buSzPts val="5600"/>
              <a:buNone/>
            </a:pPr>
            <a:r>
              <a:rPr b="1" lang="en-IE" sz="2800"/>
              <a:t>Alimente-se adequadamente para dormir melhor</a:t>
            </a:r>
            <a:r>
              <a:rPr lang="en-IE" sz="2800"/>
              <a:t> - </a:t>
            </a:r>
            <a:r>
              <a:rPr lang="en-IE" sz="2800"/>
              <a:t> limite a cafeína, jante mais cedo, mantenha-se hidratado/a e experimente um pequeno lanche antes de deitar.</a:t>
            </a:r>
            <a:endParaRPr/>
          </a:p>
          <a:p>
            <a:pPr indent="-228600" lvl="0" marL="457200" rtl="0" algn="l">
              <a:lnSpc>
                <a:spcPct val="90000"/>
              </a:lnSpc>
              <a:spcBef>
                <a:spcPts val="2000"/>
              </a:spcBef>
              <a:spcAft>
                <a:spcPts val="0"/>
              </a:spcAft>
              <a:buClr>
                <a:srgbClr val="323232"/>
              </a:buClr>
              <a:buSzPts val="5600"/>
              <a:buNone/>
            </a:pPr>
            <a:r>
              <a:rPr b="1" lang="en-IE" sz="2800"/>
              <a:t>Mexa o corpo</a:t>
            </a:r>
            <a:r>
              <a:rPr lang="en-IE" sz="2800"/>
              <a:t> - </a:t>
            </a:r>
            <a:r>
              <a:rPr lang="en-IE" sz="2800"/>
              <a:t>pratique exercício regularmente, mas deixe os treinos intensos para o dia. Alongamentos suaves à noite ajudam a relaxar.</a:t>
            </a:r>
            <a:endParaRPr/>
          </a:p>
          <a:p>
            <a:pPr indent="-228600" lvl="0" marL="457200" rtl="0" algn="l">
              <a:lnSpc>
                <a:spcPct val="90000"/>
              </a:lnSpc>
              <a:spcBef>
                <a:spcPts val="2000"/>
              </a:spcBef>
              <a:spcAft>
                <a:spcPts val="0"/>
              </a:spcAft>
              <a:buClr>
                <a:srgbClr val="323232"/>
              </a:buClr>
              <a:buSzPts val="5600"/>
              <a:buNone/>
            </a:pPr>
            <a:r>
              <a:rPr b="1" lang="en-IE" sz="2800"/>
              <a:t>Torne o seu quarto acolhedor</a:t>
            </a:r>
            <a:r>
              <a:rPr lang="en-IE" sz="2800"/>
              <a:t> - </a:t>
            </a:r>
            <a:r>
              <a:rPr lang="en-IE" sz="2800"/>
              <a:t>mantenha-o arrumado, silencioso, fresco e calmo. Utilize sons relaxantes ou aromaterapia se ajudar.</a:t>
            </a:r>
            <a:endParaRPr/>
          </a:p>
          <a:p>
            <a:pPr indent="-228600" lvl="0" marL="457200" rtl="0" algn="l">
              <a:lnSpc>
                <a:spcPct val="90000"/>
              </a:lnSpc>
              <a:spcBef>
                <a:spcPts val="2000"/>
              </a:spcBef>
              <a:spcAft>
                <a:spcPts val="0"/>
              </a:spcAft>
              <a:buClr>
                <a:srgbClr val="323232"/>
              </a:buClr>
              <a:buSzPts val="5600"/>
              <a:buNone/>
            </a:pPr>
            <a:r>
              <a:rPr b="1" lang="en-IE" sz="2800"/>
              <a:t>Medite</a:t>
            </a:r>
            <a:r>
              <a:rPr lang="en-IE" sz="2800"/>
              <a:t> </a:t>
            </a:r>
            <a:r>
              <a:rPr lang="en-IE" sz="2800"/>
              <a:t>-</a:t>
            </a:r>
            <a:r>
              <a:rPr lang="en-IE" sz="2800"/>
              <a:t>experimente exercícios de respiração ou meditações guiadas para dormir, de forma a acalmar a mente.</a:t>
            </a:r>
            <a:endParaRPr/>
          </a:p>
          <a:p>
            <a:pPr indent="-228600" lvl="0" marL="457200" rtl="0" algn="l">
              <a:lnSpc>
                <a:spcPct val="90000"/>
              </a:lnSpc>
              <a:spcBef>
                <a:spcPts val="2000"/>
              </a:spcBef>
              <a:spcAft>
                <a:spcPts val="0"/>
              </a:spcAft>
              <a:buClr>
                <a:srgbClr val="323232"/>
              </a:buClr>
              <a:buSzPts val="5600"/>
              <a:buNone/>
            </a:pPr>
            <a:r>
              <a:rPr b="1" lang="en-IE" sz="2800"/>
              <a:t>Crie uma rotina de desaceleração</a:t>
            </a:r>
            <a:r>
              <a:rPr lang="en-IE" sz="2800"/>
              <a:t> - siga os mesmos passos relaxantes todas as noites: banho, alongamentos, escrita num diário, música, chá ou meditação.</a:t>
            </a:r>
            <a:endParaRPr/>
          </a:p>
          <a:p>
            <a:pPr indent="-228600" lvl="0" marL="457200" rtl="0" algn="l">
              <a:lnSpc>
                <a:spcPct val="90000"/>
              </a:lnSpc>
              <a:spcBef>
                <a:spcPts val="2000"/>
              </a:spcBef>
              <a:spcAft>
                <a:spcPts val="0"/>
              </a:spcAft>
              <a:buClr>
                <a:srgbClr val="323232"/>
              </a:buClr>
              <a:buSzPts val="5600"/>
              <a:buNone/>
            </a:pPr>
            <a:r>
              <a:t/>
            </a:r>
            <a:endParaRPr sz="2800"/>
          </a:p>
          <a:p>
            <a:pPr indent="-228600" lvl="0" marL="457200" rtl="0" algn="l">
              <a:lnSpc>
                <a:spcPct val="150000"/>
              </a:lnSpc>
              <a:spcBef>
                <a:spcPts val="2000"/>
              </a:spcBef>
              <a:spcAft>
                <a:spcPts val="0"/>
              </a:spcAft>
              <a:buSzPts val="5600"/>
              <a:buNone/>
            </a:pPr>
            <a:r>
              <a:rPr lang="en-IE" sz="2800"/>
              <a:t>A qualidade do seu sono é fundamental para a sua saúde física e emocional. Se tiver dificuldade em adormecer ou manter o sono, estas pequenas mudanças e estratégias de apoio podem ajudar a melhorar o seu descanso. Depois de cuidar do sono, concentre-se em desenvolver os outros quatro hábitos positivos destacados no slide anterior.</a:t>
            </a:r>
            <a:endParaRPr/>
          </a:p>
          <a:p>
            <a:pPr indent="-228600" lvl="0" marL="457200" rtl="0" algn="l">
              <a:lnSpc>
                <a:spcPct val="150000"/>
              </a:lnSpc>
              <a:spcBef>
                <a:spcPts val="2000"/>
              </a:spcBef>
              <a:spcAft>
                <a:spcPts val="0"/>
              </a:spcAft>
              <a:buSzPts val="5600"/>
              <a:buNone/>
            </a:pPr>
            <a:r>
              <a:t/>
            </a:r>
            <a:endParaRPr b="1" sz="2800"/>
          </a:p>
        </p:txBody>
      </p:sp>
      <p:sp>
        <p:nvSpPr>
          <p:cNvPr id="196" name="Google Shape;196;p1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6"/>
          <p:cNvSpPr txBox="1"/>
          <p:nvPr>
            <p:ph idx="2" type="body"/>
          </p:nvPr>
        </p:nvSpPr>
        <p:spPr>
          <a:xfrm>
            <a:off x="3480301" y="7059676"/>
            <a:ext cx="8322906" cy="6305549"/>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Clr>
                <a:srgbClr val="323232"/>
              </a:buClr>
              <a:buSzPts val="4000"/>
              <a:buNone/>
            </a:pPr>
            <a:r>
              <a:rPr b="1" lang="en-IE" sz="2800" u="sng">
                <a:solidFill>
                  <a:schemeClr val="hlink"/>
                </a:solidFill>
                <a:latin typeface="Arial"/>
                <a:ea typeface="Arial"/>
                <a:cs typeface="Arial"/>
                <a:sym typeface="Arial"/>
                <a:hlinkClick r:id="rId3"/>
              </a:rPr>
              <a:t>Calm</a:t>
            </a:r>
            <a:r>
              <a:rPr lang="en-IE" sz="2800">
                <a:latin typeface="Arial"/>
                <a:ea typeface="Arial"/>
                <a:cs typeface="Arial"/>
                <a:sym typeface="Arial"/>
              </a:rPr>
              <a:t>, </a:t>
            </a:r>
            <a:r>
              <a:rPr lang="en-IE" sz="2800"/>
              <a:t>conhecida pelas histórias para dormir e meditações.</a:t>
            </a:r>
            <a:endParaRPr sz="2800"/>
          </a:p>
          <a:p>
            <a:pPr indent="0" lvl="0" marL="0" rtl="0" algn="l">
              <a:lnSpc>
                <a:spcPct val="150000"/>
              </a:lnSpc>
              <a:spcBef>
                <a:spcPts val="0"/>
              </a:spcBef>
              <a:spcAft>
                <a:spcPts val="0"/>
              </a:spcAft>
              <a:buClr>
                <a:srgbClr val="323232"/>
              </a:buClr>
              <a:buSzPts val="4000"/>
              <a:buNone/>
            </a:pPr>
            <a:r>
              <a:rPr lang="en-IE" sz="4000">
                <a:latin typeface="Arial"/>
                <a:ea typeface="Arial"/>
                <a:cs typeface="Arial"/>
                <a:sym typeface="Arial"/>
              </a:rPr>
              <a:t> </a:t>
            </a:r>
            <a:endParaRPr/>
          </a:p>
          <a:p>
            <a:pPr indent="0" lvl="0" marL="0" rtl="0" algn="l">
              <a:lnSpc>
                <a:spcPct val="150000"/>
              </a:lnSpc>
              <a:spcBef>
                <a:spcPts val="0"/>
              </a:spcBef>
              <a:spcAft>
                <a:spcPts val="0"/>
              </a:spcAft>
              <a:buClr>
                <a:srgbClr val="323232"/>
              </a:buClr>
              <a:buSzPts val="4000"/>
              <a:buNone/>
            </a:pPr>
            <a:r>
              <a:t/>
            </a:r>
            <a:endParaRPr/>
          </a:p>
          <a:p>
            <a:pPr indent="0" lvl="0" marL="0" rtl="0" algn="l">
              <a:lnSpc>
                <a:spcPct val="115000"/>
              </a:lnSpc>
              <a:spcBef>
                <a:spcPts val="0"/>
              </a:spcBef>
              <a:spcAft>
                <a:spcPts val="0"/>
              </a:spcAft>
              <a:buClr>
                <a:srgbClr val="323232"/>
              </a:buClr>
              <a:buSzPts val="4000"/>
              <a:buNone/>
            </a:pPr>
            <a:r>
              <a:rPr b="1" lang="en-IE" sz="2800" u="sng">
                <a:solidFill>
                  <a:schemeClr val="hlink"/>
                </a:solidFill>
                <a:latin typeface="Arial"/>
                <a:ea typeface="Arial"/>
                <a:cs typeface="Arial"/>
                <a:sym typeface="Arial"/>
                <a:hlinkClick r:id="rId4"/>
              </a:rPr>
              <a:t>Headspace</a:t>
            </a:r>
            <a:r>
              <a:rPr lang="en-IE" sz="2800">
                <a:latin typeface="Arial"/>
                <a:ea typeface="Arial"/>
                <a:cs typeface="Arial"/>
                <a:sym typeface="Arial"/>
              </a:rPr>
              <a:t>, </a:t>
            </a:r>
            <a:r>
              <a:rPr lang="en-IE" sz="2800"/>
              <a:t>uma aplicação adequada para iniciantes, com sessões estruturadas.</a:t>
            </a:r>
            <a:endParaRPr sz="2800"/>
          </a:p>
          <a:p>
            <a:pPr indent="-76200" lvl="0" marL="457200" rtl="0" algn="l">
              <a:lnSpc>
                <a:spcPct val="150000"/>
              </a:lnSpc>
              <a:spcBef>
                <a:spcPts val="0"/>
              </a:spcBef>
              <a:spcAft>
                <a:spcPts val="0"/>
              </a:spcAft>
              <a:buClr>
                <a:srgbClr val="323232"/>
              </a:buClr>
              <a:buSzPts val="6000"/>
              <a:buNone/>
            </a:pPr>
            <a:r>
              <a:t/>
            </a:r>
            <a:endParaRPr sz="6000">
              <a:latin typeface="Arial"/>
              <a:ea typeface="Arial"/>
              <a:cs typeface="Arial"/>
              <a:sym typeface="Arial"/>
            </a:endParaRPr>
          </a:p>
        </p:txBody>
      </p:sp>
      <p:sp>
        <p:nvSpPr>
          <p:cNvPr id="202" name="Google Shape;202;p16"/>
          <p:cNvSpPr txBox="1"/>
          <p:nvPr>
            <p:ph type="title"/>
          </p:nvPr>
        </p:nvSpPr>
        <p:spPr>
          <a:xfrm>
            <a:off x="761999" y="2019299"/>
            <a:ext cx="23478931"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IE"/>
              <a:t>Abordagens e Ferramentas</a:t>
            </a:r>
            <a:endParaRPr>
              <a:latin typeface="Arial"/>
              <a:ea typeface="Arial"/>
              <a:cs typeface="Arial"/>
              <a:sym typeface="Arial"/>
            </a:endParaRPr>
          </a:p>
        </p:txBody>
      </p:sp>
      <p:pic>
        <p:nvPicPr>
          <p:cNvPr id="203" name="Google Shape;203;p16">
            <a:hlinkClick r:id="rId5"/>
          </p:cNvPr>
          <p:cNvPicPr preferRelativeResize="0"/>
          <p:nvPr/>
        </p:nvPicPr>
        <p:blipFill rotWithShape="1">
          <a:blip r:embed="rId6">
            <a:alphaModFix/>
          </a:blip>
          <a:srcRect b="0" l="0" r="0" t="0"/>
          <a:stretch/>
        </p:blipFill>
        <p:spPr>
          <a:xfrm>
            <a:off x="1773511" y="6858000"/>
            <a:ext cx="1569196" cy="1569196"/>
          </a:xfrm>
          <a:prstGeom prst="rect">
            <a:avLst/>
          </a:prstGeom>
          <a:noFill/>
          <a:ln>
            <a:noFill/>
          </a:ln>
        </p:spPr>
      </p:pic>
      <p:pic>
        <p:nvPicPr>
          <p:cNvPr id="204" name="Google Shape;204;p16">
            <a:hlinkClick r:id="rId7"/>
          </p:cNvPr>
          <p:cNvPicPr preferRelativeResize="0"/>
          <p:nvPr/>
        </p:nvPicPr>
        <p:blipFill rotWithShape="1">
          <a:blip r:embed="rId8">
            <a:alphaModFix/>
          </a:blip>
          <a:srcRect b="0" l="14729" r="11218" t="0"/>
          <a:stretch/>
        </p:blipFill>
        <p:spPr>
          <a:xfrm>
            <a:off x="1773511" y="9558042"/>
            <a:ext cx="1569196" cy="1643107"/>
          </a:xfrm>
          <a:prstGeom prst="rect">
            <a:avLst/>
          </a:prstGeom>
          <a:noFill/>
          <a:ln>
            <a:noFill/>
          </a:ln>
        </p:spPr>
      </p:pic>
      <p:sp>
        <p:nvSpPr>
          <p:cNvPr id="205" name="Google Shape;205;p16"/>
          <p:cNvSpPr txBox="1"/>
          <p:nvPr/>
        </p:nvSpPr>
        <p:spPr>
          <a:xfrm>
            <a:off x="14876107" y="6858000"/>
            <a:ext cx="8322906" cy="6305549"/>
          </a:xfrm>
          <a:prstGeom prst="rect">
            <a:avLst/>
          </a:prstGeom>
          <a:noFill/>
          <a:ln>
            <a:noFill/>
          </a:ln>
        </p:spPr>
        <p:txBody>
          <a:bodyPr anchorCtr="0" anchor="t" bIns="0" lIns="0" spcFirstLastPara="1" rIns="0" wrap="square" tIns="0">
            <a:normAutofit/>
          </a:bodyPr>
          <a:lstStyle/>
          <a:p>
            <a:pPr indent="0" lvl="0" marL="0" marR="0" rtl="0" algn="l">
              <a:lnSpc>
                <a:spcPct val="115000"/>
              </a:lnSpc>
              <a:spcBef>
                <a:spcPts val="0"/>
              </a:spcBef>
              <a:spcAft>
                <a:spcPts val="0"/>
              </a:spcAft>
              <a:buClr>
                <a:srgbClr val="323232"/>
              </a:buClr>
              <a:buSzPts val="2800"/>
              <a:buFont typeface="Arial"/>
              <a:buNone/>
            </a:pPr>
            <a:r>
              <a:rPr b="1" i="0" lang="en-IE" sz="2800" u="sng" cap="none" strike="noStrike">
                <a:solidFill>
                  <a:srgbClr val="323232"/>
                </a:solidFill>
                <a:latin typeface="Arial"/>
                <a:ea typeface="Arial"/>
                <a:cs typeface="Arial"/>
                <a:sym typeface="Arial"/>
                <a:hlinkClick r:id="rId9">
                  <a:extLst>
                    <a:ext uri="{A12FA001-AC4F-418D-AE19-62706E023703}">
                      <ahyp:hlinkClr val="tx"/>
                    </a:ext>
                  </a:extLst>
                </a:hlinkClick>
              </a:rPr>
              <a:t>Smiling Mind</a:t>
            </a:r>
            <a:r>
              <a:rPr b="0" i="0" lang="en-IE" sz="2800" u="none" cap="none" strike="noStrike">
                <a:solidFill>
                  <a:srgbClr val="323232"/>
                </a:solidFill>
                <a:latin typeface="Arial"/>
                <a:ea typeface="Arial"/>
                <a:cs typeface="Arial"/>
                <a:sym typeface="Arial"/>
              </a:rPr>
              <a:t>, </a:t>
            </a:r>
            <a:r>
              <a:rPr lang="en-IE" sz="2800">
                <a:solidFill>
                  <a:srgbClr val="323232"/>
                </a:solidFill>
              </a:rPr>
              <a:t>uma opção sem fins lucrativos para todas as idades.</a:t>
            </a:r>
            <a:endParaRPr b="0" i="0" sz="2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2800"/>
              <a:buFont typeface="Arial"/>
              <a:buNone/>
            </a:pPr>
            <a:r>
              <a:t/>
            </a:r>
            <a:endParaRPr b="0" i="0" sz="2800" u="none" cap="none" strike="noStrike">
              <a:solidFill>
                <a:srgbClr val="323232"/>
              </a:solidFill>
              <a:latin typeface="Arial"/>
              <a:ea typeface="Arial"/>
              <a:cs typeface="Arial"/>
              <a:sym typeface="Arial"/>
            </a:endParaRPr>
          </a:p>
          <a:p>
            <a:pPr indent="0" lvl="0" marL="0" marR="0" rtl="0" algn="l">
              <a:lnSpc>
                <a:spcPct val="115000"/>
              </a:lnSpc>
              <a:spcBef>
                <a:spcPts val="0"/>
              </a:spcBef>
              <a:spcAft>
                <a:spcPts val="0"/>
              </a:spcAft>
              <a:buClr>
                <a:srgbClr val="323232"/>
              </a:buClr>
              <a:buSzPts val="2800"/>
              <a:buFont typeface="Arial"/>
              <a:buNone/>
            </a:pPr>
            <a:r>
              <a:rPr b="1" i="0" lang="en-IE" sz="2800" u="sng" cap="none" strike="noStrike">
                <a:solidFill>
                  <a:srgbClr val="323232"/>
                </a:solidFill>
                <a:latin typeface="Arial"/>
                <a:ea typeface="Arial"/>
                <a:cs typeface="Arial"/>
                <a:sym typeface="Arial"/>
                <a:hlinkClick r:id="rId10">
                  <a:extLst>
                    <a:ext uri="{A12FA001-AC4F-418D-AE19-62706E023703}">
                      <ahyp:hlinkClr val="tx"/>
                    </a:ext>
                  </a:extLst>
                </a:hlinkClick>
              </a:rPr>
              <a:t>Buddhify</a:t>
            </a:r>
            <a:r>
              <a:rPr b="0" i="0" lang="en-IE" sz="2800" u="none" cap="none" strike="noStrike">
                <a:solidFill>
                  <a:srgbClr val="323232"/>
                </a:solidFill>
                <a:latin typeface="Arial"/>
                <a:ea typeface="Arial"/>
                <a:cs typeface="Arial"/>
                <a:sym typeface="Arial"/>
              </a:rPr>
              <a:t>, </a:t>
            </a:r>
            <a:r>
              <a:rPr lang="en-IE" sz="2800">
                <a:solidFill>
                  <a:srgbClr val="323232"/>
                </a:solidFill>
              </a:rPr>
              <a:t>concebida para mindfulness em movimento, com meditações adaptadas a diferentes situações.</a:t>
            </a:r>
            <a:endParaRPr b="0" i="0" sz="2800" u="none" cap="none" strike="noStrike">
              <a:solidFill>
                <a:srgbClr val="000000"/>
              </a:solidFill>
              <a:latin typeface="Arial"/>
              <a:ea typeface="Arial"/>
              <a:cs typeface="Arial"/>
              <a:sym typeface="Arial"/>
            </a:endParaRPr>
          </a:p>
          <a:p>
            <a:pPr indent="-276225" lvl="0" marL="457200" marR="0" rtl="0" algn="l">
              <a:lnSpc>
                <a:spcPct val="150000"/>
              </a:lnSpc>
              <a:spcBef>
                <a:spcPts val="0"/>
              </a:spcBef>
              <a:spcAft>
                <a:spcPts val="0"/>
              </a:spcAft>
              <a:buClr>
                <a:srgbClr val="323232"/>
              </a:buClr>
              <a:buSzPts val="6000"/>
              <a:buFont typeface="Arial"/>
              <a:buNone/>
            </a:pPr>
            <a:r>
              <a:t/>
            </a:r>
            <a:endParaRPr b="0" i="0" sz="6000" u="none" cap="none" strike="noStrike">
              <a:solidFill>
                <a:srgbClr val="323232"/>
              </a:solidFill>
              <a:latin typeface="Arial"/>
              <a:ea typeface="Arial"/>
              <a:cs typeface="Arial"/>
              <a:sym typeface="Arial"/>
            </a:endParaRPr>
          </a:p>
        </p:txBody>
      </p:sp>
      <p:pic>
        <p:nvPicPr>
          <p:cNvPr descr="A logo of a brain&#10;&#10;AI-generated content may be incorrect." id="206" name="Google Shape;206;p16">
            <a:hlinkClick r:id="rId11"/>
          </p:cNvPr>
          <p:cNvPicPr preferRelativeResize="0"/>
          <p:nvPr/>
        </p:nvPicPr>
        <p:blipFill rotWithShape="1">
          <a:blip r:embed="rId12">
            <a:alphaModFix/>
          </a:blip>
          <a:srcRect b="0" l="0" r="7208" t="0"/>
          <a:stretch/>
        </p:blipFill>
        <p:spPr>
          <a:xfrm>
            <a:off x="13098152" y="6513988"/>
            <a:ext cx="1769096" cy="1913208"/>
          </a:xfrm>
          <a:prstGeom prst="rect">
            <a:avLst/>
          </a:prstGeom>
          <a:noFill/>
          <a:ln>
            <a:noFill/>
          </a:ln>
        </p:spPr>
      </p:pic>
      <p:pic>
        <p:nvPicPr>
          <p:cNvPr descr="A logo of a company&#10;&#10;AI-generated content may be incorrect." id="207" name="Google Shape;207;p16">
            <a:hlinkClick r:id="rId13"/>
          </p:cNvPr>
          <p:cNvPicPr preferRelativeResize="0"/>
          <p:nvPr/>
        </p:nvPicPr>
        <p:blipFill rotWithShape="1">
          <a:blip r:embed="rId14">
            <a:alphaModFix/>
          </a:blip>
          <a:srcRect b="0" l="0" r="5945" t="0"/>
          <a:stretch/>
        </p:blipFill>
        <p:spPr>
          <a:xfrm>
            <a:off x="13098152" y="9723987"/>
            <a:ext cx="1769096" cy="1919315"/>
          </a:xfrm>
          <a:prstGeom prst="rect">
            <a:avLst/>
          </a:prstGeom>
          <a:noFill/>
          <a:ln>
            <a:noFill/>
          </a:ln>
        </p:spPr>
      </p:pic>
      <p:sp>
        <p:nvSpPr>
          <p:cNvPr id="208" name="Google Shape;208;p16"/>
          <p:cNvSpPr txBox="1"/>
          <p:nvPr/>
        </p:nvSpPr>
        <p:spPr>
          <a:xfrm>
            <a:off x="936871" y="4773087"/>
            <a:ext cx="21792600" cy="95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lang="en-IE" sz="2800">
                <a:solidFill>
                  <a:srgbClr val="323232"/>
                </a:solidFill>
              </a:rPr>
              <a:t>Praticar meditação ou mindfulness pode ajudá-lo/a a lidar com o impacto de conteúdos perturbadores e também funcionar como uma medida preventiva antes de os encontrar.</a:t>
            </a:r>
            <a:endParaRPr b="0" i="0" sz="2800" u="none" cap="none" strike="noStrike">
              <a:solidFill>
                <a:srgbClr val="000000"/>
              </a:solidFill>
              <a:latin typeface="Arial"/>
              <a:ea typeface="Arial"/>
              <a:cs typeface="Arial"/>
              <a:sym typeface="Arial"/>
            </a:endParaRPr>
          </a:p>
        </p:txBody>
      </p:sp>
      <p:sp>
        <p:nvSpPr>
          <p:cNvPr id="209" name="Google Shape;209;p1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17"/>
          <p:cNvSpPr txBox="1"/>
          <p:nvPr>
            <p:ph type="title"/>
          </p:nvPr>
        </p:nvSpPr>
        <p:spPr>
          <a:xfrm>
            <a:off x="800878"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latin typeface="Arial"/>
                <a:ea typeface="Arial"/>
                <a:cs typeface="Arial"/>
                <a:sym typeface="Arial"/>
              </a:rPr>
              <a:t>Ex</a:t>
            </a:r>
            <a:r>
              <a:rPr lang="en-IE"/>
              <a:t>emplo e como utilizar</a:t>
            </a:r>
            <a:endParaRPr>
              <a:latin typeface="Arial"/>
              <a:ea typeface="Arial"/>
              <a:cs typeface="Arial"/>
              <a:sym typeface="Arial"/>
            </a:endParaRPr>
          </a:p>
        </p:txBody>
      </p:sp>
      <p:sp>
        <p:nvSpPr>
          <p:cNvPr id="216" name="Google Shape;216;p17"/>
          <p:cNvSpPr txBox="1"/>
          <p:nvPr>
            <p:ph idx="1" type="body"/>
          </p:nvPr>
        </p:nvSpPr>
        <p:spPr>
          <a:xfrm>
            <a:off x="877888" y="3829050"/>
            <a:ext cx="12307206" cy="725805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Clr>
                <a:srgbClr val="323232"/>
              </a:buClr>
              <a:buSzPts val="3200"/>
              <a:buNone/>
            </a:pPr>
            <a:r>
              <a:rPr lang="en-IE" sz="2800"/>
              <a:t>Vamos experimentar uma ferramenta de meditação super simples e gratuita no site da Calm!</a:t>
            </a:r>
            <a:endParaRPr sz="2800"/>
          </a:p>
          <a:p>
            <a:pPr indent="0" lvl="0" marL="0" rtl="0" algn="l">
              <a:lnSpc>
                <a:spcPct val="115000"/>
              </a:lnSpc>
              <a:spcBef>
                <a:spcPts val="0"/>
              </a:spcBef>
              <a:spcAft>
                <a:spcPts val="0"/>
              </a:spcAft>
              <a:buClr>
                <a:srgbClr val="323232"/>
              </a:buClr>
              <a:buSzPts val="3200"/>
              <a:buNone/>
            </a:pPr>
            <a:r>
              <a:t/>
            </a:r>
            <a:endParaRPr sz="2800"/>
          </a:p>
          <a:p>
            <a:pPr indent="0" lvl="0" marL="0" rtl="0" algn="l">
              <a:lnSpc>
                <a:spcPct val="115000"/>
              </a:lnSpc>
              <a:spcBef>
                <a:spcPts val="0"/>
              </a:spcBef>
              <a:spcAft>
                <a:spcPts val="0"/>
              </a:spcAft>
              <a:buClr>
                <a:srgbClr val="323232"/>
              </a:buClr>
              <a:buSzPts val="3200"/>
              <a:buNone/>
            </a:pPr>
            <a:r>
              <a:rPr lang="en-IE" sz="2800"/>
              <a:t>Clique</a:t>
            </a:r>
            <a:r>
              <a:rPr lang="en-IE" sz="2800"/>
              <a:t> no</a:t>
            </a:r>
            <a:r>
              <a:rPr lang="en-IE" sz="2800"/>
              <a:t> </a:t>
            </a:r>
            <a:r>
              <a:rPr lang="en-IE" sz="2800" u="sng">
                <a:solidFill>
                  <a:schemeClr val="hlink"/>
                </a:solidFill>
                <a:hlinkClick r:id="rId3"/>
              </a:rPr>
              <a:t>link</a:t>
            </a:r>
            <a:r>
              <a:rPr lang="en-IE" sz="2800"/>
              <a:t>, </a:t>
            </a:r>
            <a:r>
              <a:rPr lang="en-IE" sz="2800"/>
              <a:t>desça a página e experimente um exercício rápido de respiração para ajudar a acalmar a mente.</a:t>
            </a:r>
            <a:endParaRPr/>
          </a:p>
          <a:p>
            <a:pPr indent="0" lvl="0" marL="0" rtl="0" algn="l">
              <a:lnSpc>
                <a:spcPct val="115000"/>
              </a:lnSpc>
              <a:spcBef>
                <a:spcPts val="0"/>
              </a:spcBef>
              <a:spcAft>
                <a:spcPts val="0"/>
              </a:spcAft>
              <a:buClr>
                <a:srgbClr val="323232"/>
              </a:buClr>
              <a:buSzPts val="3200"/>
              <a:buNone/>
            </a:pPr>
            <a:r>
              <a:rPr lang="en-IE" sz="2800"/>
              <a:t>Se precisar noutra língua, basta clicar com o botão direito e alterar a tradução.</a:t>
            </a:r>
            <a:endParaRPr/>
          </a:p>
          <a:p>
            <a:pPr indent="0" lvl="0" marL="0" rtl="0" algn="l">
              <a:lnSpc>
                <a:spcPct val="150000"/>
              </a:lnSpc>
              <a:spcBef>
                <a:spcPts val="0"/>
              </a:spcBef>
              <a:spcAft>
                <a:spcPts val="0"/>
              </a:spcAft>
              <a:buClr>
                <a:srgbClr val="323232"/>
              </a:buClr>
              <a:buSzPts val="3200"/>
              <a:buNone/>
            </a:pPr>
            <a:r>
              <a:t/>
            </a:r>
            <a:endParaRPr sz="2800"/>
          </a:p>
          <a:p>
            <a:pPr indent="0" lvl="0" marL="0" rtl="0" algn="l">
              <a:lnSpc>
                <a:spcPct val="115000"/>
              </a:lnSpc>
              <a:spcBef>
                <a:spcPts val="1200"/>
              </a:spcBef>
              <a:spcAft>
                <a:spcPts val="0"/>
              </a:spcAft>
              <a:buClr>
                <a:schemeClr val="dk1"/>
              </a:buClr>
              <a:buSzPts val="1100"/>
              <a:buFont typeface="Arial"/>
              <a:buNone/>
            </a:pPr>
            <a:r>
              <a:rPr lang="en-IE" sz="2800"/>
              <a:t>Quando terminar, explore mais ferramentas no site e experimente as outras aplicações que mencionámos anteriormente para perceber qual funciona melhor para si!</a:t>
            </a:r>
            <a:endParaRPr sz="2800"/>
          </a:p>
          <a:p>
            <a:pPr indent="0" lvl="0" marL="0" rtl="0" algn="l">
              <a:lnSpc>
                <a:spcPct val="150000"/>
              </a:lnSpc>
              <a:spcBef>
                <a:spcPts val="1200"/>
              </a:spcBef>
              <a:spcAft>
                <a:spcPts val="0"/>
              </a:spcAft>
              <a:buClr>
                <a:srgbClr val="323232"/>
              </a:buClr>
              <a:buSzPts val="3200"/>
              <a:buNone/>
            </a:pPr>
            <a:r>
              <a:t/>
            </a:r>
            <a:endParaRPr sz="2800"/>
          </a:p>
        </p:txBody>
      </p:sp>
      <p:sp>
        <p:nvSpPr>
          <p:cNvPr id="217" name="Google Shape;217;p1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pic>
        <p:nvPicPr>
          <p:cNvPr descr="A person sitting in a lotus position&#10;&#10;AI-generated content may be incorrect." id="218" name="Google Shape;218;p17"/>
          <p:cNvPicPr preferRelativeResize="0"/>
          <p:nvPr/>
        </p:nvPicPr>
        <p:blipFill rotWithShape="1">
          <a:blip r:embed="rId4">
            <a:alphaModFix/>
          </a:blip>
          <a:srcRect b="0" l="0" r="0" t="0"/>
          <a:stretch/>
        </p:blipFill>
        <p:spPr>
          <a:xfrm>
            <a:off x="13918163" y="2276669"/>
            <a:ext cx="9703837" cy="9703837"/>
          </a:xfrm>
          <a:prstGeom prst="rect">
            <a:avLst/>
          </a:prstGeom>
          <a:noFill/>
          <a:ln>
            <a:noFill/>
          </a:ln>
        </p:spPr>
      </p:pic>
      <p:sp>
        <p:nvSpPr>
          <p:cNvPr id="219" name="Google Shape;219;p17"/>
          <p:cNvSpPr txBox="1"/>
          <p:nvPr/>
        </p:nvSpPr>
        <p:spPr>
          <a:xfrm>
            <a:off x="13918163" y="11991945"/>
            <a:ext cx="3156857"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0" i="0" lang="en-IE" sz="2000" u="sng" cap="none" strike="noStrike">
                <a:solidFill>
                  <a:srgbClr val="000000"/>
                </a:solidFill>
                <a:latin typeface="Arial"/>
                <a:ea typeface="Arial"/>
                <a:cs typeface="Arial"/>
                <a:sym typeface="Arial"/>
                <a:hlinkClick r:id="rId5">
                  <a:extLst>
                    <a:ext uri="{A12FA001-AC4F-418D-AE19-62706E023703}">
                      <ahyp:hlinkClr val="tx"/>
                    </a:ext>
                  </a:extLst>
                </a:hlinkClick>
              </a:rPr>
              <a:t>Image</a:t>
            </a:r>
            <a:r>
              <a:rPr lang="en-IE" sz="2000" u="sng"/>
              <a:t>m</a:t>
            </a:r>
            <a:r>
              <a:rPr b="0" i="0" lang="en-IE" sz="2000" u="none" cap="none" strike="noStrike">
                <a:solidFill>
                  <a:srgbClr val="000000"/>
                </a:solidFill>
                <a:latin typeface="Arial"/>
                <a:ea typeface="Arial"/>
                <a:cs typeface="Arial"/>
                <a:sym typeface="Arial"/>
              </a:rPr>
              <a:t> </a:t>
            </a:r>
            <a:r>
              <a:rPr lang="en-IE" sz="2000"/>
              <a:t>de</a:t>
            </a:r>
            <a:r>
              <a:rPr b="0" i="0" lang="en-IE" sz="2000" u="none" cap="none" strike="noStrike">
                <a:solidFill>
                  <a:srgbClr val="000000"/>
                </a:solidFill>
                <a:latin typeface="Arial"/>
                <a:ea typeface="Arial"/>
                <a:cs typeface="Arial"/>
                <a:sym typeface="Arial"/>
              </a:rPr>
              <a:t> Freepik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51"/>
          <p:cNvSpPr txBox="1"/>
          <p:nvPr>
            <p:ph type="title"/>
          </p:nvPr>
        </p:nvSpPr>
        <p:spPr>
          <a:xfrm>
            <a:off x="761999" y="2086887"/>
            <a:ext cx="23478900" cy="1675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IE"/>
              <a:t>Abordagens e Ferramentas</a:t>
            </a:r>
            <a:endParaRPr>
              <a:latin typeface="Arial"/>
              <a:ea typeface="Arial"/>
              <a:cs typeface="Arial"/>
              <a:sym typeface="Arial"/>
            </a:endParaRPr>
          </a:p>
        </p:txBody>
      </p:sp>
      <p:sp>
        <p:nvSpPr>
          <p:cNvPr id="225" name="Google Shape;225;p51"/>
          <p:cNvSpPr txBox="1"/>
          <p:nvPr/>
        </p:nvSpPr>
        <p:spPr>
          <a:xfrm>
            <a:off x="14876107" y="6858000"/>
            <a:ext cx="8322906" cy="6305549"/>
          </a:xfrm>
          <a:prstGeom prst="rect">
            <a:avLst/>
          </a:prstGeom>
          <a:noFill/>
          <a:ln>
            <a:noFill/>
          </a:ln>
        </p:spPr>
        <p:txBody>
          <a:bodyPr anchorCtr="0" anchor="t" bIns="0" lIns="0" spcFirstLastPara="1" rIns="0" wrap="square" tIns="0">
            <a:normAutofit/>
          </a:bodyPr>
          <a:lstStyle/>
          <a:p>
            <a:pPr indent="-76200" lvl="0" marL="457200" marR="0" rtl="0" algn="l">
              <a:lnSpc>
                <a:spcPct val="150000"/>
              </a:lnSpc>
              <a:spcBef>
                <a:spcPts val="0"/>
              </a:spcBef>
              <a:spcAft>
                <a:spcPts val="0"/>
              </a:spcAft>
              <a:buClr>
                <a:srgbClr val="323232"/>
              </a:buClr>
              <a:buSzPts val="6000"/>
              <a:buFont typeface="Arial"/>
              <a:buNone/>
            </a:pPr>
            <a:r>
              <a:t/>
            </a:r>
            <a:endParaRPr b="0" i="0" sz="6000" u="none" cap="none" strike="noStrike">
              <a:solidFill>
                <a:srgbClr val="323232"/>
              </a:solidFill>
              <a:latin typeface="Arial"/>
              <a:ea typeface="Arial"/>
              <a:cs typeface="Arial"/>
              <a:sym typeface="Arial"/>
            </a:endParaRPr>
          </a:p>
        </p:txBody>
      </p:sp>
      <p:pic>
        <p:nvPicPr>
          <p:cNvPr id="226" name="Google Shape;226;p51" title="Grounding techniques - being in the here and now"/>
          <p:cNvPicPr preferRelativeResize="0"/>
          <p:nvPr/>
        </p:nvPicPr>
        <p:blipFill rotWithShape="1">
          <a:blip r:embed="rId3">
            <a:alphaModFix/>
          </a:blip>
          <a:srcRect b="0" l="0" r="0" t="0"/>
          <a:stretch/>
        </p:blipFill>
        <p:spPr>
          <a:xfrm>
            <a:off x="10296565" y="4396275"/>
            <a:ext cx="12921108" cy="7300426"/>
          </a:xfrm>
          <a:prstGeom prst="rect">
            <a:avLst/>
          </a:prstGeom>
          <a:noFill/>
          <a:ln>
            <a:noFill/>
          </a:ln>
        </p:spPr>
      </p:pic>
      <p:sp>
        <p:nvSpPr>
          <p:cNvPr id="227" name="Google Shape;227;p51"/>
          <p:cNvSpPr txBox="1"/>
          <p:nvPr/>
        </p:nvSpPr>
        <p:spPr>
          <a:xfrm>
            <a:off x="1184987" y="4820039"/>
            <a:ext cx="8099100" cy="50487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323232"/>
              </a:buClr>
              <a:buSzPts val="3200"/>
              <a:buFont typeface="Arial"/>
              <a:buNone/>
            </a:pPr>
            <a:r>
              <a:rPr lang="en-IE" sz="2800">
                <a:solidFill>
                  <a:srgbClr val="323232"/>
                </a:solidFill>
              </a:rPr>
              <a:t>Existem muitas técnicas de grounding diferentes, e pode demorar algum tempo até encontrar a que melhor se adapta a si.</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32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323232"/>
              </a:buClr>
              <a:buSzPts val="3200"/>
              <a:buFont typeface="Arial"/>
              <a:buNone/>
            </a:pPr>
            <a:r>
              <a:rPr lang="en-IE" sz="2800">
                <a:solidFill>
                  <a:srgbClr val="323232"/>
                </a:solidFill>
              </a:rPr>
              <a:t>Este vídeo curto e útil explica o que são estas técnicas e quando as utilizar. Além disso, terá a oportunidade de experimentar a técnica 5-4-3-2-1 aqui e agora! Pronto/a? Vamos a isso!</a:t>
            </a:r>
            <a:endParaRPr b="0" i="0" sz="2800" u="none" cap="none" strike="noStrike">
              <a:solidFill>
                <a:srgbClr val="323232"/>
              </a:solidFill>
              <a:latin typeface="Arial"/>
              <a:ea typeface="Arial"/>
              <a:cs typeface="Arial"/>
              <a:sym typeface="Arial"/>
            </a:endParaRPr>
          </a:p>
        </p:txBody>
      </p:sp>
      <p:sp>
        <p:nvSpPr>
          <p:cNvPr id="228" name="Google Shape;228;p5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5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IE"/>
              <a:t>Exemplo e como utilizar</a:t>
            </a:r>
            <a:endParaRPr>
              <a:latin typeface="Arial"/>
              <a:ea typeface="Arial"/>
              <a:cs typeface="Arial"/>
              <a:sym typeface="Arial"/>
            </a:endParaRPr>
          </a:p>
        </p:txBody>
      </p:sp>
      <p:sp>
        <p:nvSpPr>
          <p:cNvPr id="235" name="Google Shape;235;p52"/>
          <p:cNvSpPr txBox="1"/>
          <p:nvPr>
            <p:ph idx="1" type="body"/>
          </p:nvPr>
        </p:nvSpPr>
        <p:spPr>
          <a:xfrm>
            <a:off x="923925" y="3228975"/>
            <a:ext cx="22866350" cy="725805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323232"/>
              </a:buClr>
              <a:buSzPts val="3200"/>
              <a:buNone/>
            </a:pPr>
            <a:r>
              <a:rPr b="1" lang="en-IE" sz="3300"/>
              <a:t>Benefícios da técnica</a:t>
            </a:r>
            <a:r>
              <a:rPr b="1" lang="en-IE" sz="3300">
                <a:latin typeface="Arial"/>
                <a:ea typeface="Arial"/>
                <a:cs typeface="Arial"/>
                <a:sym typeface="Arial"/>
              </a:rPr>
              <a:t> 5-4-3-2-1 </a:t>
            </a:r>
            <a:endParaRPr>
              <a:latin typeface="Arial"/>
              <a:ea typeface="Arial"/>
              <a:cs typeface="Arial"/>
              <a:sym typeface="Arial"/>
            </a:endParaRPr>
          </a:p>
          <a:p>
            <a:pPr indent="-457200" lvl="0" marL="457200" rtl="0" algn="l">
              <a:lnSpc>
                <a:spcPct val="150000"/>
              </a:lnSpc>
              <a:spcBef>
                <a:spcPts val="0"/>
              </a:spcBef>
              <a:spcAft>
                <a:spcPts val="0"/>
              </a:spcAft>
              <a:buClr>
                <a:srgbClr val="323232"/>
              </a:buClr>
              <a:buSzPts val="3200"/>
              <a:buFont typeface="Arial"/>
              <a:buChar char="•"/>
            </a:pPr>
            <a:r>
              <a:rPr lang="en-IE" sz="2800"/>
              <a:t>Reduz a ansiedade ao desviar o foco de conteúdos intrusivos/perturbadores.</a:t>
            </a:r>
            <a:endParaRPr/>
          </a:p>
          <a:p>
            <a:pPr indent="-457200" lvl="0" marL="457200" rtl="0" algn="l">
              <a:lnSpc>
                <a:spcPct val="150000"/>
              </a:lnSpc>
              <a:spcBef>
                <a:spcPts val="0"/>
              </a:spcBef>
              <a:spcAft>
                <a:spcPts val="0"/>
              </a:spcAft>
              <a:buClr>
                <a:srgbClr val="323232"/>
              </a:buClr>
              <a:buSzPts val="3200"/>
              <a:buFont typeface="Arial"/>
              <a:buChar char="•"/>
            </a:pPr>
            <a:r>
              <a:rPr lang="en-IE" sz="2800"/>
              <a:t>Ativa a consciência sensorial - acalma o sistema nervoso.</a:t>
            </a:r>
            <a:endParaRPr/>
          </a:p>
          <a:p>
            <a:pPr indent="-457200" lvl="0" marL="457200" rtl="0" algn="l">
              <a:lnSpc>
                <a:spcPct val="150000"/>
              </a:lnSpc>
              <a:spcBef>
                <a:spcPts val="0"/>
              </a:spcBef>
              <a:spcAft>
                <a:spcPts val="0"/>
              </a:spcAft>
              <a:buClr>
                <a:srgbClr val="323232"/>
              </a:buClr>
              <a:buSzPts val="3200"/>
              <a:buFont typeface="Arial"/>
              <a:buChar char="•"/>
            </a:pPr>
            <a:r>
              <a:rPr lang="en-IE" sz="2800"/>
              <a:t>Oferece uma ferramenta de coping rápida e discreta que pode ser utilizada por qualquer pessoa, em qualquer lugar.</a:t>
            </a:r>
            <a:endParaRPr/>
          </a:p>
          <a:p>
            <a:pPr indent="-457200" lvl="0" marL="457200" rtl="0" algn="l">
              <a:lnSpc>
                <a:spcPct val="150000"/>
              </a:lnSpc>
              <a:spcBef>
                <a:spcPts val="0"/>
              </a:spcBef>
              <a:spcAft>
                <a:spcPts val="0"/>
              </a:spcAft>
              <a:buClr>
                <a:srgbClr val="323232"/>
              </a:buClr>
              <a:buSzPts val="3200"/>
              <a:buFont typeface="Arial"/>
              <a:buChar char="•"/>
            </a:pPr>
            <a:r>
              <a:rPr lang="en-IE" sz="2800"/>
              <a:t>Melhora a regulação emocional, ajudando as pessoas a continuar as suas tarefas após a exposição a conteúdos difíceis.</a:t>
            </a:r>
            <a:endParaRPr/>
          </a:p>
          <a:p>
            <a:pPr indent="0" lvl="0" marL="0" rtl="0" algn="l">
              <a:lnSpc>
                <a:spcPct val="150000"/>
              </a:lnSpc>
              <a:spcBef>
                <a:spcPts val="0"/>
              </a:spcBef>
              <a:spcAft>
                <a:spcPts val="0"/>
              </a:spcAft>
              <a:buClr>
                <a:srgbClr val="323232"/>
              </a:buClr>
              <a:buSzPts val="3200"/>
              <a:buNone/>
            </a:pPr>
            <a:r>
              <a:t/>
            </a:r>
            <a:endParaRPr sz="2800"/>
          </a:p>
          <a:p>
            <a:pPr indent="0" lvl="0" marL="0" rtl="0" algn="l">
              <a:lnSpc>
                <a:spcPct val="150000"/>
              </a:lnSpc>
              <a:spcBef>
                <a:spcPts val="0"/>
              </a:spcBef>
              <a:spcAft>
                <a:spcPts val="0"/>
              </a:spcAft>
              <a:buSzPts val="3200"/>
              <a:buNone/>
            </a:pPr>
            <a:r>
              <a:rPr b="1" lang="en-IE" sz="3300"/>
              <a:t>Para beneficiar ao máximo das técnicas de</a:t>
            </a:r>
            <a:r>
              <a:rPr b="1" lang="en-IE" sz="3300">
                <a:latin typeface="Arial"/>
                <a:ea typeface="Arial"/>
                <a:cs typeface="Arial"/>
                <a:sym typeface="Arial"/>
              </a:rPr>
              <a:t> groundin</a:t>
            </a:r>
            <a:r>
              <a:rPr b="1" lang="en-IE" sz="3300"/>
              <a:t>g</a:t>
            </a:r>
            <a:r>
              <a:rPr b="1" lang="en-IE" sz="3300">
                <a:latin typeface="Arial"/>
                <a:ea typeface="Arial"/>
                <a:cs typeface="Arial"/>
                <a:sym typeface="Arial"/>
              </a:rPr>
              <a:t>:</a:t>
            </a:r>
            <a:endParaRPr sz="3300">
              <a:latin typeface="Arial"/>
              <a:ea typeface="Arial"/>
              <a:cs typeface="Arial"/>
              <a:sym typeface="Arial"/>
            </a:endParaRPr>
          </a:p>
          <a:p>
            <a:pPr indent="-431800" lvl="0" marL="457200" rtl="0" algn="l">
              <a:lnSpc>
                <a:spcPct val="150000"/>
              </a:lnSpc>
              <a:spcBef>
                <a:spcPts val="0"/>
              </a:spcBef>
              <a:spcAft>
                <a:spcPts val="0"/>
              </a:spcAft>
              <a:buSzPts val="3200"/>
              <a:buChar char="•"/>
            </a:pPr>
            <a:r>
              <a:rPr lang="en-IE" sz="2800"/>
              <a:t>Experimente algumas técnicas diferentes para perceber qual se adapta melhor a si.</a:t>
            </a:r>
            <a:endParaRPr sz="2800"/>
          </a:p>
          <a:p>
            <a:pPr indent="-431800" lvl="0" marL="457200" rtl="0" algn="l">
              <a:lnSpc>
                <a:spcPct val="150000"/>
              </a:lnSpc>
              <a:spcBef>
                <a:spcPts val="0"/>
              </a:spcBef>
              <a:spcAft>
                <a:spcPts val="0"/>
              </a:spcAft>
              <a:buSzPts val="3200"/>
              <a:buChar char="•"/>
            </a:pPr>
            <a:r>
              <a:rPr lang="en-IE" sz="2800"/>
              <a:t>Pratique-a uma vez por dia para se familiarizar com ela.</a:t>
            </a:r>
            <a:endParaRPr sz="2800"/>
          </a:p>
          <a:p>
            <a:pPr indent="-431800" lvl="0" marL="457200" rtl="0" algn="l">
              <a:lnSpc>
                <a:spcPct val="150000"/>
              </a:lnSpc>
              <a:spcBef>
                <a:spcPts val="0"/>
              </a:spcBef>
              <a:spcAft>
                <a:spcPts val="0"/>
              </a:spcAft>
              <a:buSzPts val="3200"/>
              <a:buChar char="•"/>
            </a:pPr>
            <a:r>
              <a:rPr lang="en-IE" sz="2800"/>
              <a:t>Quando se sentir sobrecarregado/a ou ansioso/a, utilize a sua técnica de confiança e centre-se no momento presente.</a:t>
            </a:r>
            <a:endParaRPr sz="2800"/>
          </a:p>
        </p:txBody>
      </p:sp>
      <p:sp>
        <p:nvSpPr>
          <p:cNvPr id="236" name="Google Shape;236;p5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0"/>
          <p:cNvSpPr txBox="1"/>
          <p:nvPr/>
        </p:nvSpPr>
        <p:spPr>
          <a:xfrm>
            <a:off x="762001" y="5657851"/>
            <a:ext cx="11265000" cy="306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None/>
            </a:pPr>
            <a:r>
              <a:rPr b="1" lang="en-IE" sz="10400">
                <a:solidFill>
                  <a:srgbClr val="9FC8AA"/>
                </a:solidFill>
              </a:rPr>
              <a:t>Atividade 1</a:t>
            </a:r>
            <a:endParaRPr b="1" sz="10400">
              <a:solidFill>
                <a:srgbClr val="9FC8AA"/>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1"/>
          <p:cNvSpPr txBox="1"/>
          <p:nvPr>
            <p:ph idx="1" type="body"/>
          </p:nvPr>
        </p:nvSpPr>
        <p:spPr>
          <a:xfrm>
            <a:off x="7715575" y="533400"/>
            <a:ext cx="14744400" cy="12504900"/>
          </a:xfrm>
          <a:prstGeom prst="rect">
            <a:avLst/>
          </a:prstGeom>
          <a:noFill/>
          <a:ln>
            <a:noFill/>
          </a:ln>
        </p:spPr>
        <p:txBody>
          <a:bodyPr anchorCtr="0" anchor="t" bIns="0" lIns="0" spcFirstLastPara="1" rIns="0" wrap="square" tIns="0">
            <a:noAutofit/>
          </a:bodyPr>
          <a:lstStyle/>
          <a:p>
            <a:pPr indent="-228600" lvl="0" marL="457200" rtl="0" algn="l">
              <a:lnSpc>
                <a:spcPct val="170000"/>
              </a:lnSpc>
              <a:spcBef>
                <a:spcPts val="2000"/>
              </a:spcBef>
              <a:spcAft>
                <a:spcPts val="0"/>
              </a:spcAft>
              <a:buSzPts val="5600"/>
              <a:buNone/>
            </a:pPr>
            <a:r>
              <a:rPr lang="en-IE" sz="3300">
                <a:latin typeface="Arial"/>
                <a:ea typeface="Arial"/>
                <a:cs typeface="Arial"/>
                <a:sym typeface="Arial"/>
              </a:rPr>
              <a:t> </a:t>
            </a:r>
            <a:r>
              <a:rPr b="1" lang="en-IE" sz="3300"/>
              <a:t>Desafio de Autorreflexão</a:t>
            </a:r>
            <a:r>
              <a:rPr lang="en-IE" sz="3300">
                <a:latin typeface="Arial"/>
                <a:ea typeface="Arial"/>
                <a:cs typeface="Arial"/>
                <a:sym typeface="Arial"/>
              </a:rPr>
              <a:t> </a:t>
            </a:r>
            <a:endParaRPr sz="3300">
              <a:latin typeface="Arial"/>
              <a:ea typeface="Arial"/>
              <a:cs typeface="Arial"/>
              <a:sym typeface="Arial"/>
            </a:endParaRPr>
          </a:p>
          <a:p>
            <a:pPr indent="-228600" lvl="0" marL="457200" rtl="0" algn="l">
              <a:lnSpc>
                <a:spcPct val="170000"/>
              </a:lnSpc>
              <a:spcBef>
                <a:spcPts val="2000"/>
              </a:spcBef>
              <a:spcAft>
                <a:spcPts val="0"/>
              </a:spcAft>
              <a:buSzPts val="5600"/>
              <a:buNone/>
            </a:pPr>
            <a:r>
              <a:rPr lang="en-IE" sz="2800"/>
              <a:t>Reserve alguns minutos para pensar nos hábitos e estratégias positivas deste módulo:</a:t>
            </a:r>
            <a:endParaRPr sz="2800"/>
          </a:p>
          <a:p>
            <a:pPr indent="-857250" lvl="1" marL="1543050" rtl="0" algn="l">
              <a:lnSpc>
                <a:spcPct val="100000"/>
              </a:lnSpc>
              <a:spcBef>
                <a:spcPts val="1000"/>
              </a:spcBef>
              <a:spcAft>
                <a:spcPts val="0"/>
              </a:spcAft>
              <a:buSzPts val="2400"/>
              <a:buFont typeface="Arial"/>
              <a:buChar char="•"/>
            </a:pPr>
            <a:r>
              <a:rPr lang="en-IE" sz="2800"/>
              <a:t>Quais já está a utilizar?</a:t>
            </a:r>
            <a:endParaRPr sz="2800"/>
          </a:p>
          <a:p>
            <a:pPr indent="-857250" lvl="1" marL="1543050" rtl="0" algn="l">
              <a:lnSpc>
                <a:spcPct val="100000"/>
              </a:lnSpc>
              <a:spcBef>
                <a:spcPts val="1000"/>
              </a:spcBef>
              <a:spcAft>
                <a:spcPts val="0"/>
              </a:spcAft>
              <a:buSzPts val="2400"/>
              <a:buFont typeface="Arial"/>
              <a:buChar char="•"/>
            </a:pPr>
            <a:r>
              <a:rPr lang="en-IE" sz="2800"/>
              <a:t>Em quais poderia melhorar?</a:t>
            </a:r>
            <a:endParaRPr sz="2800"/>
          </a:p>
          <a:p>
            <a:pPr indent="-228600" lvl="0" marL="457200" rtl="0" algn="l">
              <a:lnSpc>
                <a:spcPct val="170000"/>
              </a:lnSpc>
              <a:spcBef>
                <a:spcPts val="2000"/>
              </a:spcBef>
              <a:spcAft>
                <a:spcPts val="0"/>
              </a:spcAft>
              <a:buSzPts val="5600"/>
              <a:buNone/>
            </a:pPr>
            <a:r>
              <a:rPr lang="en-IE" sz="2800"/>
              <a:t>Agora, </a:t>
            </a:r>
            <a:r>
              <a:rPr lang="en-IE" sz="2800"/>
              <a:t>pegue na sua agenda para os próximos 7 dias e crie um mini-plano</a:t>
            </a:r>
            <a:r>
              <a:rPr lang="en-IE" sz="2800"/>
              <a:t>:</a:t>
            </a:r>
            <a:endParaRPr sz="2800"/>
          </a:p>
          <a:p>
            <a:pPr indent="-857250" lvl="1" marL="1543050" rtl="0" algn="l">
              <a:lnSpc>
                <a:spcPct val="100000"/>
              </a:lnSpc>
              <a:spcBef>
                <a:spcPts val="1000"/>
              </a:spcBef>
              <a:spcAft>
                <a:spcPts val="0"/>
              </a:spcAft>
              <a:buSzPts val="2400"/>
              <a:buFont typeface="Arial"/>
              <a:buChar char="•"/>
            </a:pPr>
            <a:r>
              <a:rPr lang="en-IE" sz="2800"/>
              <a:t>Todos os dias, adicione um novo hábito ou ajuste para experimentar.</a:t>
            </a:r>
            <a:endParaRPr sz="2800"/>
          </a:p>
          <a:p>
            <a:pPr indent="-857250" lvl="1" marL="1543050" rtl="0" algn="l">
              <a:lnSpc>
                <a:spcPct val="100000"/>
              </a:lnSpc>
              <a:spcBef>
                <a:spcPts val="1000"/>
              </a:spcBef>
              <a:spcAft>
                <a:spcPts val="0"/>
              </a:spcAft>
              <a:buSzPts val="2400"/>
              <a:buFont typeface="Arial"/>
              <a:buChar char="•"/>
            </a:pPr>
            <a:r>
              <a:rPr lang="en-IE" sz="2800"/>
              <a:t>Utilize o seu telemóvel/relógio para definir lembretes, se necessário</a:t>
            </a:r>
            <a:endParaRPr sz="2800"/>
          </a:p>
          <a:p>
            <a:pPr indent="-857250" lvl="1" marL="1543050" rtl="0" algn="l">
              <a:lnSpc>
                <a:spcPct val="100000"/>
              </a:lnSpc>
              <a:spcBef>
                <a:spcPts val="1000"/>
              </a:spcBef>
              <a:spcAft>
                <a:spcPts val="0"/>
              </a:spcAft>
              <a:buSzPts val="2400"/>
              <a:buFont typeface="Arial"/>
              <a:buChar char="•"/>
            </a:pPr>
            <a:r>
              <a:rPr lang="en-IE" sz="2800"/>
              <a:t>Peça a um amigo ou familiar para se juntar a si neste desafio - a responsabilidade partilhada torna-o mais eficaz!</a:t>
            </a:r>
            <a:endParaRPr sz="2800"/>
          </a:p>
          <a:p>
            <a:pPr indent="-228600" lvl="0" marL="457200" rtl="0" algn="l">
              <a:lnSpc>
                <a:spcPct val="170000"/>
              </a:lnSpc>
              <a:spcBef>
                <a:spcPts val="2000"/>
              </a:spcBef>
              <a:spcAft>
                <a:spcPts val="0"/>
              </a:spcAft>
              <a:buSzPts val="5600"/>
              <a:buNone/>
            </a:pPr>
            <a:r>
              <a:rPr lang="en-IE" sz="2800"/>
              <a:t>Aqui está um exemplo de plano para começar:</a:t>
            </a:r>
            <a:endParaRPr sz="2800"/>
          </a:p>
          <a:p>
            <a:pPr indent="0" lvl="2" marL="838200" rtl="0" algn="l">
              <a:lnSpc>
                <a:spcPct val="100000"/>
              </a:lnSpc>
              <a:spcBef>
                <a:spcPts val="1000"/>
              </a:spcBef>
              <a:spcAft>
                <a:spcPts val="0"/>
              </a:spcAft>
              <a:buSzPts val="4000"/>
              <a:buNone/>
            </a:pPr>
            <a:r>
              <a:rPr b="1" lang="en-IE" sz="2800"/>
              <a:t>Dia 1:</a:t>
            </a:r>
            <a:r>
              <a:rPr lang="en-IE" sz="2800"/>
              <a:t> </a:t>
            </a:r>
            <a:r>
              <a:rPr lang="en-IE" sz="2800"/>
              <a:t>Defina um horário específico para consultar as redes sociais. Silencie ou elimine publicações que o/a fazem sentir-se mal.</a:t>
            </a:r>
            <a:endParaRPr sz="2800"/>
          </a:p>
          <a:p>
            <a:pPr indent="0" lvl="2" marL="838200" rtl="0" algn="l">
              <a:lnSpc>
                <a:spcPct val="100000"/>
              </a:lnSpc>
              <a:spcBef>
                <a:spcPts val="1000"/>
              </a:spcBef>
              <a:spcAft>
                <a:spcPts val="0"/>
              </a:spcAft>
              <a:buSzPts val="4000"/>
              <a:buNone/>
            </a:pPr>
            <a:r>
              <a:rPr b="1" lang="en-IE" sz="2800"/>
              <a:t>Dia</a:t>
            </a:r>
            <a:r>
              <a:rPr b="1" lang="en-IE" sz="2800"/>
              <a:t> 2:</a:t>
            </a:r>
            <a:r>
              <a:rPr lang="en-IE" sz="2800"/>
              <a:t> </a:t>
            </a:r>
            <a:r>
              <a:rPr lang="en-IE" sz="2800"/>
              <a:t>Registe quanto tempo passa online e observe como isso afeta o seu estado de espírito. Se necessário, reduza o tempo online para melhorar o seu bem-estar.</a:t>
            </a:r>
            <a:endParaRPr sz="2800"/>
          </a:p>
          <a:p>
            <a:pPr indent="0" lvl="2" marL="838200" rtl="0" algn="l">
              <a:lnSpc>
                <a:spcPct val="100000"/>
              </a:lnSpc>
              <a:spcBef>
                <a:spcPts val="1000"/>
              </a:spcBef>
              <a:spcAft>
                <a:spcPts val="0"/>
              </a:spcAft>
              <a:buSzPts val="4000"/>
              <a:buNone/>
            </a:pPr>
            <a:r>
              <a:rPr b="1" lang="en-IE" sz="2800"/>
              <a:t>Dia</a:t>
            </a:r>
            <a:r>
              <a:rPr b="1" lang="en-IE" sz="2800"/>
              <a:t> 3</a:t>
            </a:r>
            <a:r>
              <a:rPr b="1" lang="en-IE" sz="2800"/>
              <a:t>:</a:t>
            </a:r>
            <a:r>
              <a:rPr lang="en-IE" sz="2800"/>
              <a:t>Utilize parte desse tempo extra para introduzir um exercício de mindfulness ou grounding.</a:t>
            </a:r>
            <a:endParaRPr sz="2800"/>
          </a:p>
          <a:p>
            <a:pPr indent="0" lvl="2" marL="838200" rtl="0" algn="l">
              <a:lnSpc>
                <a:spcPct val="100000"/>
              </a:lnSpc>
              <a:spcBef>
                <a:spcPts val="1000"/>
              </a:spcBef>
              <a:spcAft>
                <a:spcPts val="0"/>
              </a:spcAft>
              <a:buSzPts val="4000"/>
              <a:buNone/>
            </a:pPr>
            <a:r>
              <a:rPr b="1" lang="en-IE" sz="2800"/>
              <a:t>Dia</a:t>
            </a:r>
            <a:r>
              <a:rPr b="1" lang="en-IE" sz="2800"/>
              <a:t> 4:</a:t>
            </a:r>
            <a:r>
              <a:rPr lang="en-IE" sz="2800"/>
              <a:t> </a:t>
            </a:r>
            <a:r>
              <a:rPr lang="en-IE" sz="2800"/>
              <a:t>Continue a acrescentar hábitos que o/a ajudem a sentir-se focado/a, positivo/a e equilibrado/a.</a:t>
            </a:r>
            <a:endParaRPr sz="2800"/>
          </a:p>
          <a:p>
            <a:pPr indent="-228600" lvl="0" marL="457200" rtl="0" algn="l">
              <a:lnSpc>
                <a:spcPct val="115000"/>
              </a:lnSpc>
              <a:spcBef>
                <a:spcPts val="2000"/>
              </a:spcBef>
              <a:spcAft>
                <a:spcPts val="0"/>
              </a:spcAft>
              <a:buSzPts val="5600"/>
              <a:buNone/>
            </a:pPr>
            <a:r>
              <a:rPr lang="en-IE" sz="2800"/>
              <a:t>No final da semana, terá experimentado diferentes estratégias, identificado o que funciona para si e estabelecido as bases para um crescimento duradouro.</a:t>
            </a:r>
            <a:endParaRPr sz="2800"/>
          </a:p>
        </p:txBody>
      </p:sp>
      <p:sp>
        <p:nvSpPr>
          <p:cNvPr id="248" name="Google Shape;248;p2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249" name="Google Shape;249;p21"/>
          <p:cNvSpPr txBox="1"/>
          <p:nvPr/>
        </p:nvSpPr>
        <p:spPr>
          <a:xfrm>
            <a:off x="762000" y="1524000"/>
            <a:ext cx="5797500" cy="3490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None/>
            </a:pPr>
            <a:r>
              <a:rPr b="1" lang="en-IE" sz="10400">
                <a:solidFill>
                  <a:srgbClr val="FFFFFF"/>
                </a:solidFill>
              </a:rPr>
              <a:t>Hora da </a:t>
            </a:r>
            <a:r>
              <a:rPr b="1" lang="en-IE" sz="9350">
                <a:solidFill>
                  <a:srgbClr val="FFFFFF"/>
                </a:solidFill>
              </a:rPr>
              <a:t>Atividade</a:t>
            </a:r>
            <a:endParaRPr b="1" sz="9350">
              <a:solidFill>
                <a:srgbClr val="FFFFFF"/>
              </a:solidFill>
            </a:endParaRPr>
          </a:p>
        </p:txBody>
      </p:sp>
      <p:pic>
        <p:nvPicPr>
          <p:cNvPr descr="Dance with solid fill" id="250" name="Google Shape;250;p21"/>
          <p:cNvPicPr preferRelativeResize="0"/>
          <p:nvPr/>
        </p:nvPicPr>
        <p:blipFill rotWithShape="1">
          <a:blip r:embed="rId3">
            <a:alphaModFix/>
          </a:blip>
          <a:srcRect b="0" l="0" r="0" t="0"/>
          <a:stretch/>
        </p:blipFill>
        <p:spPr>
          <a:xfrm>
            <a:off x="926353" y="4180541"/>
            <a:ext cx="2438400" cy="2438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2"/>
          <p:cNvSpPr txBox="1"/>
          <p:nvPr>
            <p:ph type="title"/>
          </p:nvPr>
        </p:nvSpPr>
        <p:spPr>
          <a:xfrm>
            <a:off x="438150" y="1462926"/>
            <a:ext cx="22860000" cy="1205100"/>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Clr>
                <a:schemeClr val="accent1"/>
              </a:buClr>
              <a:buSzPts val="8000"/>
              <a:buFont typeface="Arial"/>
              <a:buNone/>
            </a:pPr>
            <a:r>
              <a:rPr lang="en-IE"/>
              <a:t>Perguntas de Reflexão</a:t>
            </a:r>
            <a:endParaRPr>
              <a:latin typeface="Arial"/>
              <a:ea typeface="Arial"/>
              <a:cs typeface="Arial"/>
              <a:sym typeface="Arial"/>
            </a:endParaRPr>
          </a:p>
        </p:txBody>
      </p:sp>
      <p:sp>
        <p:nvSpPr>
          <p:cNvPr id="256" name="Google Shape;256;p22"/>
          <p:cNvSpPr/>
          <p:nvPr/>
        </p:nvSpPr>
        <p:spPr>
          <a:xfrm>
            <a:off x="612000" y="3097927"/>
            <a:ext cx="8417700" cy="1615787"/>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800"/>
              <a:buFont typeface="Arial"/>
              <a:buNone/>
            </a:pPr>
            <a:r>
              <a:rPr b="1" lang="en-IE" sz="3000">
                <a:solidFill>
                  <a:srgbClr val="181A3C"/>
                </a:solidFill>
              </a:rPr>
              <a:t>Quando vejo conteúdos perturbadores, qual é a minha primeira reação - e será que ela realmente ajuda?</a:t>
            </a:r>
            <a:endParaRPr b="1" i="0" sz="3000" u="none" cap="none" strike="noStrike">
              <a:solidFill>
                <a:srgbClr val="000000"/>
              </a:solidFill>
              <a:latin typeface="Arial"/>
              <a:ea typeface="Arial"/>
              <a:cs typeface="Arial"/>
              <a:sym typeface="Arial"/>
            </a:endParaRPr>
          </a:p>
        </p:txBody>
      </p:sp>
      <p:sp>
        <p:nvSpPr>
          <p:cNvPr id="257" name="Google Shape;257;p22"/>
          <p:cNvSpPr/>
          <p:nvPr/>
        </p:nvSpPr>
        <p:spPr>
          <a:xfrm>
            <a:off x="612000" y="4713725"/>
            <a:ext cx="8259600" cy="26775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Clr>
                <a:schemeClr val="dk1"/>
              </a:buClr>
              <a:buSzPts val="1100"/>
              <a:buFont typeface="Arial"/>
              <a:buNone/>
            </a:pPr>
            <a:r>
              <a:rPr lang="en-IE" sz="2800">
                <a:solidFill>
                  <a:srgbClr val="7F7F7F"/>
                </a:solidFill>
              </a:rPr>
              <a:t>Pense se faz scroll, continua a ver, partilha ou fecha a aplicação.</a:t>
            </a:r>
            <a:endParaRPr sz="2800">
              <a:solidFill>
                <a:srgbClr val="7F7F7F"/>
              </a:solidFill>
            </a:endParaRPr>
          </a:p>
          <a:p>
            <a:pPr indent="0" lvl="0" marL="0" marR="0" rtl="0" algn="just">
              <a:lnSpc>
                <a:spcPct val="115000"/>
              </a:lnSpc>
              <a:spcBef>
                <a:spcPts val="0"/>
              </a:spcBef>
              <a:spcAft>
                <a:spcPts val="0"/>
              </a:spcAft>
              <a:buClr>
                <a:srgbClr val="000000"/>
              </a:buClr>
              <a:buSzPts val="2400"/>
              <a:buFont typeface="Arial"/>
              <a:buNone/>
            </a:pPr>
            <a:r>
              <a:rPr lang="en-IE" sz="2800">
                <a:solidFill>
                  <a:srgbClr val="7F7F7F"/>
                </a:solidFill>
              </a:rPr>
              <a:t>Repare se a sua reação o/a acalma ou o/a faz sentir pior.</a:t>
            </a:r>
            <a:endParaRPr sz="2800">
              <a:solidFill>
                <a:srgbClr val="7F7F7F"/>
              </a:solidFill>
            </a:endParaRPr>
          </a:p>
        </p:txBody>
      </p:sp>
      <p:sp>
        <p:nvSpPr>
          <p:cNvPr id="258" name="Google Shape;258;p22"/>
          <p:cNvSpPr/>
          <p:nvPr/>
        </p:nvSpPr>
        <p:spPr>
          <a:xfrm>
            <a:off x="612000" y="8905527"/>
            <a:ext cx="8139900" cy="26775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400"/>
              <a:buFont typeface="Arial"/>
              <a:buNone/>
            </a:pPr>
            <a:r>
              <a:rPr lang="en-IE" sz="2800">
                <a:solidFill>
                  <a:srgbClr val="7F7F7F"/>
                </a:solidFill>
              </a:rPr>
              <a:t>Reflita sobre o que já fez no passado. Reduziu o seu stress ou as emoções prolongaram-se? Isto ajuda a perceber o que vale a pena manter e o que deve ajustar.</a:t>
            </a:r>
            <a:endParaRPr b="0" i="0" sz="2800" u="none" cap="none" strike="noStrike">
              <a:solidFill>
                <a:srgbClr val="000000"/>
              </a:solidFill>
              <a:latin typeface="Arial"/>
              <a:ea typeface="Arial"/>
              <a:cs typeface="Arial"/>
              <a:sym typeface="Arial"/>
            </a:endParaRPr>
          </a:p>
        </p:txBody>
      </p:sp>
      <p:sp>
        <p:nvSpPr>
          <p:cNvPr id="259" name="Google Shape;259;p22"/>
          <p:cNvSpPr/>
          <p:nvPr/>
        </p:nvSpPr>
        <p:spPr>
          <a:xfrm>
            <a:off x="612000" y="7672850"/>
            <a:ext cx="8139900" cy="16158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800"/>
              <a:buFont typeface="Arial"/>
              <a:buNone/>
            </a:pPr>
            <a:r>
              <a:rPr b="1" lang="en-IE" sz="3000">
                <a:solidFill>
                  <a:srgbClr val="181A3C"/>
                </a:solidFill>
              </a:rPr>
              <a:t>Que estratégias de coping já experimentei antes e quão bem funcionaram?</a:t>
            </a:r>
            <a:endParaRPr b="1" i="0" sz="3000" u="none" cap="none" strike="noStrike">
              <a:solidFill>
                <a:srgbClr val="000000"/>
              </a:solidFill>
              <a:latin typeface="Arial"/>
              <a:ea typeface="Arial"/>
              <a:cs typeface="Arial"/>
              <a:sym typeface="Arial"/>
            </a:endParaRPr>
          </a:p>
        </p:txBody>
      </p:sp>
      <p:sp>
        <p:nvSpPr>
          <p:cNvPr id="260" name="Google Shape;260;p22"/>
          <p:cNvSpPr/>
          <p:nvPr/>
        </p:nvSpPr>
        <p:spPr>
          <a:xfrm>
            <a:off x="14706600" y="2795082"/>
            <a:ext cx="9074022" cy="1615787"/>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800"/>
              <a:buFont typeface="Arial"/>
              <a:buNone/>
            </a:pPr>
            <a:r>
              <a:rPr b="1" lang="en-IE" sz="3000">
                <a:solidFill>
                  <a:srgbClr val="181A3C"/>
                </a:solidFill>
              </a:rPr>
              <a:t>Qual é uma estratégia mais saudável que posso utilizar da próxima vez que vir algo perturbador online?</a:t>
            </a:r>
            <a:endParaRPr b="1" i="0" sz="3000" u="none" cap="none" strike="noStrike">
              <a:solidFill>
                <a:srgbClr val="000000"/>
              </a:solidFill>
              <a:latin typeface="Arial"/>
              <a:ea typeface="Arial"/>
              <a:cs typeface="Arial"/>
              <a:sym typeface="Arial"/>
            </a:endParaRPr>
          </a:p>
        </p:txBody>
      </p:sp>
      <p:sp>
        <p:nvSpPr>
          <p:cNvPr id="261" name="Google Shape;261;p22"/>
          <p:cNvSpPr/>
          <p:nvPr/>
        </p:nvSpPr>
        <p:spPr>
          <a:xfrm>
            <a:off x="14706561" y="7507351"/>
            <a:ext cx="9074100" cy="16158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800"/>
              <a:buFont typeface="Arial"/>
              <a:buNone/>
            </a:pPr>
            <a:r>
              <a:rPr b="1" lang="en-IE" sz="3000">
                <a:solidFill>
                  <a:srgbClr val="181A3C"/>
                </a:solidFill>
              </a:rPr>
              <a:t>A quem na minha vida posso recorrer para apoio quando me sinto sobrecarregado/a por conteúdos online?</a:t>
            </a:r>
            <a:endParaRPr b="1" i="0" sz="3000" u="none" cap="none" strike="noStrike">
              <a:solidFill>
                <a:srgbClr val="000000"/>
              </a:solidFill>
              <a:latin typeface="Arial"/>
              <a:ea typeface="Arial"/>
              <a:cs typeface="Arial"/>
              <a:sym typeface="Arial"/>
            </a:endParaRPr>
          </a:p>
        </p:txBody>
      </p:sp>
      <p:sp>
        <p:nvSpPr>
          <p:cNvPr id="262" name="Google Shape;262;p22"/>
          <p:cNvSpPr/>
          <p:nvPr/>
        </p:nvSpPr>
        <p:spPr>
          <a:xfrm>
            <a:off x="14706600" y="4514700"/>
            <a:ext cx="9074100" cy="26775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400"/>
              <a:buFont typeface="Arial"/>
              <a:buNone/>
            </a:pPr>
            <a:r>
              <a:rPr lang="en-IE" sz="2800">
                <a:solidFill>
                  <a:srgbClr val="7F7F7F"/>
                </a:solidFill>
              </a:rPr>
              <a:t>Qual é uma estratégia mais saudável que posso utilizar da próxima vez que vir algo perturbador online?</a:t>
            </a:r>
            <a:endParaRPr b="0" i="0" sz="2800" u="none" cap="none" strike="noStrike">
              <a:solidFill>
                <a:srgbClr val="000000"/>
              </a:solidFill>
              <a:latin typeface="Arial"/>
              <a:ea typeface="Arial"/>
              <a:cs typeface="Arial"/>
              <a:sym typeface="Arial"/>
            </a:endParaRPr>
          </a:p>
        </p:txBody>
      </p:sp>
      <p:sp>
        <p:nvSpPr>
          <p:cNvPr id="263" name="Google Shape;263;p22"/>
          <p:cNvSpPr/>
          <p:nvPr/>
        </p:nvSpPr>
        <p:spPr>
          <a:xfrm>
            <a:off x="14706563" y="9123150"/>
            <a:ext cx="9074100" cy="2677500"/>
          </a:xfrm>
          <a:prstGeom prst="rect">
            <a:avLst/>
          </a:prstGeom>
          <a:noFill/>
          <a:ln>
            <a:noFill/>
          </a:ln>
        </p:spPr>
        <p:txBody>
          <a:bodyPr anchorCtr="0" anchor="t" bIns="45700" lIns="91425" spcFirstLastPara="1" rIns="91425" wrap="square" tIns="45700">
            <a:spAutoFit/>
          </a:bodyPr>
          <a:lstStyle/>
          <a:p>
            <a:pPr indent="0" lvl="0" marL="0" marR="0" rtl="0" algn="just">
              <a:lnSpc>
                <a:spcPct val="115000"/>
              </a:lnSpc>
              <a:spcBef>
                <a:spcPts val="0"/>
              </a:spcBef>
              <a:spcAft>
                <a:spcPts val="0"/>
              </a:spcAft>
              <a:buClr>
                <a:srgbClr val="000000"/>
              </a:buClr>
              <a:buSzPts val="2400"/>
              <a:buFont typeface="Arial"/>
              <a:buNone/>
            </a:pPr>
            <a:r>
              <a:rPr lang="en-IE" sz="2800">
                <a:solidFill>
                  <a:srgbClr val="7F7F7F"/>
                </a:solidFill>
              </a:rPr>
              <a:t>Identifique um amigo, familiar ou mentor em quem confie. Pense em como gostaria de pedir apoio - seja numa conversa rápida, enviando uma mensagem ou simplesmente sabendo que essa pessoa está disponível.</a:t>
            </a:r>
            <a:endParaRPr b="0" i="0" sz="2800" u="none" cap="none" strike="noStrike">
              <a:solidFill>
                <a:srgbClr val="000000"/>
              </a:solidFill>
              <a:latin typeface="Arial"/>
              <a:ea typeface="Arial"/>
              <a:cs typeface="Arial"/>
              <a:sym typeface="Arial"/>
            </a:endParaRPr>
          </a:p>
        </p:txBody>
      </p:sp>
      <p:pic>
        <p:nvPicPr>
          <p:cNvPr descr="A logo with a black background&#10;&#10;AI-generated content may be incorrect." id="264" name="Google Shape;264;p22"/>
          <p:cNvPicPr preferRelativeResize="0"/>
          <p:nvPr/>
        </p:nvPicPr>
        <p:blipFill rotWithShape="1">
          <a:blip r:embed="rId3">
            <a:alphaModFix/>
          </a:blip>
          <a:srcRect b="0" l="0" r="0" t="0"/>
          <a:stretch/>
        </p:blipFill>
        <p:spPr>
          <a:xfrm>
            <a:off x="7749341" y="3545633"/>
            <a:ext cx="7429511" cy="7429511"/>
          </a:xfrm>
          <a:prstGeom prst="rect">
            <a:avLst/>
          </a:prstGeom>
          <a:noFill/>
          <a:ln>
            <a:noFill/>
          </a:ln>
        </p:spPr>
      </p:pic>
      <p:sp>
        <p:nvSpPr>
          <p:cNvPr id="265" name="Google Shape;265;p2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23"/>
          <p:cNvSpPr txBox="1"/>
          <p:nvPr/>
        </p:nvSpPr>
        <p:spPr>
          <a:xfrm>
            <a:off x="762001" y="5657851"/>
            <a:ext cx="11265000" cy="3066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None/>
            </a:pPr>
            <a:r>
              <a:rPr b="1" lang="en-IE" sz="10400">
                <a:solidFill>
                  <a:srgbClr val="9FC8AA"/>
                </a:solidFill>
              </a:rPr>
              <a:t>Estudos de Caso</a:t>
            </a:r>
            <a:endParaRPr b="1" sz="10400">
              <a:solidFill>
                <a:srgbClr val="9FC8AA"/>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4"/>
          <p:cNvSpPr txBox="1"/>
          <p:nvPr>
            <p:ph type="title"/>
          </p:nvPr>
        </p:nvSpPr>
        <p:spPr>
          <a:xfrm>
            <a:off x="761999" y="1579984"/>
            <a:ext cx="22860001" cy="202163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889"/>
              <a:buFont typeface="Arial"/>
              <a:buNone/>
            </a:pPr>
            <a:r>
              <a:rPr lang="en-IE"/>
              <a:t>Estudo de Caso</a:t>
            </a:r>
            <a:r>
              <a:rPr lang="en-IE">
                <a:latin typeface="Arial"/>
                <a:ea typeface="Arial"/>
                <a:cs typeface="Arial"/>
                <a:sym typeface="Arial"/>
              </a:rPr>
              <a:t>: </a:t>
            </a:r>
            <a:r>
              <a:rPr lang="en-IE"/>
              <a:t>Redes sociais e saúde mental</a:t>
            </a:r>
            <a:r>
              <a:rPr lang="en-IE">
                <a:latin typeface="Arial"/>
                <a:ea typeface="Arial"/>
                <a:cs typeface="Arial"/>
                <a:sym typeface="Arial"/>
              </a:rPr>
              <a:t> - 5 </a:t>
            </a:r>
            <a:r>
              <a:rPr lang="en-IE"/>
              <a:t>passos para hábitos mais saudáveis</a:t>
            </a:r>
            <a:endParaRPr>
              <a:latin typeface="Arial"/>
              <a:ea typeface="Arial"/>
              <a:cs typeface="Arial"/>
              <a:sym typeface="Arial"/>
            </a:endParaRPr>
          </a:p>
        </p:txBody>
      </p:sp>
      <p:sp>
        <p:nvSpPr>
          <p:cNvPr id="277" name="Google Shape;277;p2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pic>
        <p:nvPicPr>
          <p:cNvPr id="278" name="Google Shape;278;p24" title="Social media &amp; mental health: 5 steps to healthier habits">
            <a:hlinkClick r:id="rId3"/>
          </p:cNvPr>
          <p:cNvPicPr preferRelativeResize="0"/>
          <p:nvPr/>
        </p:nvPicPr>
        <p:blipFill rotWithShape="1">
          <a:blip r:embed="rId4">
            <a:alphaModFix/>
          </a:blip>
          <a:srcRect b="0" l="0" r="0" t="0"/>
          <a:stretch/>
        </p:blipFill>
        <p:spPr>
          <a:xfrm>
            <a:off x="4721290" y="4152257"/>
            <a:ext cx="15240000" cy="861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7"/>
          <p:cNvSpPr txBox="1"/>
          <p:nvPr>
            <p:ph idx="1" type="body"/>
          </p:nvPr>
        </p:nvSpPr>
        <p:spPr>
          <a:xfrm>
            <a:off x="707312" y="4105469"/>
            <a:ext cx="22639176" cy="8005666"/>
          </a:xfrm>
          <a:prstGeom prst="rect">
            <a:avLst/>
          </a:prstGeom>
          <a:noFill/>
          <a:ln>
            <a:noFill/>
          </a:ln>
        </p:spPr>
        <p:txBody>
          <a:bodyPr anchorCtr="0" anchor="t" bIns="0" lIns="0" spcFirstLastPara="1" rIns="0" wrap="square" tIns="0">
            <a:normAutofit fontScale="55000"/>
          </a:bodyPr>
          <a:lstStyle/>
          <a:p>
            <a:pPr indent="0" lvl="0" marL="0" rtl="0" algn="l">
              <a:lnSpc>
                <a:spcPct val="160000"/>
              </a:lnSpc>
              <a:spcBef>
                <a:spcPts val="2000"/>
              </a:spcBef>
              <a:spcAft>
                <a:spcPts val="0"/>
              </a:spcAft>
              <a:buSzPct val="199111"/>
              <a:buNone/>
            </a:pPr>
            <a:r>
              <a:rPr b="1" lang="en-IE" sz="4500"/>
              <a:t>Sobre o que é</a:t>
            </a:r>
            <a:r>
              <a:rPr b="1" lang="en-IE" sz="4500"/>
              <a:t>: </a:t>
            </a:r>
            <a:r>
              <a:rPr lang="en-IE" sz="4500"/>
              <a:t>O vídeo destaca cinco passos práticos para desenvolver hábitos mais saudáveis nas redes sociais e proteger o seu bem-estar mental.</a:t>
            </a:r>
            <a:endParaRPr sz="4500"/>
          </a:p>
          <a:p>
            <a:pPr indent="0" lvl="0" marL="0" rtl="0" algn="l">
              <a:lnSpc>
                <a:spcPct val="160000"/>
              </a:lnSpc>
              <a:spcBef>
                <a:spcPts val="2000"/>
              </a:spcBef>
              <a:spcAft>
                <a:spcPts val="0"/>
              </a:spcAft>
              <a:buSzPct val="235788"/>
              <a:buNone/>
            </a:pPr>
            <a:r>
              <a:rPr lang="en-IE" sz="4500"/>
              <a:t>Os passos são:</a:t>
            </a:r>
            <a:endParaRPr sz="4500"/>
          </a:p>
          <a:p>
            <a:pPr indent="-435801" lvl="0" marL="457200" rtl="0" algn="l">
              <a:lnSpc>
                <a:spcPct val="120000"/>
              </a:lnSpc>
              <a:spcBef>
                <a:spcPts val="2000"/>
              </a:spcBef>
              <a:spcAft>
                <a:spcPts val="0"/>
              </a:spcAft>
              <a:buSzPct val="100000"/>
              <a:buChar char="•"/>
            </a:pPr>
            <a:r>
              <a:rPr lang="en-IE" sz="4500"/>
              <a:t>Desativar notificações.</a:t>
            </a:r>
            <a:endParaRPr sz="4500"/>
          </a:p>
          <a:p>
            <a:pPr indent="-435801" lvl="0" marL="457200" rtl="0" algn="l">
              <a:lnSpc>
                <a:spcPct val="120000"/>
              </a:lnSpc>
              <a:spcBef>
                <a:spcPts val="2000"/>
              </a:spcBef>
              <a:spcAft>
                <a:spcPts val="0"/>
              </a:spcAft>
              <a:buSzPct val="100000"/>
              <a:buChar char="•"/>
            </a:pPr>
            <a:r>
              <a:rPr lang="en-IE" sz="4500"/>
              <a:t>Definir limites e restrições de tempo.</a:t>
            </a:r>
            <a:endParaRPr sz="4500"/>
          </a:p>
          <a:p>
            <a:pPr indent="-435801" lvl="0" marL="457200" rtl="0" algn="l">
              <a:lnSpc>
                <a:spcPct val="120000"/>
              </a:lnSpc>
              <a:spcBef>
                <a:spcPts val="2000"/>
              </a:spcBef>
              <a:spcAft>
                <a:spcPts val="0"/>
              </a:spcAft>
              <a:buSzPct val="100000"/>
              <a:buChar char="•"/>
            </a:pPr>
            <a:r>
              <a:rPr lang="en-IE" sz="4500"/>
              <a:t>Limpar o seu feed das redes sociais.</a:t>
            </a:r>
            <a:endParaRPr sz="4500"/>
          </a:p>
          <a:p>
            <a:pPr indent="-435801" lvl="0" marL="457200" rtl="0" algn="l">
              <a:lnSpc>
                <a:spcPct val="120000"/>
              </a:lnSpc>
              <a:spcBef>
                <a:spcPts val="2000"/>
              </a:spcBef>
              <a:spcAft>
                <a:spcPts val="0"/>
              </a:spcAft>
              <a:buSzPct val="100000"/>
              <a:buChar char="•"/>
            </a:pPr>
            <a:r>
              <a:rPr lang="en-IE" sz="4500"/>
              <a:t>Limitar o uso das redes sociais antes de dormir.</a:t>
            </a:r>
            <a:endParaRPr sz="4500"/>
          </a:p>
          <a:p>
            <a:pPr indent="-435801" lvl="0" marL="457200" rtl="0" algn="l">
              <a:lnSpc>
                <a:spcPct val="120000"/>
              </a:lnSpc>
              <a:spcBef>
                <a:spcPts val="2000"/>
              </a:spcBef>
              <a:spcAft>
                <a:spcPts val="0"/>
              </a:spcAft>
              <a:buSzPct val="100000"/>
              <a:buChar char="•"/>
            </a:pPr>
            <a:r>
              <a:rPr lang="en-IE" sz="4500"/>
              <a:t>Focar-se na gratidão.</a:t>
            </a:r>
            <a:endParaRPr sz="4500"/>
          </a:p>
          <a:p>
            <a:pPr indent="0" lvl="0" marL="0" rtl="0" algn="l">
              <a:lnSpc>
                <a:spcPct val="160000"/>
              </a:lnSpc>
              <a:spcBef>
                <a:spcPts val="2000"/>
              </a:spcBef>
              <a:spcAft>
                <a:spcPts val="0"/>
              </a:spcAft>
              <a:buSzPct val="199111"/>
              <a:buNone/>
            </a:pPr>
            <a:r>
              <a:rPr lang="en-IE" sz="4500"/>
              <a:t>O vídeo termina incentivando os espectadores a procurar apoio se o uso das redes sociais continuar a ter um impacto negativo na saúde mental.</a:t>
            </a:r>
            <a:endParaRPr sz="4500"/>
          </a:p>
          <a:p>
            <a:pPr indent="0" lvl="0" marL="0" rtl="0" algn="l">
              <a:lnSpc>
                <a:spcPct val="160000"/>
              </a:lnSpc>
              <a:spcBef>
                <a:spcPts val="2000"/>
              </a:spcBef>
              <a:spcAft>
                <a:spcPts val="0"/>
              </a:spcAft>
              <a:buSzPct val="199111"/>
              <a:buNone/>
            </a:pPr>
            <a:r>
              <a:rPr b="1" lang="en-IE" sz="4500"/>
              <a:t>Porque é importante</a:t>
            </a:r>
            <a:r>
              <a:rPr b="1" lang="en-IE" sz="4500"/>
              <a:t>: </a:t>
            </a:r>
            <a:r>
              <a:rPr lang="en-IE" sz="4500"/>
              <a:t>Todos sabemos que as redes sociais podem influenciar fortemente a forma como nos sentimos em relação a nós próprios e ao nosso dia a dia. No entanto, utilizá-las em excesso pode levar a sentimentos de ansiedade, solidão e até dificuldades em dormir. Neste vídeo, encontrará algumas dicas simples e práticas para gerir melhor o seu tempo nas redes sociais.</a:t>
            </a:r>
            <a:r>
              <a:rPr lang="en-IE" sz="4500"/>
              <a:t> </a:t>
            </a:r>
            <a:endParaRPr/>
          </a:p>
        </p:txBody>
      </p:sp>
      <p:sp>
        <p:nvSpPr>
          <p:cNvPr id="284" name="Google Shape;284;p27"/>
          <p:cNvSpPr/>
          <p:nvPr/>
        </p:nvSpPr>
        <p:spPr>
          <a:xfrm>
            <a:off x="4625975" y="12111125"/>
            <a:ext cx="15270300" cy="1292700"/>
          </a:xfrm>
          <a:prstGeom prst="rect">
            <a:avLst/>
          </a:prstGeom>
          <a:noFill/>
          <a:ln>
            <a:noFill/>
          </a:ln>
        </p:spPr>
        <p:txBody>
          <a:bodyPr anchorCtr="0" anchor="t" bIns="121900" lIns="243825" spcFirstLastPara="1" rIns="243825" wrap="square" tIns="121900">
            <a:spAutoFit/>
          </a:bodyPr>
          <a:lstStyle/>
          <a:p>
            <a:pPr indent="0" lvl="0" marL="0" marR="0" rtl="0" algn="ctr">
              <a:lnSpc>
                <a:spcPct val="100000"/>
              </a:lnSpc>
              <a:spcBef>
                <a:spcPts val="0"/>
              </a:spcBef>
              <a:spcAft>
                <a:spcPts val="0"/>
              </a:spcAft>
              <a:buClr>
                <a:srgbClr val="000000"/>
              </a:buClr>
              <a:buSzPts val="4800"/>
              <a:buFont typeface="Arial"/>
              <a:buNone/>
            </a:pPr>
            <a:r>
              <a:rPr b="1" lang="en-IE" sz="4800">
                <a:solidFill>
                  <a:srgbClr val="C9DFF2"/>
                </a:solidFill>
              </a:rPr>
              <a:t>Onde quer que esteja, esteja lá por completo</a:t>
            </a:r>
            <a:r>
              <a:rPr b="1" i="0" lang="en-IE" sz="4800" u="none" cap="none" strike="noStrike">
                <a:solidFill>
                  <a:srgbClr val="C9DFF2"/>
                </a:solidFill>
                <a:latin typeface="Arial"/>
                <a:ea typeface="Arial"/>
                <a:cs typeface="Arial"/>
                <a:sym typeface="Arial"/>
              </a:rPr>
              <a:t>         </a:t>
            </a:r>
            <a:r>
              <a:rPr b="0" i="0" lang="en-IE" sz="2000" u="none" cap="none" strike="noStrike">
                <a:solidFill>
                  <a:srgbClr val="000000"/>
                </a:solidFill>
                <a:latin typeface="Arial"/>
                <a:ea typeface="Arial"/>
                <a:cs typeface="Arial"/>
                <a:sym typeface="Arial"/>
              </a:rPr>
              <a:t>Eckhart Tolle</a:t>
            </a:r>
            <a:endParaRPr b="0" i="0" sz="2000" u="none" cap="none" strike="noStrike">
              <a:solidFill>
                <a:srgbClr val="000000"/>
              </a:solidFill>
              <a:latin typeface="Arial"/>
              <a:ea typeface="Arial"/>
              <a:cs typeface="Arial"/>
              <a:sym typeface="Arial"/>
            </a:endParaRPr>
          </a:p>
        </p:txBody>
      </p:sp>
      <p:pic>
        <p:nvPicPr>
          <p:cNvPr descr="Open quotation mark with solid fill" id="285" name="Google Shape;285;p27"/>
          <p:cNvPicPr preferRelativeResize="0"/>
          <p:nvPr/>
        </p:nvPicPr>
        <p:blipFill rotWithShape="1">
          <a:blip r:embed="rId3">
            <a:alphaModFix/>
          </a:blip>
          <a:srcRect b="0" l="0" r="0" t="0"/>
          <a:stretch/>
        </p:blipFill>
        <p:spPr>
          <a:xfrm>
            <a:off x="4919730" y="11736578"/>
            <a:ext cx="910847" cy="910847"/>
          </a:xfrm>
          <a:prstGeom prst="rect">
            <a:avLst/>
          </a:prstGeom>
          <a:noFill/>
          <a:ln>
            <a:noFill/>
          </a:ln>
          <a:effectLst>
            <a:outerShdw blurRad="50800" rotWithShape="0" algn="tl" dir="2700000" dist="38100">
              <a:srgbClr val="000000">
                <a:alpha val="40000"/>
              </a:srgbClr>
            </a:outerShdw>
          </a:effectLst>
        </p:spPr>
      </p:pic>
      <p:pic>
        <p:nvPicPr>
          <p:cNvPr descr="Open quotation mark with solid fill" id="286" name="Google Shape;286;p27"/>
          <p:cNvPicPr preferRelativeResize="0"/>
          <p:nvPr/>
        </p:nvPicPr>
        <p:blipFill rotWithShape="1">
          <a:blip r:embed="rId3">
            <a:alphaModFix/>
          </a:blip>
          <a:srcRect b="0" l="0" r="0" t="0"/>
          <a:stretch/>
        </p:blipFill>
        <p:spPr>
          <a:xfrm flipH="1">
            <a:off x="18525744" y="12399319"/>
            <a:ext cx="1109362" cy="1109362"/>
          </a:xfrm>
          <a:prstGeom prst="rect">
            <a:avLst/>
          </a:prstGeom>
          <a:noFill/>
          <a:ln>
            <a:noFill/>
          </a:ln>
          <a:effectLst>
            <a:outerShdw blurRad="50800" rotWithShape="0" algn="tl" dir="2700000" dist="38100">
              <a:srgbClr val="000000">
                <a:alpha val="40000"/>
              </a:srgbClr>
            </a:outerShdw>
          </a:effectLst>
        </p:spPr>
      </p:pic>
      <p:sp>
        <p:nvSpPr>
          <p:cNvPr id="287" name="Google Shape;287;p2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288" name="Google Shape;288;p27"/>
          <p:cNvSpPr txBox="1"/>
          <p:nvPr>
            <p:ph type="title"/>
          </p:nvPr>
        </p:nvSpPr>
        <p:spPr>
          <a:xfrm>
            <a:off x="761999" y="1579984"/>
            <a:ext cx="22860000" cy="2021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889"/>
              <a:buFont typeface="Arial"/>
              <a:buNone/>
            </a:pPr>
            <a:r>
              <a:rPr lang="en-IE"/>
              <a:t>Estudo de Caso</a:t>
            </a:r>
            <a:r>
              <a:rPr lang="en-IE">
                <a:latin typeface="Arial"/>
                <a:ea typeface="Arial"/>
                <a:cs typeface="Arial"/>
                <a:sym typeface="Arial"/>
              </a:rPr>
              <a:t>: </a:t>
            </a:r>
            <a:r>
              <a:rPr lang="en-IE"/>
              <a:t>Redes sociais e saúde mental</a:t>
            </a:r>
            <a:r>
              <a:rPr lang="en-IE">
                <a:latin typeface="Arial"/>
                <a:ea typeface="Arial"/>
                <a:cs typeface="Arial"/>
                <a:sym typeface="Arial"/>
              </a:rPr>
              <a:t> - 5 </a:t>
            </a:r>
            <a:r>
              <a:rPr lang="en-IE"/>
              <a:t>passos para hábitos mais saudáveis</a:t>
            </a:r>
            <a:endParaRPr>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txBox="1"/>
          <p:nvPr>
            <p:ph idx="1" type="body"/>
          </p:nvPr>
        </p:nvSpPr>
        <p:spPr>
          <a:xfrm>
            <a:off x="8437575" y="989750"/>
            <a:ext cx="14153400" cy="112023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2000"/>
              </a:spcBef>
              <a:spcAft>
                <a:spcPts val="0"/>
              </a:spcAft>
              <a:buClr>
                <a:srgbClr val="323232"/>
              </a:buClr>
              <a:buSzPts val="5600"/>
              <a:buNone/>
            </a:pPr>
            <a:r>
              <a:t/>
            </a:r>
            <a:endParaRPr b="1" sz="2800"/>
          </a:p>
          <a:p>
            <a:pPr indent="0" lvl="0" marL="0" rtl="0" algn="l">
              <a:lnSpc>
                <a:spcPct val="150000"/>
              </a:lnSpc>
              <a:spcBef>
                <a:spcPts val="2000"/>
              </a:spcBef>
              <a:spcAft>
                <a:spcPts val="0"/>
              </a:spcAft>
              <a:buClr>
                <a:srgbClr val="323232"/>
              </a:buClr>
              <a:buSzPts val="5600"/>
              <a:buNone/>
            </a:pPr>
            <a:r>
              <a:rPr lang="en-IE" sz="3200"/>
              <a:t>Como aprendeu ao longo do módulo, o estudo de caso também enfatiza a importância de se focar nos seguintes aspetos ao lidar com conteúdos perturbadores:</a:t>
            </a:r>
            <a:endParaRPr/>
          </a:p>
          <a:p>
            <a:pPr indent="0" lvl="0" marL="0" rtl="0" algn="l">
              <a:lnSpc>
                <a:spcPct val="150000"/>
              </a:lnSpc>
              <a:spcBef>
                <a:spcPts val="2000"/>
              </a:spcBef>
              <a:spcAft>
                <a:spcPts val="0"/>
              </a:spcAft>
              <a:buClr>
                <a:srgbClr val="323232"/>
              </a:buClr>
              <a:buSzPts val="5600"/>
              <a:buNone/>
            </a:pPr>
            <a:r>
              <a:rPr b="1" lang="en-IE" sz="3200"/>
              <a:t>Autorregulação</a:t>
            </a:r>
            <a:r>
              <a:rPr lang="en-IE" sz="3200"/>
              <a:t>: </a:t>
            </a:r>
            <a:r>
              <a:rPr lang="en-IE" sz="3200"/>
              <a:t>utilização de limites de tempo, definição de limites e redução de notificações para prevenir a sobre-exposição.</a:t>
            </a:r>
            <a:endParaRPr sz="3200"/>
          </a:p>
          <a:p>
            <a:pPr indent="0" lvl="0" marL="0" rtl="0" algn="l">
              <a:lnSpc>
                <a:spcPct val="150000"/>
              </a:lnSpc>
              <a:spcBef>
                <a:spcPts val="2000"/>
              </a:spcBef>
              <a:spcAft>
                <a:spcPts val="0"/>
              </a:spcAft>
              <a:buClr>
                <a:srgbClr val="323232"/>
              </a:buClr>
              <a:buSzPts val="5600"/>
              <a:buNone/>
            </a:pPr>
            <a:r>
              <a:rPr b="1" lang="en-IE" sz="3200"/>
              <a:t>Curadoria da experiência</a:t>
            </a:r>
            <a:r>
              <a:rPr b="1" lang="en-IE" sz="3200"/>
              <a:t>: </a:t>
            </a:r>
            <a:r>
              <a:rPr lang="en-IE" sz="3200"/>
              <a:t>escolher ativamente que conteúdos e contas aparecem no seu feed.</a:t>
            </a:r>
            <a:endParaRPr sz="3200"/>
          </a:p>
          <a:p>
            <a:pPr indent="0" lvl="0" marL="0" rtl="0" algn="l">
              <a:lnSpc>
                <a:spcPct val="150000"/>
              </a:lnSpc>
              <a:spcBef>
                <a:spcPts val="2000"/>
              </a:spcBef>
              <a:spcAft>
                <a:spcPts val="0"/>
              </a:spcAft>
              <a:buClr>
                <a:srgbClr val="323232"/>
              </a:buClr>
              <a:buSzPts val="5600"/>
              <a:buNone/>
            </a:pPr>
            <a:r>
              <a:rPr b="1" lang="en-IE" sz="3200"/>
              <a:t>Equilíbrio e descanso</a:t>
            </a:r>
            <a:r>
              <a:rPr b="1" lang="en-IE" sz="3200"/>
              <a:t>: </a:t>
            </a:r>
            <a:r>
              <a:rPr lang="en-IE" sz="3200"/>
              <a:t>proteger o sono e os momentos de pausa da intrusão digital.</a:t>
            </a:r>
            <a:endParaRPr sz="3200"/>
          </a:p>
          <a:p>
            <a:pPr indent="0" lvl="0" marL="0" rtl="0" algn="l">
              <a:lnSpc>
                <a:spcPct val="150000"/>
              </a:lnSpc>
              <a:spcBef>
                <a:spcPts val="2000"/>
              </a:spcBef>
              <a:spcAft>
                <a:spcPts val="0"/>
              </a:spcAft>
              <a:buClr>
                <a:srgbClr val="323232"/>
              </a:buClr>
              <a:buSzPts val="5600"/>
              <a:buNone/>
            </a:pPr>
            <a:r>
              <a:rPr b="1" lang="en-IE" sz="3200"/>
              <a:t>Reenquadramento positivo</a:t>
            </a:r>
            <a:r>
              <a:rPr b="1" lang="en-IE" sz="3200"/>
              <a:t>: </a:t>
            </a:r>
            <a:r>
              <a:rPr lang="en-IE" sz="3200"/>
              <a:t>praticar a gratidão para contrariar ciclos mentais negativos desencadeados online.</a:t>
            </a:r>
            <a:endParaRPr sz="3200"/>
          </a:p>
          <a:p>
            <a:pPr indent="0" lvl="0" marL="0" rtl="0" algn="l">
              <a:lnSpc>
                <a:spcPct val="150000"/>
              </a:lnSpc>
              <a:spcBef>
                <a:spcPts val="2000"/>
              </a:spcBef>
              <a:spcAft>
                <a:spcPts val="0"/>
              </a:spcAft>
              <a:buClr>
                <a:srgbClr val="323232"/>
              </a:buClr>
              <a:buSzPts val="5600"/>
              <a:buNone/>
            </a:pPr>
            <a:r>
              <a:rPr b="1" lang="en-IE" sz="3200"/>
              <a:t>Redes de apoio</a:t>
            </a:r>
            <a:r>
              <a:rPr b="1" lang="en-IE" sz="3200"/>
              <a:t>: </a:t>
            </a:r>
            <a:r>
              <a:rPr lang="en-IE" sz="3200"/>
              <a:t>reconhecer quando e a quem recorrer para pedir ajuda.</a:t>
            </a:r>
            <a:endParaRPr sz="3200"/>
          </a:p>
        </p:txBody>
      </p:sp>
      <p:sp>
        <p:nvSpPr>
          <p:cNvPr id="294" name="Google Shape;294;p2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
        <p:nvSpPr>
          <p:cNvPr id="295" name="Google Shape;295;p26"/>
          <p:cNvSpPr txBox="1"/>
          <p:nvPr>
            <p:ph type="title"/>
          </p:nvPr>
        </p:nvSpPr>
        <p:spPr>
          <a:xfrm>
            <a:off x="528917" y="2420471"/>
            <a:ext cx="5467351" cy="3490452"/>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lt1"/>
              </a:buClr>
              <a:buSzPts val="6000"/>
              <a:buFont typeface="Arial"/>
              <a:buNone/>
            </a:pPr>
            <a:r>
              <a:rPr b="1" lang="en-IE" sz="6000"/>
              <a:t>Prática Recomendada</a:t>
            </a:r>
            <a:endParaRPr b="1" sz="6000"/>
          </a:p>
          <a:p>
            <a:pPr indent="0" lvl="0" marL="0" rtl="0" algn="l">
              <a:lnSpc>
                <a:spcPct val="90000"/>
              </a:lnSpc>
              <a:spcBef>
                <a:spcPts val="0"/>
              </a:spcBef>
              <a:spcAft>
                <a:spcPts val="0"/>
              </a:spcAft>
              <a:buClr>
                <a:schemeClr val="lt1"/>
              </a:buClr>
              <a:buSzPts val="6000"/>
              <a:buFont typeface="Arial"/>
              <a:buNone/>
            </a:pPr>
            <a:r>
              <a:t/>
            </a:r>
            <a:endParaRPr b="1" sz="60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Clr>
                <a:schemeClr val="accent1"/>
              </a:buClr>
              <a:buSzPts val="8000"/>
              <a:buFont typeface="Arial"/>
              <a:buNone/>
            </a:pPr>
            <a:r>
              <a:rPr lang="en-IE"/>
              <a:t>Sabia que?</a:t>
            </a:r>
            <a:endParaRPr/>
          </a:p>
        </p:txBody>
      </p:sp>
      <p:sp>
        <p:nvSpPr>
          <p:cNvPr id="302" name="Google Shape;302;p29"/>
          <p:cNvSpPr txBox="1"/>
          <p:nvPr/>
        </p:nvSpPr>
        <p:spPr>
          <a:xfrm>
            <a:off x="1035910" y="5886350"/>
            <a:ext cx="5666400" cy="2293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IE" sz="7900" u="none" cap="none" strike="noStrike">
                <a:solidFill>
                  <a:schemeClr val="dk1"/>
                </a:solidFill>
                <a:latin typeface="Arial"/>
                <a:ea typeface="Arial"/>
                <a:cs typeface="Arial"/>
                <a:sym typeface="Arial"/>
              </a:rPr>
              <a:t>Facto #1 </a:t>
            </a:r>
            <a:endParaRPr b="0" i="0" sz="7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300"/>
              <a:buFont typeface="Arial"/>
              <a:buNone/>
            </a:pPr>
            <a:r>
              <a:rPr b="1" lang="en-IE" sz="3200">
                <a:solidFill>
                  <a:schemeClr val="dk1"/>
                </a:solidFill>
              </a:rPr>
              <a:t>Conteúdos Perturbadores são Prevalentes Online</a:t>
            </a:r>
            <a:endParaRPr b="0" i="0" sz="3200" u="none" cap="none" strike="noStrike">
              <a:solidFill>
                <a:srgbClr val="000000"/>
              </a:solidFill>
              <a:latin typeface="Arial"/>
              <a:ea typeface="Arial"/>
              <a:cs typeface="Arial"/>
              <a:sym typeface="Arial"/>
            </a:endParaRPr>
          </a:p>
        </p:txBody>
      </p:sp>
      <p:sp>
        <p:nvSpPr>
          <p:cNvPr id="303" name="Google Shape;303;p29"/>
          <p:cNvSpPr txBox="1"/>
          <p:nvPr/>
        </p:nvSpPr>
        <p:spPr>
          <a:xfrm>
            <a:off x="9358739" y="5886350"/>
            <a:ext cx="5666400" cy="2293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IE" sz="7900" u="none" cap="none" strike="noStrike">
                <a:solidFill>
                  <a:schemeClr val="dk1"/>
                </a:solidFill>
                <a:latin typeface="Arial"/>
                <a:ea typeface="Arial"/>
                <a:cs typeface="Arial"/>
                <a:sym typeface="Arial"/>
              </a:rPr>
              <a:t>Facto #2 </a:t>
            </a:r>
            <a:endParaRPr b="0" i="0" sz="7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300"/>
              <a:buFont typeface="Arial"/>
              <a:buNone/>
            </a:pPr>
            <a:r>
              <a:rPr b="1" lang="en-IE" sz="3200">
                <a:solidFill>
                  <a:schemeClr val="dk1"/>
                </a:solidFill>
              </a:rPr>
              <a:t>Avisos de Conteúdo Não Reduzem o Sofrimento</a:t>
            </a:r>
            <a:endParaRPr b="0" i="0" sz="3200" u="none" cap="none" strike="noStrike">
              <a:solidFill>
                <a:srgbClr val="000000"/>
              </a:solidFill>
              <a:latin typeface="Arial"/>
              <a:ea typeface="Arial"/>
              <a:cs typeface="Arial"/>
              <a:sym typeface="Arial"/>
            </a:endParaRPr>
          </a:p>
        </p:txBody>
      </p:sp>
      <p:sp>
        <p:nvSpPr>
          <p:cNvPr id="304" name="Google Shape;304;p29"/>
          <p:cNvSpPr txBox="1"/>
          <p:nvPr/>
        </p:nvSpPr>
        <p:spPr>
          <a:xfrm>
            <a:off x="17785701" y="5886350"/>
            <a:ext cx="6212700" cy="2786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1" i="0" lang="en-IE" sz="7900" u="none" cap="none" strike="noStrike">
                <a:solidFill>
                  <a:schemeClr val="dk1"/>
                </a:solidFill>
                <a:latin typeface="Arial"/>
                <a:ea typeface="Arial"/>
                <a:cs typeface="Arial"/>
                <a:sym typeface="Arial"/>
              </a:rPr>
              <a:t>Facto #3 </a:t>
            </a:r>
            <a:endParaRPr b="0" i="0" sz="79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300"/>
              <a:buFont typeface="Arial"/>
              <a:buNone/>
            </a:pPr>
            <a:r>
              <a:rPr b="1" lang="en-IE" sz="3200">
                <a:solidFill>
                  <a:schemeClr val="dk1"/>
                </a:solidFill>
              </a:rPr>
              <a:t>Conteúdos Perturbadores Online: Uma Ameaça Grave à Saúde Mental dos Jovens</a:t>
            </a:r>
            <a:endParaRPr b="0" i="0" sz="3200" u="none" cap="none" strike="noStrike">
              <a:solidFill>
                <a:srgbClr val="000000"/>
              </a:solidFill>
              <a:latin typeface="Arial"/>
              <a:ea typeface="Arial"/>
              <a:cs typeface="Arial"/>
              <a:sym typeface="Arial"/>
            </a:endParaRPr>
          </a:p>
        </p:txBody>
      </p:sp>
      <p:sp>
        <p:nvSpPr>
          <p:cNvPr id="305" name="Google Shape;305;p29"/>
          <p:cNvSpPr txBox="1"/>
          <p:nvPr/>
        </p:nvSpPr>
        <p:spPr>
          <a:xfrm>
            <a:off x="421800" y="8225400"/>
            <a:ext cx="6894600" cy="33756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800"/>
              <a:buFont typeface="Arial"/>
              <a:buNone/>
            </a:pPr>
            <a:r>
              <a:rPr lang="en-IE" sz="2700">
                <a:solidFill>
                  <a:schemeClr val="dk1"/>
                </a:solidFill>
              </a:rPr>
              <a:t>Na Irlanda, um relatório revelou que mais de 70% das crianças com menos de 13 anos utilizam aplicações de redes sociais com restrição etária, sendo que muitas experienciam exposição a violência, conteúdo sexual e cyberbullying (CyberSafeKids, 2025).</a:t>
            </a:r>
            <a:endParaRPr b="0" i="0" sz="2700" u="none" cap="none" strike="noStrike">
              <a:solidFill>
                <a:srgbClr val="000000"/>
              </a:solidFill>
              <a:latin typeface="Arial"/>
              <a:ea typeface="Arial"/>
              <a:cs typeface="Arial"/>
              <a:sym typeface="Arial"/>
            </a:endParaRPr>
          </a:p>
        </p:txBody>
      </p:sp>
      <p:sp>
        <p:nvSpPr>
          <p:cNvPr id="306" name="Google Shape;306;p29"/>
          <p:cNvSpPr txBox="1"/>
          <p:nvPr/>
        </p:nvSpPr>
        <p:spPr>
          <a:xfrm>
            <a:off x="9043895" y="8225411"/>
            <a:ext cx="6296100" cy="33756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800"/>
              <a:buFont typeface="Arial"/>
              <a:buNone/>
            </a:pPr>
            <a:r>
              <a:rPr lang="en-IE" sz="2700">
                <a:solidFill>
                  <a:schemeClr val="dk1"/>
                </a:solidFill>
              </a:rPr>
              <a:t>Um estudo concluiu que os avisos de gatilho aumentaram de forma consistente a ansiedade antecipatória, sugerindo que podem preparar as pessoas para material perturbador, mas não aliviam o impacto emocional (Bridgland, Jones, &amp; Bellet, 2024).</a:t>
            </a:r>
            <a:endParaRPr b="0" i="0" sz="2700" u="none" cap="none" strike="noStrike">
              <a:solidFill>
                <a:srgbClr val="000000"/>
              </a:solidFill>
              <a:latin typeface="Arial"/>
              <a:ea typeface="Arial"/>
              <a:cs typeface="Arial"/>
              <a:sym typeface="Arial"/>
            </a:endParaRPr>
          </a:p>
        </p:txBody>
      </p:sp>
      <p:sp>
        <p:nvSpPr>
          <p:cNvPr id="307" name="Google Shape;307;p29"/>
          <p:cNvSpPr txBox="1"/>
          <p:nvPr/>
        </p:nvSpPr>
        <p:spPr>
          <a:xfrm>
            <a:off x="17697094" y="8672455"/>
            <a:ext cx="6296100" cy="33756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2800"/>
              <a:buFont typeface="Arial"/>
              <a:buNone/>
            </a:pPr>
            <a:r>
              <a:rPr lang="en-IE" sz="2700">
                <a:solidFill>
                  <a:schemeClr val="dk1"/>
                </a:solidFill>
              </a:rPr>
              <a:t>Um relatório da Mental Health Foundation (2025) revelou que 35% dos jovens já viram conteúdos relacionados com suicídio ou automutilação online, e 42% já se depararam com racismo ou discriminação.</a:t>
            </a:r>
            <a:endParaRPr b="0" i="0" sz="2700" u="none" cap="none" strike="noStrike">
              <a:solidFill>
                <a:srgbClr val="000000"/>
              </a:solidFill>
              <a:latin typeface="Arial"/>
              <a:ea typeface="Arial"/>
              <a:cs typeface="Arial"/>
              <a:sym typeface="Arial"/>
            </a:endParaRPr>
          </a:p>
        </p:txBody>
      </p:sp>
      <p:sp>
        <p:nvSpPr>
          <p:cNvPr id="308" name="Google Shape;308;p29"/>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pic>
        <p:nvPicPr>
          <p:cNvPr descr="Badge Question Mark with solid fill" id="309" name="Google Shape;309;p29"/>
          <p:cNvPicPr preferRelativeResize="0"/>
          <p:nvPr/>
        </p:nvPicPr>
        <p:blipFill rotWithShape="1">
          <a:blip r:embed="rId3">
            <a:alphaModFix/>
          </a:blip>
          <a:srcRect b="0" l="0" r="0" t="0"/>
          <a:stretch/>
        </p:blipFill>
        <p:spPr>
          <a:xfrm>
            <a:off x="2426106" y="3352018"/>
            <a:ext cx="2880000" cy="2880000"/>
          </a:xfrm>
          <a:prstGeom prst="rect">
            <a:avLst/>
          </a:prstGeom>
          <a:noFill/>
          <a:ln>
            <a:noFill/>
          </a:ln>
          <a:effectLst>
            <a:outerShdw blurRad="50800" rotWithShape="0" algn="tl" dir="2700000" dist="38100">
              <a:srgbClr val="000000">
                <a:alpha val="40000"/>
              </a:srgbClr>
            </a:outerShdw>
          </a:effectLst>
        </p:spPr>
      </p:pic>
      <p:pic>
        <p:nvPicPr>
          <p:cNvPr descr="Badge Question Mark with solid fill" id="310" name="Google Shape;310;p29"/>
          <p:cNvPicPr preferRelativeResize="0"/>
          <p:nvPr/>
        </p:nvPicPr>
        <p:blipFill rotWithShape="1">
          <a:blip r:embed="rId3">
            <a:alphaModFix/>
          </a:blip>
          <a:srcRect b="0" l="0" r="0" t="0"/>
          <a:stretch/>
        </p:blipFill>
        <p:spPr>
          <a:xfrm>
            <a:off x="10751875" y="3352018"/>
            <a:ext cx="2880000" cy="2880000"/>
          </a:xfrm>
          <a:prstGeom prst="rect">
            <a:avLst/>
          </a:prstGeom>
          <a:noFill/>
          <a:ln>
            <a:noFill/>
          </a:ln>
          <a:effectLst>
            <a:outerShdw blurRad="50800" rotWithShape="0" algn="tl" dir="2700000" dist="38100">
              <a:srgbClr val="000000">
                <a:alpha val="40000"/>
              </a:srgbClr>
            </a:outerShdw>
          </a:effectLst>
        </p:spPr>
      </p:pic>
      <p:pic>
        <p:nvPicPr>
          <p:cNvPr descr="Badge Question Mark with solid fill" id="311" name="Google Shape;311;p29"/>
          <p:cNvPicPr preferRelativeResize="0"/>
          <p:nvPr/>
        </p:nvPicPr>
        <p:blipFill rotWithShape="1">
          <a:blip r:embed="rId3">
            <a:alphaModFix/>
          </a:blip>
          <a:srcRect b="0" l="0" r="0" t="0"/>
          <a:stretch/>
        </p:blipFill>
        <p:spPr>
          <a:xfrm>
            <a:off x="19405154" y="3275992"/>
            <a:ext cx="2880000" cy="2880000"/>
          </a:xfrm>
          <a:prstGeom prst="rect">
            <a:avLst/>
          </a:prstGeom>
          <a:noFill/>
          <a:ln>
            <a:noFill/>
          </a:ln>
          <a:effectLst>
            <a:outerShdw blurRad="50800" rotWithShape="0" algn="tl" dir="2700000" dist="38100">
              <a:srgbClr val="000000">
                <a:alpha val="4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descr="List with solid fill" id="317" name="Google Shape;317;p30"/>
          <p:cNvPicPr preferRelativeResize="0"/>
          <p:nvPr/>
        </p:nvPicPr>
        <p:blipFill rotWithShape="1">
          <a:blip r:embed="rId3">
            <a:alphaModFix/>
          </a:blip>
          <a:srcRect b="0" l="0" r="0" t="0"/>
          <a:stretch/>
        </p:blipFill>
        <p:spPr>
          <a:xfrm>
            <a:off x="9597046" y="1775012"/>
            <a:ext cx="10519754" cy="10519754"/>
          </a:xfrm>
          <a:prstGeom prst="rect">
            <a:avLst/>
          </a:prstGeom>
          <a:noFill/>
          <a:ln>
            <a:noFill/>
          </a:ln>
        </p:spPr>
      </p:pic>
      <p:sp>
        <p:nvSpPr>
          <p:cNvPr id="318" name="Google Shape;318;p30"/>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lt1"/>
              </a:buClr>
              <a:buSzPts val="8000"/>
              <a:buFont typeface="Arial"/>
              <a:buNone/>
            </a:pPr>
            <a:r>
              <a:rPr b="1" lang="en-IE"/>
              <a:t>Hora do Quiz</a:t>
            </a:r>
            <a:endParaRPr b="1"/>
          </a:p>
          <a:p>
            <a:pPr indent="0" lvl="0" marL="0" rtl="0" algn="l">
              <a:lnSpc>
                <a:spcPct val="90000"/>
              </a:lnSpc>
              <a:spcBef>
                <a:spcPts val="0"/>
              </a:spcBef>
              <a:spcAft>
                <a:spcPts val="0"/>
              </a:spcAft>
              <a:buClr>
                <a:schemeClr val="lt1"/>
              </a:buClr>
              <a:buSzPts val="8000"/>
              <a:buFont typeface="Arial"/>
              <a:buNone/>
            </a:pPr>
            <a:r>
              <a:t/>
            </a:r>
            <a:endParaRPr b="1"/>
          </a:p>
        </p:txBody>
      </p:sp>
      <p:sp>
        <p:nvSpPr>
          <p:cNvPr id="319" name="Google Shape;319;p30"/>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descr="Badge 1 with solid fill" id="325" name="Google Shape;325;p31"/>
          <p:cNvPicPr preferRelativeResize="0"/>
          <p:nvPr/>
        </p:nvPicPr>
        <p:blipFill rotWithShape="1">
          <a:blip r:embed="rId3">
            <a:alphaModFix/>
          </a:blip>
          <a:srcRect b="0" l="0" r="0" t="0"/>
          <a:stretch/>
        </p:blipFill>
        <p:spPr>
          <a:xfrm>
            <a:off x="1769035" y="3068917"/>
            <a:ext cx="2438400" cy="2438400"/>
          </a:xfrm>
          <a:prstGeom prst="rect">
            <a:avLst/>
          </a:prstGeom>
          <a:noFill/>
          <a:ln>
            <a:noFill/>
          </a:ln>
          <a:effectLst>
            <a:outerShdw blurRad="50800" rotWithShape="0" algn="tl" dir="2700000" dist="38100">
              <a:srgbClr val="000000">
                <a:alpha val="40000"/>
              </a:srgbClr>
            </a:outerShdw>
          </a:effectLst>
        </p:spPr>
      </p:pic>
      <p:sp>
        <p:nvSpPr>
          <p:cNvPr id="326" name="Google Shape;326;p31"/>
          <p:cNvSpPr txBox="1"/>
          <p:nvPr>
            <p:ph idx="1" type="body"/>
          </p:nvPr>
        </p:nvSpPr>
        <p:spPr>
          <a:xfrm>
            <a:off x="7819734" y="1674378"/>
            <a:ext cx="14983116" cy="9671645"/>
          </a:xfrm>
          <a:prstGeom prst="rect">
            <a:avLst/>
          </a:prstGeom>
          <a:noFill/>
          <a:ln>
            <a:noFill/>
          </a:ln>
        </p:spPr>
        <p:txBody>
          <a:bodyPr anchorCtr="0" anchor="ctr" bIns="0" lIns="0" spcFirstLastPara="1" rIns="0" wrap="square" tIns="0">
            <a:normAutofit fontScale="92500" lnSpcReduction="20000"/>
          </a:bodyPr>
          <a:lstStyle/>
          <a:p>
            <a:pPr indent="0" lvl="0" marL="0" rtl="0" algn="l">
              <a:lnSpc>
                <a:spcPct val="150000"/>
              </a:lnSpc>
              <a:spcBef>
                <a:spcPts val="0"/>
              </a:spcBef>
              <a:spcAft>
                <a:spcPts val="0"/>
              </a:spcAft>
              <a:buSzPct val="168168"/>
              <a:buNone/>
            </a:pPr>
            <a:r>
              <a:rPr b="1" lang="en-IE" sz="3600"/>
              <a:t>Qual das seguintes ações pode ser classificada como não contribuindo para a disseminação de conteúdos perturbadores?</a:t>
            </a:r>
            <a:endParaRPr b="1" sz="3600">
              <a:latin typeface="Arial"/>
              <a:ea typeface="Arial"/>
              <a:cs typeface="Arial"/>
              <a:sym typeface="Arial"/>
            </a:endParaRPr>
          </a:p>
          <a:p>
            <a:pPr indent="0" lvl="0" marL="0" rtl="0" algn="l">
              <a:lnSpc>
                <a:spcPct val="150000"/>
              </a:lnSpc>
              <a:spcBef>
                <a:spcPts val="0"/>
              </a:spcBef>
              <a:spcAft>
                <a:spcPts val="0"/>
              </a:spcAft>
              <a:buSzPct val="216216"/>
              <a:buNone/>
            </a:pPr>
            <a:r>
              <a:t/>
            </a:r>
            <a:endParaRPr sz="2800"/>
          </a:p>
          <a:p>
            <a:pPr indent="-1219242" lvl="0" marL="1219215" rtl="0" algn="l">
              <a:lnSpc>
                <a:spcPct val="150000"/>
              </a:lnSpc>
              <a:spcBef>
                <a:spcPts val="2000"/>
              </a:spcBef>
              <a:spcAft>
                <a:spcPts val="0"/>
              </a:spcAft>
              <a:buSzPct val="86486"/>
              <a:buFont typeface="Arial"/>
              <a:buAutoNum type="arabicPeriod"/>
            </a:pPr>
            <a:r>
              <a:rPr lang="en-IE" sz="3500"/>
              <a:t>Colocar “gosto” e comentar notícias obviamente falsas no Instagram.</a:t>
            </a:r>
            <a:endParaRPr sz="3500"/>
          </a:p>
          <a:p>
            <a:pPr indent="-1219242" lvl="0" marL="1219215" rtl="0" algn="l">
              <a:lnSpc>
                <a:spcPct val="150000"/>
              </a:lnSpc>
              <a:spcBef>
                <a:spcPts val="2000"/>
              </a:spcBef>
              <a:spcAft>
                <a:spcPts val="0"/>
              </a:spcAft>
              <a:buClr>
                <a:srgbClr val="323232"/>
              </a:buClr>
              <a:buSzPct val="86486"/>
              <a:buFont typeface="Arial"/>
              <a:buAutoNum type="arabicPeriod"/>
            </a:pPr>
            <a:r>
              <a:rPr lang="en-IE" sz="3500"/>
              <a:t>Partilhar um vídeo viral de um acidente de carro local.</a:t>
            </a:r>
            <a:endParaRPr sz="3500"/>
          </a:p>
          <a:p>
            <a:pPr indent="-1219242" lvl="0" marL="1219215" rtl="0" algn="l">
              <a:lnSpc>
                <a:spcPct val="150000"/>
              </a:lnSpc>
              <a:spcBef>
                <a:spcPts val="2000"/>
              </a:spcBef>
              <a:spcAft>
                <a:spcPts val="0"/>
              </a:spcAft>
              <a:buSzPct val="86486"/>
              <a:buFont typeface="Arial"/>
              <a:buAutoNum type="arabicPeriod"/>
            </a:pPr>
            <a:r>
              <a:rPr lang="en-IE" sz="3500">
                <a:highlight>
                  <a:srgbClr val="00FF00"/>
                </a:highlight>
              </a:rPr>
              <a:t>Três amigos estão a conversar num grupo de WhatsApp e a partilhar fotografias de uma viagem recente.</a:t>
            </a:r>
            <a:endParaRPr sz="3500">
              <a:highlight>
                <a:srgbClr val="00FF00"/>
              </a:highlight>
            </a:endParaRPr>
          </a:p>
          <a:p>
            <a:pPr indent="-1219242" lvl="0" marL="1219215" rtl="0" algn="l">
              <a:lnSpc>
                <a:spcPct val="150000"/>
              </a:lnSpc>
              <a:spcBef>
                <a:spcPts val="2000"/>
              </a:spcBef>
              <a:spcAft>
                <a:spcPts val="0"/>
              </a:spcAft>
              <a:buClr>
                <a:srgbClr val="323232"/>
              </a:buClr>
              <a:buSzPct val="86486"/>
              <a:buFont typeface="Arial"/>
              <a:buAutoNum type="arabicPeriod"/>
            </a:pPr>
            <a:r>
              <a:rPr lang="en-IE" sz="3500"/>
              <a:t>Ler informações, incluindo discurso de ódio, extremismo, discriminação e tragédia.</a:t>
            </a:r>
            <a:endParaRPr sz="3500"/>
          </a:p>
          <a:p>
            <a:pPr indent="-1041415" lvl="0" marL="1219215" rtl="0" algn="l">
              <a:lnSpc>
                <a:spcPct val="150000"/>
              </a:lnSpc>
              <a:spcBef>
                <a:spcPts val="2000"/>
              </a:spcBef>
              <a:spcAft>
                <a:spcPts val="0"/>
              </a:spcAft>
              <a:buClr>
                <a:srgbClr val="323232"/>
              </a:buClr>
              <a:buSzPct val="86486"/>
              <a:buFont typeface="Arial"/>
              <a:buNone/>
            </a:pPr>
            <a:r>
              <a:t/>
            </a:r>
            <a:endParaRPr sz="3500"/>
          </a:p>
          <a:p>
            <a:pPr indent="0" lvl="0" marL="0" rtl="0" algn="l">
              <a:lnSpc>
                <a:spcPct val="150000"/>
              </a:lnSpc>
              <a:spcBef>
                <a:spcPts val="2000"/>
              </a:spcBef>
              <a:spcAft>
                <a:spcPts val="0"/>
              </a:spcAft>
              <a:buClr>
                <a:srgbClr val="323232"/>
              </a:buClr>
              <a:buSzPct val="94594"/>
              <a:buNone/>
            </a:pPr>
            <a:r>
              <a:rPr lang="en-IE" sz="3200">
                <a:highlight>
                  <a:srgbClr val="00FF00"/>
                </a:highlight>
              </a:rPr>
              <a:t>Resposta correta: Opção </a:t>
            </a:r>
            <a:r>
              <a:rPr lang="en-IE" sz="3500">
                <a:highlight>
                  <a:srgbClr val="00FF00"/>
                </a:highlight>
              </a:rPr>
              <a:t>3</a:t>
            </a:r>
            <a:r>
              <a:rPr lang="en-IE" sz="3500"/>
              <a:t>, </a:t>
            </a:r>
            <a:r>
              <a:rPr lang="en-IE" sz="3500"/>
              <a:t>uma vez que conversas amigáveis normalmente contêm mensagens positivas e de apoio, ao contrário das ações mencionadas nas outras três opções.</a:t>
            </a:r>
            <a:r>
              <a:rPr lang="en-IE" sz="3500"/>
              <a:t> </a:t>
            </a:r>
            <a:endParaRPr sz="3500"/>
          </a:p>
        </p:txBody>
      </p:sp>
      <p:sp>
        <p:nvSpPr>
          <p:cNvPr id="327" name="Google Shape;327;p31"/>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descr="Badge with solid fill" id="332" name="Google Shape;332;p32"/>
          <p:cNvPicPr preferRelativeResize="0"/>
          <p:nvPr/>
        </p:nvPicPr>
        <p:blipFill rotWithShape="1">
          <a:blip r:embed="rId3">
            <a:alphaModFix/>
          </a:blip>
          <a:srcRect b="0" l="0" r="0" t="0"/>
          <a:stretch/>
        </p:blipFill>
        <p:spPr>
          <a:xfrm>
            <a:off x="1769036" y="3015130"/>
            <a:ext cx="2438400" cy="2438400"/>
          </a:xfrm>
          <a:prstGeom prst="rect">
            <a:avLst/>
          </a:prstGeom>
          <a:noFill/>
          <a:ln>
            <a:noFill/>
          </a:ln>
          <a:effectLst>
            <a:outerShdw blurRad="50800" rotWithShape="0" algn="tl" dir="2700000" dist="38100">
              <a:srgbClr val="000000">
                <a:alpha val="40000"/>
              </a:srgbClr>
            </a:outerShdw>
          </a:effectLst>
        </p:spPr>
      </p:pic>
      <p:sp>
        <p:nvSpPr>
          <p:cNvPr id="333" name="Google Shape;333;p32"/>
          <p:cNvSpPr txBox="1"/>
          <p:nvPr/>
        </p:nvSpPr>
        <p:spPr>
          <a:xfrm>
            <a:off x="8161351" y="1524000"/>
            <a:ext cx="15223500" cy="10172700"/>
          </a:xfrm>
          <a:prstGeom prst="rect">
            <a:avLst/>
          </a:prstGeom>
          <a:noFill/>
          <a:ln>
            <a:noFill/>
          </a:ln>
        </p:spPr>
        <p:txBody>
          <a:bodyPr anchorCtr="0" anchor="ctr" bIns="0" lIns="0" spcFirstLastPara="1" rIns="0" wrap="square" tIns="0">
            <a:normAutofit fontScale="92500" lnSpcReduction="10000"/>
          </a:bodyPr>
          <a:lstStyle/>
          <a:p>
            <a:pPr indent="0" lvl="0" marL="0" marR="0" rtl="0" algn="l">
              <a:lnSpc>
                <a:spcPct val="150000"/>
              </a:lnSpc>
              <a:spcBef>
                <a:spcPts val="0"/>
              </a:spcBef>
              <a:spcAft>
                <a:spcPts val="0"/>
              </a:spcAft>
              <a:buClr>
                <a:srgbClr val="000000"/>
              </a:buClr>
              <a:buSzPct val="100000"/>
              <a:buFont typeface="Arial"/>
              <a:buNone/>
            </a:pPr>
            <a:r>
              <a:rPr b="1" lang="en-IE" sz="3300">
                <a:solidFill>
                  <a:srgbClr val="323232"/>
                </a:solidFill>
              </a:rPr>
              <a:t>Quais são as melhores ações a tomar depois de se deparar com conteúdos perturbadores ao ler notícias?</a:t>
            </a:r>
            <a:endParaRPr b="1" i="0" sz="33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ct val="100000"/>
              <a:buFont typeface="Arial"/>
              <a:buNone/>
            </a:pPr>
            <a:r>
              <a:t/>
            </a:r>
            <a:endParaRPr b="0" i="0" sz="2800" u="none" cap="none" strike="noStrike">
              <a:solidFill>
                <a:srgbClr val="323232"/>
              </a:solidFill>
              <a:latin typeface="Arial"/>
              <a:ea typeface="Arial"/>
              <a:cs typeface="Arial"/>
              <a:sym typeface="Arial"/>
            </a:endParaRPr>
          </a:p>
          <a:p>
            <a:pPr indent="-1205880" lvl="0" marL="1219215" marR="0" rtl="0" algn="l">
              <a:lnSpc>
                <a:spcPct val="150000"/>
              </a:lnSpc>
              <a:spcBef>
                <a:spcPts val="0"/>
              </a:spcBef>
              <a:spcAft>
                <a:spcPts val="0"/>
              </a:spcAft>
              <a:buClr>
                <a:srgbClr val="323232"/>
              </a:buClr>
              <a:buSzPct val="87500"/>
              <a:buFont typeface="Arial"/>
              <a:buAutoNum type="arabicPeriod"/>
            </a:pPr>
            <a:r>
              <a:rPr lang="en-IE" sz="3200">
                <a:solidFill>
                  <a:srgbClr val="323232"/>
                </a:solidFill>
              </a:rPr>
              <a:t>Continuar a fazer scroll online para esquecer o que viu.</a:t>
            </a:r>
            <a:endParaRPr b="0" i="0" sz="3200" u="none" cap="none" strike="noStrike">
              <a:solidFill>
                <a:srgbClr val="000000"/>
              </a:solidFill>
              <a:latin typeface="Arial"/>
              <a:ea typeface="Arial"/>
              <a:cs typeface="Arial"/>
              <a:sym typeface="Arial"/>
            </a:endParaRPr>
          </a:p>
          <a:p>
            <a:pPr indent="-1205880" lvl="0" marL="1219215" marR="0" rtl="0" algn="l">
              <a:lnSpc>
                <a:spcPct val="150000"/>
              </a:lnSpc>
              <a:spcBef>
                <a:spcPts val="2000"/>
              </a:spcBef>
              <a:spcAft>
                <a:spcPts val="0"/>
              </a:spcAft>
              <a:buClr>
                <a:srgbClr val="323232"/>
              </a:buClr>
              <a:buSzPct val="87500"/>
              <a:buFont typeface="Arial"/>
              <a:buAutoNum type="arabicPeriod"/>
            </a:pPr>
            <a:r>
              <a:rPr lang="en-IE" sz="3200">
                <a:solidFill>
                  <a:srgbClr val="323232"/>
                </a:solidFill>
              </a:rPr>
              <a:t>Ler todos os artigos relacionados com o tema, para ficar dessensibilizado/a a este tipo de informação.</a:t>
            </a:r>
            <a:endParaRPr b="0" i="0" sz="3200" u="none" cap="none" strike="noStrike">
              <a:solidFill>
                <a:srgbClr val="000000"/>
              </a:solidFill>
              <a:latin typeface="Arial"/>
              <a:ea typeface="Arial"/>
              <a:cs typeface="Arial"/>
              <a:sym typeface="Arial"/>
            </a:endParaRPr>
          </a:p>
          <a:p>
            <a:pPr indent="-1205880" lvl="0" marL="1219215" marR="0" rtl="0" algn="l">
              <a:lnSpc>
                <a:spcPct val="150000"/>
              </a:lnSpc>
              <a:spcBef>
                <a:spcPts val="2000"/>
              </a:spcBef>
              <a:spcAft>
                <a:spcPts val="0"/>
              </a:spcAft>
              <a:buClr>
                <a:srgbClr val="323232"/>
              </a:buClr>
              <a:buSzPct val="87500"/>
              <a:buFont typeface="Arial"/>
              <a:buAutoNum type="arabicPeriod"/>
            </a:pPr>
            <a:r>
              <a:rPr lang="en-IE" sz="3200">
                <a:solidFill>
                  <a:srgbClr val="323232"/>
                </a:solidFill>
              </a:rPr>
              <a:t>Abandonar todas as redes sociais e eliminar todas as aplicações de notícias do seu telemóvel.</a:t>
            </a:r>
            <a:endParaRPr b="0" i="0" sz="3200" u="none" cap="none" strike="noStrike">
              <a:solidFill>
                <a:srgbClr val="000000"/>
              </a:solidFill>
              <a:latin typeface="Arial"/>
              <a:ea typeface="Arial"/>
              <a:cs typeface="Arial"/>
              <a:sym typeface="Arial"/>
            </a:endParaRPr>
          </a:p>
          <a:p>
            <a:pPr indent="-1205880" lvl="0" marL="1219215" marR="0" rtl="0" algn="l">
              <a:lnSpc>
                <a:spcPct val="150000"/>
              </a:lnSpc>
              <a:spcBef>
                <a:spcPts val="2000"/>
              </a:spcBef>
              <a:spcAft>
                <a:spcPts val="0"/>
              </a:spcAft>
              <a:buClr>
                <a:srgbClr val="323232"/>
              </a:buClr>
              <a:buSzPct val="87500"/>
              <a:buFont typeface="Arial"/>
              <a:buAutoNum type="arabicPeriod"/>
            </a:pPr>
            <a:r>
              <a:rPr lang="en-IE" sz="3200">
                <a:solidFill>
                  <a:srgbClr val="323232"/>
                </a:solidFill>
                <a:highlight>
                  <a:srgbClr val="00FF00"/>
                </a:highlight>
              </a:rPr>
              <a:t>Desligar-se ou fazer uma pausa digital e enfrentar os seus sentimentos.</a:t>
            </a:r>
            <a:endParaRPr b="0" i="0" sz="3200" u="none" cap="none" strike="noStrike">
              <a:solidFill>
                <a:srgbClr val="000000"/>
              </a:solidFill>
              <a:latin typeface="Arial"/>
              <a:ea typeface="Arial"/>
              <a:cs typeface="Arial"/>
              <a:sym typeface="Arial"/>
            </a:endParaRPr>
          </a:p>
          <a:p>
            <a:pPr indent="-685815" lvl="0" marL="1219215" marR="0" rtl="0" algn="l">
              <a:lnSpc>
                <a:spcPct val="150000"/>
              </a:lnSpc>
              <a:spcBef>
                <a:spcPts val="2000"/>
              </a:spcBef>
              <a:spcAft>
                <a:spcPts val="0"/>
              </a:spcAft>
              <a:buClr>
                <a:srgbClr val="323232"/>
              </a:buClr>
              <a:buSzPct val="87500"/>
              <a:buFont typeface="Arial"/>
              <a:buNone/>
            </a:pPr>
            <a:r>
              <a:t/>
            </a:r>
            <a:endParaRPr b="0" i="0" sz="3200" u="none" cap="none" strike="noStrike">
              <a:solidFill>
                <a:srgbClr val="323232"/>
              </a:solidFill>
              <a:latin typeface="Arial"/>
              <a:ea typeface="Arial"/>
              <a:cs typeface="Arial"/>
              <a:sym typeface="Arial"/>
            </a:endParaRPr>
          </a:p>
          <a:p>
            <a:pPr indent="0" lvl="0" marL="0" marR="0" rtl="0" algn="l">
              <a:lnSpc>
                <a:spcPct val="150000"/>
              </a:lnSpc>
              <a:spcBef>
                <a:spcPts val="2000"/>
              </a:spcBef>
              <a:spcAft>
                <a:spcPts val="0"/>
              </a:spcAft>
              <a:buClr>
                <a:srgbClr val="323232"/>
              </a:buClr>
              <a:buSzPct val="87500"/>
              <a:buFont typeface="Arial"/>
              <a:buNone/>
            </a:pPr>
            <a:r>
              <a:rPr lang="en-IE" sz="3200">
                <a:solidFill>
                  <a:srgbClr val="323232"/>
                </a:solidFill>
                <a:highlight>
                  <a:srgbClr val="00FF00"/>
                </a:highlight>
              </a:rPr>
              <a:t>Resposta correta: Opção</a:t>
            </a:r>
            <a:r>
              <a:rPr b="0" i="0" lang="en-IE" sz="3200" u="none" cap="none" strike="noStrike">
                <a:solidFill>
                  <a:srgbClr val="323232"/>
                </a:solidFill>
                <a:highlight>
                  <a:srgbClr val="00FF00"/>
                </a:highlight>
                <a:latin typeface="Arial"/>
                <a:ea typeface="Arial"/>
                <a:cs typeface="Arial"/>
                <a:sym typeface="Arial"/>
              </a:rPr>
              <a:t> 4, </a:t>
            </a:r>
            <a:r>
              <a:rPr lang="en-IE" sz="3200">
                <a:solidFill>
                  <a:srgbClr val="323232"/>
                </a:solidFill>
              </a:rPr>
              <a:t>fazer uma pausa e tentar compreender o que o/a está a perturbar ajudará a determinar os próximos passos e a lidar com a situação, em vez de fugir dela.</a:t>
            </a:r>
            <a:endParaRPr sz="3200">
              <a:solidFill>
                <a:srgbClr val="323232"/>
              </a:solidFill>
            </a:endParaRPr>
          </a:p>
          <a:p>
            <a:pPr indent="0" lvl="0" marL="0" marR="0" rtl="0" algn="l">
              <a:lnSpc>
                <a:spcPct val="150000"/>
              </a:lnSpc>
              <a:spcBef>
                <a:spcPts val="2000"/>
              </a:spcBef>
              <a:spcAft>
                <a:spcPts val="0"/>
              </a:spcAft>
              <a:buClr>
                <a:srgbClr val="323232"/>
              </a:buClr>
              <a:buSzPct val="87500"/>
              <a:buFont typeface="Arial"/>
              <a:buNone/>
            </a:pPr>
            <a:r>
              <a:t/>
            </a:r>
            <a:endParaRPr sz="3200">
              <a:solidFill>
                <a:srgbClr val="323232"/>
              </a:solidFill>
            </a:endParaRPr>
          </a:p>
        </p:txBody>
      </p:sp>
      <p:sp>
        <p:nvSpPr>
          <p:cNvPr id="334" name="Google Shape;334;p32"/>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descr="Badge 3 with solid fill" id="339" name="Google Shape;339;p33"/>
          <p:cNvPicPr preferRelativeResize="0"/>
          <p:nvPr/>
        </p:nvPicPr>
        <p:blipFill rotWithShape="1">
          <a:blip r:embed="rId3">
            <a:alphaModFix/>
          </a:blip>
          <a:srcRect b="0" l="0" r="0" t="0"/>
          <a:stretch/>
        </p:blipFill>
        <p:spPr>
          <a:xfrm>
            <a:off x="1930400" y="2835835"/>
            <a:ext cx="2438400" cy="2438400"/>
          </a:xfrm>
          <a:prstGeom prst="rect">
            <a:avLst/>
          </a:prstGeom>
          <a:noFill/>
          <a:ln>
            <a:noFill/>
          </a:ln>
          <a:effectLst>
            <a:outerShdw blurRad="50800" rotWithShape="0" algn="tl" dir="2700000" dist="38100">
              <a:srgbClr val="000000">
                <a:alpha val="40000"/>
              </a:srgbClr>
            </a:outerShdw>
          </a:effectLst>
        </p:spPr>
      </p:pic>
      <p:sp>
        <p:nvSpPr>
          <p:cNvPr id="340" name="Google Shape;340;p33"/>
          <p:cNvSpPr txBox="1"/>
          <p:nvPr>
            <p:ph idx="1" type="body"/>
          </p:nvPr>
        </p:nvSpPr>
        <p:spPr>
          <a:xfrm>
            <a:off x="7467600" y="1523999"/>
            <a:ext cx="15963900" cy="10811069"/>
          </a:xfrm>
          <a:prstGeom prst="rect">
            <a:avLst/>
          </a:prstGeom>
          <a:noFill/>
          <a:ln>
            <a:noFill/>
          </a:ln>
        </p:spPr>
        <p:txBody>
          <a:bodyPr anchorCtr="0" anchor="ctr" bIns="0" lIns="0" spcFirstLastPara="1" rIns="0" wrap="square" tIns="0">
            <a:normAutofit lnSpcReduction="20000"/>
          </a:bodyPr>
          <a:lstStyle/>
          <a:p>
            <a:pPr indent="0" lvl="0" marL="0" rtl="0" algn="l">
              <a:lnSpc>
                <a:spcPct val="150000"/>
              </a:lnSpc>
              <a:spcBef>
                <a:spcPts val="0"/>
              </a:spcBef>
              <a:spcAft>
                <a:spcPts val="0"/>
              </a:spcAft>
              <a:buSzPts val="5600"/>
              <a:buNone/>
            </a:pPr>
            <a:r>
              <a:rPr b="1" lang="en-IE" sz="3300"/>
              <a:t>Quais são as formas mais eficazes de reduzir a sua exposição a conteúdos perturbadores?</a:t>
            </a:r>
            <a:endParaRPr b="1" sz="3300">
              <a:latin typeface="Arial"/>
              <a:ea typeface="Arial"/>
              <a:cs typeface="Arial"/>
              <a:sym typeface="Arial"/>
            </a:endParaRPr>
          </a:p>
          <a:p>
            <a:pPr indent="0" lvl="0" marL="0" rtl="0" algn="l">
              <a:lnSpc>
                <a:spcPct val="150000"/>
              </a:lnSpc>
              <a:spcBef>
                <a:spcPts val="0"/>
              </a:spcBef>
              <a:spcAft>
                <a:spcPts val="0"/>
              </a:spcAft>
              <a:buSzPts val="5600"/>
              <a:buNone/>
            </a:pPr>
            <a:r>
              <a:t/>
            </a:r>
            <a:endParaRPr b="1" sz="3300">
              <a:highlight>
                <a:srgbClr val="00FF00"/>
              </a:highlight>
              <a:latin typeface="Arial"/>
              <a:ea typeface="Arial"/>
              <a:cs typeface="Arial"/>
              <a:sym typeface="Arial"/>
            </a:endParaRPr>
          </a:p>
          <a:p>
            <a:pPr indent="-1219215" lvl="0" marL="1219215" rtl="0" algn="l">
              <a:lnSpc>
                <a:spcPct val="150000"/>
              </a:lnSpc>
              <a:spcBef>
                <a:spcPts val="2000"/>
              </a:spcBef>
              <a:spcAft>
                <a:spcPts val="0"/>
              </a:spcAft>
              <a:buSzPts val="2800"/>
              <a:buFont typeface="Arial"/>
              <a:buAutoNum type="arabicPeriod"/>
            </a:pPr>
            <a:r>
              <a:rPr lang="en-IE" sz="3200">
                <a:highlight>
                  <a:srgbClr val="00FF00"/>
                </a:highlight>
              </a:rPr>
              <a:t>Definir limites no consumo de notícias e organizar as suas redes sociais.</a:t>
            </a:r>
            <a:endParaRPr sz="3200"/>
          </a:p>
          <a:p>
            <a:pPr indent="-1219215" lvl="0" marL="1219215" rtl="0" algn="l">
              <a:lnSpc>
                <a:spcPct val="150000"/>
              </a:lnSpc>
              <a:spcBef>
                <a:spcPts val="2000"/>
              </a:spcBef>
              <a:spcAft>
                <a:spcPts val="0"/>
              </a:spcAft>
              <a:buSzPts val="2800"/>
              <a:buFont typeface="Arial"/>
              <a:buAutoNum type="arabicPeriod"/>
            </a:pPr>
            <a:r>
              <a:rPr lang="en-IE" sz="3200"/>
              <a:t>Passar o dia inteiro a ver todos os canais de notícias sem pausas.</a:t>
            </a:r>
            <a:endParaRPr sz="3200"/>
          </a:p>
          <a:p>
            <a:pPr indent="-1219215" lvl="0" marL="1219215" rtl="0" algn="l">
              <a:lnSpc>
                <a:spcPct val="150000"/>
              </a:lnSpc>
              <a:spcBef>
                <a:spcPts val="2000"/>
              </a:spcBef>
              <a:spcAft>
                <a:spcPts val="0"/>
              </a:spcAft>
              <a:buSzPts val="2800"/>
              <a:buFont typeface="Arial"/>
              <a:buAutoNum type="arabicPeriod"/>
            </a:pPr>
            <a:r>
              <a:rPr lang="en-IE" sz="3200"/>
              <a:t>Seguir todas as contas de redes sociais que estão em tendência, sem considerar o seu conteúdo.</a:t>
            </a:r>
            <a:endParaRPr sz="3200"/>
          </a:p>
          <a:p>
            <a:pPr indent="-1219215" lvl="0" marL="1219215" rtl="0" algn="l">
              <a:lnSpc>
                <a:spcPct val="150000"/>
              </a:lnSpc>
              <a:spcBef>
                <a:spcPts val="2000"/>
              </a:spcBef>
              <a:spcAft>
                <a:spcPts val="0"/>
              </a:spcAft>
              <a:buSzPts val="2800"/>
              <a:buFont typeface="Arial"/>
              <a:buAutoNum type="arabicPeriod"/>
            </a:pPr>
            <a:r>
              <a:rPr lang="en-IE" sz="3200"/>
              <a:t>Ignorar a sua saúde mental e envolver-se em debates constantes nas redes sociais.</a:t>
            </a:r>
            <a:endParaRPr sz="3200"/>
          </a:p>
          <a:p>
            <a:pPr indent="-863615" lvl="0" marL="1219215" rtl="0" algn="l">
              <a:lnSpc>
                <a:spcPct val="150000"/>
              </a:lnSpc>
              <a:spcBef>
                <a:spcPts val="2000"/>
              </a:spcBef>
              <a:spcAft>
                <a:spcPts val="0"/>
              </a:spcAft>
              <a:buClr>
                <a:srgbClr val="323232"/>
              </a:buClr>
              <a:buSzPts val="5600"/>
              <a:buFont typeface="Arial"/>
              <a:buNone/>
            </a:pPr>
            <a:r>
              <a:t/>
            </a:r>
            <a:endParaRPr sz="3200"/>
          </a:p>
          <a:p>
            <a:pPr indent="0" lvl="0" marL="0" rtl="0" algn="l">
              <a:lnSpc>
                <a:spcPct val="150000"/>
              </a:lnSpc>
              <a:spcBef>
                <a:spcPts val="2000"/>
              </a:spcBef>
              <a:spcAft>
                <a:spcPts val="0"/>
              </a:spcAft>
              <a:buSzPts val="5600"/>
              <a:buNone/>
            </a:pPr>
            <a:r>
              <a:rPr lang="en-IE" sz="3200">
                <a:highlight>
                  <a:srgbClr val="00FF00"/>
                </a:highlight>
              </a:rPr>
              <a:t>Resposta correta: Opção</a:t>
            </a:r>
            <a:r>
              <a:rPr lang="en-IE" sz="3200">
                <a:highlight>
                  <a:srgbClr val="00FF00"/>
                </a:highlight>
              </a:rPr>
              <a:t> 1. </a:t>
            </a:r>
            <a:r>
              <a:rPr lang="en-IE" sz="3200"/>
              <a:t>Definir limites quanto ao tempo e aos canais através dos quais recebe informação ajuda a limitar a sua exposição, enquanto as outras três opções podem levá-lo/a a ser confrontado/a com mais conteúdos potencialmente perturbadores.</a:t>
            </a:r>
            <a:endParaRPr sz="3200"/>
          </a:p>
        </p:txBody>
      </p:sp>
      <p:sp>
        <p:nvSpPr>
          <p:cNvPr id="341" name="Google Shape;341;p33"/>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descr="Badge 4 with solid fill" id="346" name="Google Shape;346;p34"/>
          <p:cNvPicPr preferRelativeResize="0"/>
          <p:nvPr/>
        </p:nvPicPr>
        <p:blipFill rotWithShape="1">
          <a:blip r:embed="rId3">
            <a:alphaModFix/>
          </a:blip>
          <a:srcRect b="0" l="0" r="0" t="0"/>
          <a:stretch/>
        </p:blipFill>
        <p:spPr>
          <a:xfrm>
            <a:off x="1786965" y="2782047"/>
            <a:ext cx="2438400" cy="2438400"/>
          </a:xfrm>
          <a:prstGeom prst="rect">
            <a:avLst/>
          </a:prstGeom>
          <a:noFill/>
          <a:ln>
            <a:noFill/>
          </a:ln>
          <a:effectLst>
            <a:outerShdw blurRad="50800" rotWithShape="0" algn="tl" dir="2700000" dist="38100">
              <a:srgbClr val="000000">
                <a:alpha val="40000"/>
              </a:srgbClr>
            </a:outerShdw>
          </a:effectLst>
        </p:spPr>
      </p:pic>
      <p:sp>
        <p:nvSpPr>
          <p:cNvPr id="347" name="Google Shape;347;p34"/>
          <p:cNvSpPr txBox="1"/>
          <p:nvPr>
            <p:ph idx="1" type="body"/>
          </p:nvPr>
        </p:nvSpPr>
        <p:spPr>
          <a:xfrm>
            <a:off x="7410450" y="1368490"/>
            <a:ext cx="16611600" cy="10979020"/>
          </a:xfrm>
          <a:prstGeom prst="rect">
            <a:avLst/>
          </a:prstGeom>
          <a:noFill/>
          <a:ln>
            <a:noFill/>
          </a:ln>
        </p:spPr>
        <p:txBody>
          <a:bodyPr anchorCtr="0" anchor="ctr" bIns="0" lIns="0" spcFirstLastPara="1" rIns="0" wrap="square" tIns="0">
            <a:normAutofit/>
          </a:bodyPr>
          <a:lstStyle/>
          <a:p>
            <a:pPr indent="0" lvl="0" marL="0" rtl="0" algn="l">
              <a:lnSpc>
                <a:spcPct val="150000"/>
              </a:lnSpc>
              <a:spcBef>
                <a:spcPts val="0"/>
              </a:spcBef>
              <a:spcAft>
                <a:spcPts val="0"/>
              </a:spcAft>
              <a:buClr>
                <a:srgbClr val="323232"/>
              </a:buClr>
              <a:buSzPts val="5600"/>
              <a:buNone/>
            </a:pPr>
            <a:r>
              <a:rPr b="1" lang="en-IE" sz="3300"/>
              <a:t>Pode a exposição aos media ser uma fonte real de stress para os jovens e afetar a saúde mental?</a:t>
            </a:r>
            <a:endParaRPr b="1" sz="3300">
              <a:latin typeface="Arial"/>
              <a:ea typeface="Arial"/>
              <a:cs typeface="Arial"/>
              <a:sym typeface="Arial"/>
            </a:endParaRPr>
          </a:p>
          <a:p>
            <a:pPr indent="0" lvl="0" marL="0" rtl="0" algn="l">
              <a:lnSpc>
                <a:spcPct val="150000"/>
              </a:lnSpc>
              <a:spcBef>
                <a:spcPts val="0"/>
              </a:spcBef>
              <a:spcAft>
                <a:spcPts val="0"/>
              </a:spcAft>
              <a:buClr>
                <a:srgbClr val="323232"/>
              </a:buClr>
              <a:buSzPts val="5600"/>
              <a:buNone/>
            </a:pPr>
            <a:r>
              <a:t/>
            </a:r>
            <a:endParaRPr sz="2800"/>
          </a:p>
          <a:p>
            <a:pPr indent="-1219215" lvl="0" marL="1219215" rtl="0" algn="l">
              <a:lnSpc>
                <a:spcPct val="150000"/>
              </a:lnSpc>
              <a:spcBef>
                <a:spcPts val="0"/>
              </a:spcBef>
              <a:spcAft>
                <a:spcPts val="0"/>
              </a:spcAft>
              <a:buClr>
                <a:srgbClr val="323232"/>
              </a:buClr>
              <a:buSzPts val="2800"/>
              <a:buFont typeface="Arial"/>
              <a:buAutoNum type="arabicPeriod"/>
            </a:pPr>
            <a:r>
              <a:rPr lang="en-IE" sz="3200"/>
              <a:t>Não, se não consegue lidar com ler/ver as notícias, precisa de ser mais forte!</a:t>
            </a:r>
            <a:endParaRPr sz="3200"/>
          </a:p>
          <a:p>
            <a:pPr indent="-1219215" lvl="0" marL="1219215" rtl="0" algn="l">
              <a:lnSpc>
                <a:spcPct val="150000"/>
              </a:lnSpc>
              <a:spcBef>
                <a:spcPts val="2000"/>
              </a:spcBef>
              <a:spcAft>
                <a:spcPts val="0"/>
              </a:spcAft>
              <a:buClr>
                <a:srgbClr val="323232"/>
              </a:buClr>
              <a:buSzPts val="2800"/>
              <a:buFont typeface="Arial"/>
              <a:buAutoNum type="arabicPeriod"/>
            </a:pPr>
            <a:r>
              <a:rPr lang="en-IE" sz="3200"/>
              <a:t>Sim, as notícias podem ser um pouco stressantes às vezes, mas não afetam a saúde mental dos jovens.</a:t>
            </a:r>
            <a:endParaRPr sz="3200"/>
          </a:p>
          <a:p>
            <a:pPr indent="-1219215" lvl="0" marL="1219215" rtl="0" algn="l">
              <a:lnSpc>
                <a:spcPct val="150000"/>
              </a:lnSpc>
              <a:spcBef>
                <a:spcPts val="2000"/>
              </a:spcBef>
              <a:spcAft>
                <a:spcPts val="0"/>
              </a:spcAft>
              <a:buClr>
                <a:srgbClr val="323232"/>
              </a:buClr>
              <a:buSzPts val="2800"/>
              <a:buFont typeface="Arial"/>
              <a:buAutoNum type="arabicPeriod"/>
            </a:pPr>
            <a:r>
              <a:rPr lang="en-IE" sz="3200"/>
              <a:t>Não, porque todos os jovens deixaram as redes sociais e agora preferem atividades offline.</a:t>
            </a:r>
            <a:endParaRPr sz="3200"/>
          </a:p>
          <a:p>
            <a:pPr indent="-1219215" lvl="0" marL="1219215" rtl="0" algn="l">
              <a:lnSpc>
                <a:spcPct val="150000"/>
              </a:lnSpc>
              <a:spcBef>
                <a:spcPts val="2000"/>
              </a:spcBef>
              <a:spcAft>
                <a:spcPts val="0"/>
              </a:spcAft>
              <a:buClr>
                <a:srgbClr val="323232"/>
              </a:buClr>
              <a:buSzPts val="2800"/>
              <a:buFont typeface="Arial"/>
              <a:buAutoNum type="arabicPeriod"/>
            </a:pPr>
            <a:r>
              <a:rPr lang="en-IE" sz="3200">
                <a:highlight>
                  <a:srgbClr val="00FF00"/>
                </a:highlight>
              </a:rPr>
              <a:t>Sim, foi comprovado que conteúdos mediáticos stressantes podem desencadear ansiedade e medo em adolescentes, mesmo sem exposição direta.</a:t>
            </a:r>
            <a:endParaRPr sz="3200">
              <a:highlight>
                <a:srgbClr val="00FF00"/>
              </a:highlight>
            </a:endParaRPr>
          </a:p>
          <a:p>
            <a:pPr indent="0" lvl="0" marL="0" marR="0" rtl="0" algn="l">
              <a:lnSpc>
                <a:spcPct val="150000"/>
              </a:lnSpc>
              <a:spcBef>
                <a:spcPts val="2000"/>
              </a:spcBef>
              <a:spcAft>
                <a:spcPts val="0"/>
              </a:spcAft>
              <a:buClr>
                <a:srgbClr val="323232"/>
              </a:buClr>
              <a:buSzPts val="5600"/>
              <a:buFont typeface="Arial"/>
              <a:buNone/>
            </a:pPr>
            <a:r>
              <a:t/>
            </a:r>
            <a:endParaRPr b="0" i="0" sz="3200" u="none" cap="none" strike="noStrike">
              <a:solidFill>
                <a:srgbClr val="323232"/>
              </a:solidFill>
              <a:latin typeface="Arial"/>
              <a:ea typeface="Arial"/>
              <a:cs typeface="Arial"/>
              <a:sym typeface="Arial"/>
            </a:endParaRPr>
          </a:p>
          <a:p>
            <a:pPr indent="0" lvl="0" marL="0" marR="0" rtl="0" algn="l">
              <a:lnSpc>
                <a:spcPct val="150000"/>
              </a:lnSpc>
              <a:spcBef>
                <a:spcPts val="2000"/>
              </a:spcBef>
              <a:spcAft>
                <a:spcPts val="0"/>
              </a:spcAft>
              <a:buClr>
                <a:srgbClr val="323232"/>
              </a:buClr>
              <a:buSzPts val="5600"/>
              <a:buFont typeface="Arial"/>
              <a:buNone/>
            </a:pPr>
            <a:r>
              <a:rPr lang="en-IE" sz="3200">
                <a:highlight>
                  <a:srgbClr val="00FF00"/>
                </a:highlight>
              </a:rPr>
              <a:t>Resposta correta: Opção</a:t>
            </a:r>
            <a:r>
              <a:rPr b="0" i="0" lang="en-IE" sz="3200" u="none" cap="none" strike="noStrike">
                <a:solidFill>
                  <a:srgbClr val="323232"/>
                </a:solidFill>
                <a:highlight>
                  <a:srgbClr val="00FF00"/>
                </a:highlight>
                <a:latin typeface="Arial"/>
                <a:ea typeface="Arial"/>
                <a:cs typeface="Arial"/>
                <a:sym typeface="Arial"/>
              </a:rPr>
              <a:t> 4. </a:t>
            </a:r>
            <a:r>
              <a:rPr lang="en-IE" sz="3200"/>
              <a:t>Conteúdos mediáticos perturbadores afetam a saúde mental dos jovens e devem ser abordados com empatia.</a:t>
            </a:r>
            <a:endParaRPr sz="3200"/>
          </a:p>
        </p:txBody>
      </p:sp>
      <p:sp>
        <p:nvSpPr>
          <p:cNvPr id="348" name="Google Shape;348;p34"/>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descr="Badge 5 with solid fill" id="353" name="Google Shape;353;p35"/>
          <p:cNvPicPr preferRelativeResize="0"/>
          <p:nvPr/>
        </p:nvPicPr>
        <p:blipFill rotWithShape="1">
          <a:blip r:embed="rId3">
            <a:alphaModFix/>
          </a:blip>
          <a:srcRect b="0" l="0" r="0" t="0"/>
          <a:stretch/>
        </p:blipFill>
        <p:spPr>
          <a:xfrm>
            <a:off x="1840753" y="2997200"/>
            <a:ext cx="2438400" cy="2438400"/>
          </a:xfrm>
          <a:prstGeom prst="rect">
            <a:avLst/>
          </a:prstGeom>
          <a:noFill/>
          <a:ln>
            <a:noFill/>
          </a:ln>
          <a:effectLst>
            <a:outerShdw blurRad="50800" rotWithShape="0" algn="tl" dir="2700000" dist="38100">
              <a:srgbClr val="000000">
                <a:alpha val="40000"/>
              </a:srgbClr>
            </a:outerShdw>
          </a:effectLst>
        </p:spPr>
      </p:pic>
      <p:sp>
        <p:nvSpPr>
          <p:cNvPr id="354" name="Google Shape;354;p35"/>
          <p:cNvSpPr txBox="1"/>
          <p:nvPr>
            <p:ph idx="1" type="body"/>
          </p:nvPr>
        </p:nvSpPr>
        <p:spPr>
          <a:xfrm>
            <a:off x="7334250" y="1029344"/>
            <a:ext cx="16630650" cy="10904376"/>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Clr>
                <a:srgbClr val="323232"/>
              </a:buClr>
              <a:buSzPts val="6054"/>
              <a:buNone/>
            </a:pPr>
            <a:r>
              <a:rPr b="1" lang="en-IE" sz="3300"/>
              <a:t>Como podem os jovens apoiar-se melhor uns aos outros ao lidar com conteúdos perturbadores</a:t>
            </a:r>
            <a:r>
              <a:rPr b="1" lang="en-IE" sz="3300">
                <a:latin typeface="Arial"/>
                <a:ea typeface="Arial"/>
                <a:cs typeface="Arial"/>
                <a:sym typeface="Arial"/>
              </a:rPr>
              <a:t>?</a:t>
            </a:r>
            <a:endParaRPr b="1" sz="3300">
              <a:latin typeface="Arial"/>
              <a:ea typeface="Arial"/>
              <a:cs typeface="Arial"/>
              <a:sym typeface="Arial"/>
            </a:endParaRPr>
          </a:p>
          <a:p>
            <a:pPr indent="0" lvl="0" marL="0" rtl="0" algn="l">
              <a:lnSpc>
                <a:spcPct val="160000"/>
              </a:lnSpc>
              <a:spcBef>
                <a:spcPts val="0"/>
              </a:spcBef>
              <a:spcAft>
                <a:spcPts val="0"/>
              </a:spcAft>
              <a:buClr>
                <a:srgbClr val="323232"/>
              </a:buClr>
              <a:buSzPts val="6054"/>
              <a:buNone/>
            </a:pPr>
            <a:r>
              <a:t/>
            </a:r>
            <a:endParaRPr sz="2800"/>
          </a:p>
          <a:p>
            <a:pPr indent="-1233631" lvl="0" marL="1219215" rtl="0" algn="l">
              <a:lnSpc>
                <a:spcPct val="115000"/>
              </a:lnSpc>
              <a:spcBef>
                <a:spcPts val="0"/>
              </a:spcBef>
              <a:spcAft>
                <a:spcPts val="0"/>
              </a:spcAft>
              <a:buClr>
                <a:srgbClr val="323232"/>
              </a:buClr>
              <a:buSzPts val="3027"/>
              <a:buFont typeface="Arial"/>
              <a:buAutoNum type="arabicPeriod"/>
            </a:pPr>
            <a:r>
              <a:rPr lang="en-IE" sz="3200"/>
              <a:t>Dizendo-lhes para abandonar todas as atividades online e substituí-las por meditação durante algumas horas todos os dias.</a:t>
            </a:r>
            <a:endParaRPr sz="3200"/>
          </a:p>
          <a:p>
            <a:pPr indent="-1233631" lvl="0" marL="1219215" rtl="0" algn="l">
              <a:lnSpc>
                <a:spcPct val="115000"/>
              </a:lnSpc>
              <a:spcBef>
                <a:spcPts val="2000"/>
              </a:spcBef>
              <a:spcAft>
                <a:spcPts val="0"/>
              </a:spcAft>
              <a:buClr>
                <a:srgbClr val="323232"/>
              </a:buClr>
              <a:buSzPts val="3027"/>
              <a:buFont typeface="Arial"/>
              <a:buAutoNum type="arabicPeriod"/>
            </a:pPr>
            <a:r>
              <a:rPr lang="en-IE" sz="3200">
                <a:highlight>
                  <a:srgbClr val="00FF00"/>
                </a:highlight>
              </a:rPr>
              <a:t>Apoiando outras pessoas afetadas por conteúdos perturbadores com compreensão e criando um espaço seguro para conversas abertas.</a:t>
            </a:r>
            <a:endParaRPr sz="3200"/>
          </a:p>
          <a:p>
            <a:pPr indent="-1233631" lvl="0" marL="1219215" rtl="0" algn="l">
              <a:lnSpc>
                <a:spcPct val="115000"/>
              </a:lnSpc>
              <a:spcBef>
                <a:spcPts val="2000"/>
              </a:spcBef>
              <a:spcAft>
                <a:spcPts val="0"/>
              </a:spcAft>
              <a:buClr>
                <a:srgbClr val="323232"/>
              </a:buClr>
              <a:buSzPts val="3027"/>
              <a:buFont typeface="Arial"/>
              <a:buAutoNum type="arabicPeriod"/>
            </a:pPr>
            <a:r>
              <a:rPr lang="en-IE" sz="3200"/>
              <a:t>Garantindo que seguem exatamente a sua abordagem, tal como fez, porque funcionou para si.</a:t>
            </a:r>
            <a:endParaRPr sz="3200"/>
          </a:p>
          <a:p>
            <a:pPr indent="-1233631" lvl="0" marL="1219215" rtl="0" algn="l">
              <a:lnSpc>
                <a:spcPct val="115000"/>
              </a:lnSpc>
              <a:spcBef>
                <a:spcPts val="2000"/>
              </a:spcBef>
              <a:spcAft>
                <a:spcPts val="0"/>
              </a:spcAft>
              <a:buClr>
                <a:srgbClr val="323232"/>
              </a:buClr>
              <a:buSzPts val="3027"/>
              <a:buFont typeface="Arial"/>
              <a:buAutoNum type="arabicPeriod"/>
            </a:pPr>
            <a:r>
              <a:rPr lang="en-IE" sz="3200"/>
              <a:t>Dizendo-lhes para deixarem de ser demasiado sensíveis e seguirem em frente.</a:t>
            </a:r>
            <a:endParaRPr sz="3200"/>
          </a:p>
          <a:p>
            <a:pPr indent="-863615" lvl="0" marL="1219215" rtl="0" algn="l">
              <a:lnSpc>
                <a:spcPct val="160000"/>
              </a:lnSpc>
              <a:spcBef>
                <a:spcPts val="2000"/>
              </a:spcBef>
              <a:spcAft>
                <a:spcPts val="0"/>
              </a:spcAft>
              <a:buClr>
                <a:srgbClr val="323232"/>
              </a:buClr>
              <a:buSzPts val="6054"/>
              <a:buFont typeface="Arial"/>
              <a:buNone/>
            </a:pPr>
            <a:r>
              <a:t/>
            </a:r>
            <a:endParaRPr sz="3200"/>
          </a:p>
          <a:p>
            <a:pPr indent="0" lvl="0" marL="0" rtl="0" algn="l">
              <a:lnSpc>
                <a:spcPct val="115000"/>
              </a:lnSpc>
              <a:spcBef>
                <a:spcPts val="2000"/>
              </a:spcBef>
              <a:spcAft>
                <a:spcPts val="0"/>
              </a:spcAft>
              <a:buSzPts val="6054"/>
              <a:buNone/>
            </a:pPr>
            <a:r>
              <a:rPr lang="en-IE" sz="3200">
                <a:highlight>
                  <a:srgbClr val="00FF00"/>
                </a:highlight>
              </a:rPr>
              <a:t>Resposta correta: Opção </a:t>
            </a:r>
            <a:r>
              <a:rPr lang="en-IE" sz="3200">
                <a:highlight>
                  <a:srgbClr val="00FF00"/>
                </a:highlight>
              </a:rPr>
              <a:t>2. </a:t>
            </a:r>
            <a:r>
              <a:rPr lang="en-IE" sz="3200"/>
              <a:t>Ao criar um espaço seguro para conversas abertas, pode partilhar a sua experiência com conteúdos perturbadores e explicar como lidou com a situação. Isto permite orientar outras pessoas a experimentar diferentes estratégias que possam ser eficazes para elas.</a:t>
            </a:r>
            <a:endParaRPr sz="3200"/>
          </a:p>
        </p:txBody>
      </p:sp>
      <p:sp>
        <p:nvSpPr>
          <p:cNvPr id="355" name="Google Shape;355;p35"/>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36"/>
          <p:cNvSpPr txBox="1"/>
          <p:nvPr>
            <p:ph idx="1" type="body"/>
          </p:nvPr>
        </p:nvSpPr>
        <p:spPr>
          <a:xfrm>
            <a:off x="7162800" y="1276350"/>
            <a:ext cx="16821150" cy="10420350"/>
          </a:xfrm>
          <a:prstGeom prst="rect">
            <a:avLst/>
          </a:prstGeom>
          <a:noFill/>
          <a:ln>
            <a:noFill/>
          </a:ln>
        </p:spPr>
        <p:txBody>
          <a:bodyPr anchorCtr="0" anchor="t" bIns="0" lIns="0" spcFirstLastPara="1" rIns="0" wrap="square" tIns="0">
            <a:normAutofit fontScale="62500" lnSpcReduction="10000"/>
          </a:bodyPr>
          <a:lstStyle/>
          <a:p>
            <a:pPr indent="0" lvl="0" marL="0" rtl="0" algn="l">
              <a:lnSpc>
                <a:spcPct val="160000"/>
              </a:lnSpc>
              <a:spcBef>
                <a:spcPts val="0"/>
              </a:spcBef>
              <a:spcAft>
                <a:spcPts val="0"/>
              </a:spcAft>
              <a:buClr>
                <a:srgbClr val="323232"/>
              </a:buClr>
              <a:buSzPct val="201800"/>
              <a:buNone/>
            </a:pPr>
            <a:r>
              <a:rPr lang="en-IE" sz="3800"/>
              <a:t>Estratégias de coping eficazes ajudam a gerir o impacto emocional ao contactar com conteúdos perturbadores, promovendo limites saudáveis, autocuidado e consciência.</a:t>
            </a:r>
            <a:endParaRPr sz="3800"/>
          </a:p>
          <a:p>
            <a:pPr indent="0" lvl="0" marL="0" rtl="0" algn="l">
              <a:lnSpc>
                <a:spcPct val="160000"/>
              </a:lnSpc>
              <a:spcBef>
                <a:spcPts val="0"/>
              </a:spcBef>
              <a:spcAft>
                <a:spcPts val="0"/>
              </a:spcAft>
              <a:buClr>
                <a:srgbClr val="323232"/>
              </a:buClr>
              <a:buSzPct val="201800"/>
              <a:buNone/>
            </a:pPr>
            <a:r>
              <a:t/>
            </a:r>
            <a:endParaRPr sz="3800"/>
          </a:p>
          <a:p>
            <a:pPr indent="0" lvl="0" marL="0" rtl="0" algn="l">
              <a:lnSpc>
                <a:spcPct val="160000"/>
              </a:lnSpc>
              <a:spcBef>
                <a:spcPts val="0"/>
              </a:spcBef>
              <a:spcAft>
                <a:spcPts val="0"/>
              </a:spcAft>
              <a:buClr>
                <a:srgbClr val="323232"/>
              </a:buClr>
              <a:buSzPct val="201800"/>
              <a:buNone/>
            </a:pPr>
            <a:r>
              <a:rPr lang="en-IE" sz="3800"/>
              <a:t>Assim, da próxima vez que se deparar com conteúdos perturbadores, experimente adotar as seguintes ações:</a:t>
            </a:r>
            <a:r>
              <a:rPr lang="en-IE" sz="3800"/>
              <a:t>:</a:t>
            </a:r>
            <a:endParaRPr sz="3800"/>
          </a:p>
          <a:p>
            <a:pPr indent="-460058" lvl="0" marL="514350" rtl="0" algn="l">
              <a:lnSpc>
                <a:spcPct val="160000"/>
              </a:lnSpc>
              <a:spcBef>
                <a:spcPts val="2000"/>
              </a:spcBef>
              <a:spcAft>
                <a:spcPts val="0"/>
              </a:spcAft>
              <a:buClr>
                <a:srgbClr val="323232"/>
              </a:buClr>
              <a:buSzPct val="100000"/>
              <a:buFont typeface="Arial"/>
              <a:buAutoNum type="arabicParenR"/>
            </a:pPr>
            <a:r>
              <a:rPr lang="en-IE" sz="3800"/>
              <a:t>Desligue-se ou faça uma pausa digital e enfrente os seus sentimentos.</a:t>
            </a:r>
            <a:endParaRPr sz="3800"/>
          </a:p>
          <a:p>
            <a:pPr indent="-460058" lvl="0" marL="514350" rtl="0" algn="l">
              <a:lnSpc>
                <a:spcPct val="160000"/>
              </a:lnSpc>
              <a:spcBef>
                <a:spcPts val="2000"/>
              </a:spcBef>
              <a:spcAft>
                <a:spcPts val="0"/>
              </a:spcAft>
              <a:buClr>
                <a:srgbClr val="323232"/>
              </a:buClr>
              <a:buSzPct val="100000"/>
              <a:buFont typeface="Arial"/>
              <a:buAutoNum type="arabicParenR"/>
            </a:pPr>
            <a:r>
              <a:rPr lang="en-IE" sz="3800"/>
              <a:t>Pratique autocuidado e técnicas de grounding emocional.</a:t>
            </a:r>
            <a:endParaRPr sz="3800"/>
          </a:p>
          <a:p>
            <a:pPr indent="-460058" lvl="0" marL="514350" rtl="0" algn="l">
              <a:lnSpc>
                <a:spcPct val="160000"/>
              </a:lnSpc>
              <a:spcBef>
                <a:spcPts val="2000"/>
              </a:spcBef>
              <a:spcAft>
                <a:spcPts val="0"/>
              </a:spcAft>
              <a:buClr>
                <a:srgbClr val="323232"/>
              </a:buClr>
              <a:buSzPct val="100000"/>
              <a:buFont typeface="Arial"/>
              <a:buAutoNum type="arabicParenR"/>
            </a:pPr>
            <a:r>
              <a:rPr lang="en-IE" sz="3800"/>
              <a:t>Defina limites claros e reduza a exposição a conteúdos que desencadeiam sofrimento.</a:t>
            </a:r>
            <a:endParaRPr sz="3800"/>
          </a:p>
          <a:p>
            <a:pPr indent="-460058" lvl="0" marL="514350" rtl="0" algn="l">
              <a:lnSpc>
                <a:spcPct val="160000"/>
              </a:lnSpc>
              <a:spcBef>
                <a:spcPts val="2000"/>
              </a:spcBef>
              <a:spcAft>
                <a:spcPts val="0"/>
              </a:spcAft>
              <a:buSzPct val="100000"/>
              <a:buFont typeface="Arial"/>
              <a:buAutoNum type="arabicParenR"/>
            </a:pPr>
            <a:r>
              <a:rPr lang="en-IE" sz="3800"/>
              <a:t>Não hesite em procurar apoio sempre que precisar.</a:t>
            </a:r>
            <a:endParaRPr sz="3800"/>
          </a:p>
          <a:p>
            <a:pPr indent="-460058" lvl="0" marL="514350" rtl="0" algn="l">
              <a:lnSpc>
                <a:spcPct val="160000"/>
              </a:lnSpc>
              <a:spcBef>
                <a:spcPts val="2000"/>
              </a:spcBef>
              <a:spcAft>
                <a:spcPts val="0"/>
              </a:spcAft>
              <a:buSzPct val="100000"/>
              <a:buFont typeface="Arial"/>
              <a:buAutoNum type="arabicParenR"/>
            </a:pPr>
            <a:r>
              <a:rPr lang="en-IE" sz="3800"/>
              <a:t>Demonstre empatia para com os pares que enfrentam as mesmas dificuldades.</a:t>
            </a:r>
            <a:endParaRPr sz="3800"/>
          </a:p>
          <a:p>
            <a:pPr indent="0" lvl="0" marL="0" rtl="0" algn="l">
              <a:lnSpc>
                <a:spcPct val="160000"/>
              </a:lnSpc>
              <a:spcBef>
                <a:spcPts val="2000"/>
              </a:spcBef>
              <a:spcAft>
                <a:spcPts val="0"/>
              </a:spcAft>
              <a:buClr>
                <a:srgbClr val="323232"/>
              </a:buClr>
              <a:buSzPct val="100000"/>
              <a:buNone/>
            </a:pPr>
            <a:r>
              <a:t/>
            </a:r>
            <a:endParaRPr sz="3800"/>
          </a:p>
          <a:p>
            <a:pPr indent="0" lvl="0" marL="0" rtl="0" algn="l">
              <a:lnSpc>
                <a:spcPct val="115000"/>
              </a:lnSpc>
              <a:spcBef>
                <a:spcPts val="1200"/>
              </a:spcBef>
              <a:spcAft>
                <a:spcPts val="0"/>
              </a:spcAft>
              <a:buClr>
                <a:schemeClr val="dk1"/>
              </a:buClr>
              <a:buSzPct val="28947"/>
              <a:buFont typeface="Arial"/>
              <a:buNone/>
            </a:pPr>
            <a:r>
              <a:rPr lang="en-IE" sz="3800"/>
              <a:t>Encontrar as estratégias de coping que melhor funcionam para si leva tempo, por isso seja gentil consigo próprio/a.</a:t>
            </a:r>
            <a:endParaRPr sz="3800"/>
          </a:p>
          <a:p>
            <a:pPr indent="0" lvl="0" marL="0" rtl="0" algn="l">
              <a:lnSpc>
                <a:spcPct val="115000"/>
              </a:lnSpc>
              <a:spcBef>
                <a:spcPts val="1200"/>
              </a:spcBef>
              <a:spcAft>
                <a:spcPts val="0"/>
              </a:spcAft>
              <a:buClr>
                <a:schemeClr val="dk1"/>
              </a:buClr>
              <a:buSzPct val="28947"/>
              <a:buFont typeface="Arial"/>
              <a:buNone/>
            </a:pPr>
            <a:r>
              <a:rPr lang="en-IE" sz="3800"/>
              <a:t>Não tenha receio de pedir ajuda e apoio - você consegue!</a:t>
            </a:r>
            <a:endParaRPr sz="3800"/>
          </a:p>
          <a:p>
            <a:pPr indent="0" lvl="0" marL="0" rtl="0" algn="l">
              <a:lnSpc>
                <a:spcPct val="160000"/>
              </a:lnSpc>
              <a:spcBef>
                <a:spcPts val="2000"/>
              </a:spcBef>
              <a:spcAft>
                <a:spcPts val="0"/>
              </a:spcAft>
              <a:buClr>
                <a:srgbClr val="323232"/>
              </a:buClr>
              <a:buSzPct val="100000"/>
              <a:buNone/>
            </a:pPr>
            <a:r>
              <a:t/>
            </a:r>
            <a:endParaRPr sz="3800"/>
          </a:p>
          <a:p>
            <a:pPr indent="-863615" lvl="0" marL="1219215" rtl="0" algn="l">
              <a:lnSpc>
                <a:spcPct val="90000"/>
              </a:lnSpc>
              <a:spcBef>
                <a:spcPts val="2000"/>
              </a:spcBef>
              <a:spcAft>
                <a:spcPts val="0"/>
              </a:spcAft>
              <a:buClr>
                <a:srgbClr val="323232"/>
              </a:buClr>
              <a:buSzPct val="108108"/>
              <a:buFont typeface="Arial"/>
              <a:buNone/>
            </a:pPr>
            <a:r>
              <a:t/>
            </a:r>
            <a:endParaRPr/>
          </a:p>
          <a:p>
            <a:pPr indent="0" lvl="0" marL="0" rtl="0" algn="l">
              <a:lnSpc>
                <a:spcPct val="90000"/>
              </a:lnSpc>
              <a:spcBef>
                <a:spcPts val="2000"/>
              </a:spcBef>
              <a:spcAft>
                <a:spcPts val="0"/>
              </a:spcAft>
              <a:buClr>
                <a:srgbClr val="323232"/>
              </a:buClr>
              <a:buSzPct val="108108"/>
              <a:buNone/>
            </a:pPr>
            <a:r>
              <a:t/>
            </a:r>
            <a:endParaRPr/>
          </a:p>
        </p:txBody>
      </p:sp>
      <p:sp>
        <p:nvSpPr>
          <p:cNvPr id="362" name="Google Shape;362;p36"/>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fontScale="90000"/>
          </a:bodyPr>
          <a:lstStyle/>
          <a:p>
            <a:pPr indent="0" lvl="0" marL="0" rtl="0" algn="l">
              <a:spcBef>
                <a:spcPts val="0"/>
              </a:spcBef>
              <a:spcAft>
                <a:spcPts val="0"/>
              </a:spcAft>
              <a:buClr>
                <a:schemeClr val="lt1"/>
              </a:buClr>
              <a:buSzPct val="100000"/>
              <a:buFont typeface="Arial"/>
              <a:buNone/>
            </a:pPr>
            <a:r>
              <a:rPr b="1" lang="en-IE"/>
              <a:t>Principais Conclusões</a:t>
            </a:r>
            <a:endParaRPr b="1"/>
          </a:p>
          <a:p>
            <a:pPr indent="0" lvl="0" marL="0" rtl="0" algn="l">
              <a:lnSpc>
                <a:spcPct val="90000"/>
              </a:lnSpc>
              <a:spcBef>
                <a:spcPts val="0"/>
              </a:spcBef>
              <a:spcAft>
                <a:spcPts val="0"/>
              </a:spcAft>
              <a:buClr>
                <a:schemeClr val="lt1"/>
              </a:buClr>
              <a:buSzPct val="100000"/>
              <a:buFont typeface="Arial"/>
              <a:buNone/>
            </a:pPr>
            <a:r>
              <a:t/>
            </a:r>
            <a:endParaRPr b="1"/>
          </a:p>
        </p:txBody>
      </p:sp>
      <p:sp>
        <p:nvSpPr>
          <p:cNvPr id="363" name="Google Shape;363;p36"/>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7"/>
          <p:cNvSpPr txBox="1"/>
          <p:nvPr>
            <p:ph idx="1" type="body"/>
          </p:nvPr>
        </p:nvSpPr>
        <p:spPr>
          <a:xfrm>
            <a:off x="8491538" y="1530096"/>
            <a:ext cx="15130463" cy="10172700"/>
          </a:xfrm>
          <a:prstGeom prst="rect">
            <a:avLst/>
          </a:prstGeom>
          <a:noFill/>
          <a:ln>
            <a:noFill/>
          </a:ln>
        </p:spPr>
        <p:txBody>
          <a:bodyPr anchorCtr="0" anchor="t" bIns="0" lIns="0" spcFirstLastPara="1" rIns="0" wrap="square" tIns="0">
            <a:normAutofit/>
          </a:bodyPr>
          <a:lstStyle/>
          <a:p>
            <a:pPr indent="0" lvl="0" marL="0" rtl="0" algn="l">
              <a:lnSpc>
                <a:spcPct val="110000"/>
              </a:lnSpc>
              <a:spcBef>
                <a:spcPts val="0"/>
              </a:spcBef>
              <a:spcAft>
                <a:spcPts val="0"/>
              </a:spcAft>
              <a:buClr>
                <a:srgbClr val="323232"/>
              </a:buClr>
              <a:buSzPts val="5600"/>
              <a:buNone/>
            </a:pPr>
            <a:r>
              <a:t/>
            </a:r>
            <a:endParaRPr sz="2800" u="sng">
              <a:solidFill>
                <a:schemeClr val="hlink"/>
              </a:solidFill>
              <a:hlinkClick r:id="rId3"/>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4"/>
              </a:rPr>
              <a:t>https://www.nspcc.org.uk/keeping-children-safe/online-safety/inappropriate-explicit-content/</a:t>
            </a:r>
            <a:endParaRPr sz="2800"/>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5"/>
              </a:rPr>
              <a:t>https://www.health.harvard.edu/mind-and-mood/self-regulation-for-adults-strategies-for-getting-a-handle-on-emotions-and-behavior</a:t>
            </a:r>
            <a:endParaRPr sz="2800" u="sng">
              <a:solidFill>
                <a:schemeClr val="hlink"/>
              </a:solidFill>
              <a:hlinkClick r:id="rId6"/>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7"/>
              </a:rPr>
              <a:t>https://health.clevelandclinic.org/grounding-techniques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8"/>
              </a:rPr>
              <a:t>https://www.aware.ie/</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9"/>
              </a:rPr>
              <a:t>https://www.mind.org.uk/information-support/tips-for-everyday-living/coping-with-distressing-events-in-the-news/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0"/>
              </a:rPr>
              <a:t>https://www.calm.com/blog/how-to-sleep-better?utm_medium=organic&amp;utm_source=blog&amp;utm_campaign=self-care-practices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1"/>
              </a:rPr>
              <a:t>https://www.calm.com/blog/grounding-techniques</a:t>
            </a:r>
            <a:r>
              <a:rPr lang="en-IE" sz="2800"/>
              <a:t> </a:t>
            </a:r>
            <a:endParaRPr/>
          </a:p>
          <a:p>
            <a:pPr indent="0" lvl="0" marL="0" rtl="0" algn="l">
              <a:lnSpc>
                <a:spcPct val="150000"/>
              </a:lnSpc>
              <a:spcBef>
                <a:spcPts val="0"/>
              </a:spcBef>
              <a:spcAft>
                <a:spcPts val="0"/>
              </a:spcAft>
              <a:buClr>
                <a:srgbClr val="323232"/>
              </a:buClr>
              <a:buSzPts val="5600"/>
              <a:buNone/>
            </a:pPr>
            <a:r>
              <a:rPr lang="en-IE" sz="2800" u="sng">
                <a:solidFill>
                  <a:schemeClr val="hlink"/>
                </a:solidFill>
                <a:hlinkClick r:id="rId12"/>
              </a:rPr>
              <a:t>https://toolkit.lifeline.org.au/articles/techniques/finding-relief-through-grounding-techniques</a:t>
            </a:r>
            <a:r>
              <a:rPr lang="en-IE" sz="2800"/>
              <a:t> </a:t>
            </a:r>
            <a:endParaRPr/>
          </a:p>
          <a:p>
            <a:pPr indent="0" lvl="0" marL="0" rtl="0" algn="l">
              <a:lnSpc>
                <a:spcPct val="90000"/>
              </a:lnSpc>
              <a:spcBef>
                <a:spcPts val="2000"/>
              </a:spcBef>
              <a:spcAft>
                <a:spcPts val="0"/>
              </a:spcAft>
              <a:buClr>
                <a:srgbClr val="323232"/>
              </a:buClr>
              <a:buSzPts val="5600"/>
              <a:buNone/>
            </a:pPr>
            <a:r>
              <a:t/>
            </a:r>
            <a:endParaRPr/>
          </a:p>
        </p:txBody>
      </p:sp>
      <p:sp>
        <p:nvSpPr>
          <p:cNvPr id="370" name="Google Shape;370;p37"/>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lt1"/>
              </a:buClr>
              <a:buSzPts val="8000"/>
              <a:buFont typeface="Arial"/>
              <a:buNone/>
            </a:pPr>
            <a:r>
              <a:rPr b="1" lang="en-IE"/>
              <a:t>Recursos Adicionais</a:t>
            </a:r>
            <a:endParaRPr b="1"/>
          </a:p>
          <a:p>
            <a:pPr indent="0" lvl="0" marL="0" rtl="0" algn="l">
              <a:lnSpc>
                <a:spcPct val="90000"/>
              </a:lnSpc>
              <a:spcBef>
                <a:spcPts val="0"/>
              </a:spcBef>
              <a:spcAft>
                <a:spcPts val="0"/>
              </a:spcAft>
              <a:buClr>
                <a:schemeClr val="lt1"/>
              </a:buClr>
              <a:buSzPts val="8000"/>
              <a:buFont typeface="Arial"/>
              <a:buNone/>
            </a:pPr>
            <a:r>
              <a:t/>
            </a:r>
            <a:endParaRPr/>
          </a:p>
        </p:txBody>
      </p:sp>
      <p:sp>
        <p:nvSpPr>
          <p:cNvPr id="371" name="Google Shape;371;p37"/>
          <p:cNvSpPr txBox="1"/>
          <p:nvPr/>
        </p:nvSpPr>
        <p:spPr>
          <a:xfrm>
            <a:off x="23052834" y="721567"/>
            <a:ext cx="727788" cy="307777"/>
          </a:xfrm>
          <a:prstGeom prst="rect">
            <a:avLst/>
          </a:prstGeom>
          <a:solidFill>
            <a:srgbClr val="F8F8F8"/>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C0C0C0"/>
              </a:highlight>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pic>
        <p:nvPicPr>
          <p:cNvPr descr="A blue background with white text" id="376" name="Google Shape;376;p38"/>
          <p:cNvPicPr preferRelativeResize="0"/>
          <p:nvPr/>
        </p:nvPicPr>
        <p:blipFill rotWithShape="1">
          <a:blip r:embed="rId3">
            <a:alphaModFix/>
          </a:blip>
          <a:srcRect b="0" l="0" r="0" t="0"/>
          <a:stretch/>
        </p:blipFill>
        <p:spPr>
          <a:xfrm>
            <a:off x="0" y="0"/>
            <a:ext cx="24384000" cy="13716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SERENITY Colour Theme">
      <a:dk1>
        <a:srgbClr val="000000"/>
      </a:dk1>
      <a:lt1>
        <a:srgbClr val="FFFFFF"/>
      </a:lt1>
      <a:dk2>
        <a:srgbClr val="0E2841"/>
      </a:dk2>
      <a:lt2>
        <a:srgbClr val="EEEEEE"/>
      </a:lt2>
      <a:accent1>
        <a:srgbClr val="286291"/>
      </a:accent1>
      <a:accent2>
        <a:srgbClr val="9FC8AA"/>
      </a:accent2>
      <a:accent3>
        <a:srgbClr val="286291"/>
      </a:accent3>
      <a:accent4>
        <a:srgbClr val="9FC8AA"/>
      </a:accent4>
      <a:accent5>
        <a:srgbClr val="286291"/>
      </a:accent5>
      <a:accent6>
        <a:srgbClr val="9FC8AA"/>
      </a:accent6>
      <a:hlink>
        <a:srgbClr val="4D9FC9"/>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2025-05-19T23:35:59Z</dcterms:created>
  <dc:creator>Jennifer Nolan</dc:creator>
</cp:coreProperties>
</file>