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3" roundtripDataSignature="AMtx7mg1VwTcI39ll7KhYmZ9Jo+cBwde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43"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I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i.org/10.47611/jsrhs.v11i3.2765"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ntalhealth.org.uk/about-us/news/disturbing-online-content-one-biggest-looming-threats-young-peoples-mental-health-research-shows?utm_source=chatgpt.com"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https://www.freepik.com/free-vector/hand-drawn-flat-design-overwhelmed-people-illustration_24202326.htm#</a:t>
            </a:r>
            <a:endParaRPr/>
          </a:p>
        </p:txBody>
      </p:sp>
      <p:sp>
        <p:nvSpPr>
          <p:cNvPr id="109" name="Google Shape;10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 name="Google Shape;11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IE" sz="1200"/>
              <a:t>Kavuri, N., &amp; Gresham, J. (2022). Trauma and Mental Health Impacts from Indirect Exposure to Stressful Media on Adolescents in the Houston Area. </a:t>
            </a:r>
            <a:r>
              <a:rPr i="1" lang="en-IE" sz="1200"/>
              <a:t>Journal of Student Research</a:t>
            </a:r>
            <a:r>
              <a:rPr lang="en-IE" sz="1200"/>
              <a:t>, </a:t>
            </a:r>
            <a:r>
              <a:rPr i="1" lang="en-IE" sz="1200"/>
              <a:t>11</a:t>
            </a:r>
            <a:r>
              <a:rPr lang="en-IE" sz="1200"/>
              <a:t>(3). </a:t>
            </a:r>
            <a:r>
              <a:rPr lang="en-IE" sz="1200" u="sng">
                <a:solidFill>
                  <a:schemeClr val="hlink"/>
                </a:solidFill>
                <a:hlinkClick r:id="rId2"/>
              </a:rPr>
              <a:t>https://doi.org/10.47611/jsrhs.v11i3.2765</a:t>
            </a:r>
            <a:r>
              <a:rPr lang="en-IE" sz="1200"/>
              <a:t> </a:t>
            </a:r>
            <a:endParaRPr/>
          </a:p>
          <a:p>
            <a:pPr indent="0" lvl="0" marL="0" rtl="0" algn="l">
              <a:lnSpc>
                <a:spcPct val="100000"/>
              </a:lnSpc>
              <a:spcBef>
                <a:spcPts val="0"/>
              </a:spcBef>
              <a:spcAft>
                <a:spcPts val="0"/>
              </a:spcAft>
              <a:buSzPts val="1400"/>
              <a:buNone/>
            </a:pPr>
            <a:r>
              <a:t/>
            </a:r>
            <a:endParaRPr/>
          </a:p>
        </p:txBody>
      </p:sp>
      <p:sp>
        <p:nvSpPr>
          <p:cNvPr id="145" name="Google Shape;14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https://www.youtube.com/watch?v=8uZNGWPpdms&amp;t=3s  </a:t>
            </a:r>
            <a:endParaRPr/>
          </a:p>
        </p:txBody>
      </p:sp>
      <p:sp>
        <p:nvSpPr>
          <p:cNvPr id="152" name="Google Shape;15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 name="Google Shape;16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Building on the theory presented in the previous slides; offer exercises and activities that can be completed to promote self-care in both online and offline environments.</a:t>
            </a:r>
            <a:endParaRPr/>
          </a:p>
        </p:txBody>
      </p:sp>
      <p:sp>
        <p:nvSpPr>
          <p:cNvPr id="173" name="Google Shape;17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Duplicate this slide as necessary to include information</a:t>
            </a:r>
            <a:endParaRPr/>
          </a:p>
          <a:p>
            <a:pPr indent="0" lvl="0" marL="0" rtl="0" algn="l">
              <a:lnSpc>
                <a:spcPct val="100000"/>
              </a:lnSpc>
              <a:spcBef>
                <a:spcPts val="0"/>
              </a:spcBef>
              <a:spcAft>
                <a:spcPts val="0"/>
              </a:spcAft>
              <a:buSzPts val="1400"/>
              <a:buNone/>
            </a:pPr>
            <a:r>
              <a:t/>
            </a:r>
            <a:endParaRPr/>
          </a:p>
        </p:txBody>
      </p:sp>
      <p:sp>
        <p:nvSpPr>
          <p:cNvPr id="183" name="Google Shape;18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https://www.freepik.com/free-vector/world-health-day-concept-healthcare-health-protection-global-international-event-april-flat-vector-illustration-design_25849337.htm</a:t>
            </a:r>
            <a:endParaRPr/>
          </a:p>
        </p:txBody>
      </p:sp>
      <p:sp>
        <p:nvSpPr>
          <p:cNvPr id="190" name="Google Shape;19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Duplicate this slide as necessary to include information</a:t>
            </a:r>
            <a:endParaRPr/>
          </a:p>
          <a:p>
            <a:pPr indent="0" lvl="0" marL="0" rtl="0" algn="l">
              <a:lnSpc>
                <a:spcPct val="100000"/>
              </a:lnSpc>
              <a:spcBef>
                <a:spcPts val="0"/>
              </a:spcBef>
              <a:spcAft>
                <a:spcPts val="0"/>
              </a:spcAft>
              <a:buSzPts val="1400"/>
              <a:buNone/>
            </a:pPr>
            <a:r>
              <a:t/>
            </a:r>
            <a:endParaRPr/>
          </a:p>
        </p:txBody>
      </p:sp>
      <p:sp>
        <p:nvSpPr>
          <p:cNvPr id="200" name="Google Shape;20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https://www.calm.com/</a:t>
            </a:r>
            <a:endParaRPr/>
          </a:p>
          <a:p>
            <a:pPr indent="0" lvl="0" marL="0" rtl="0" algn="l">
              <a:lnSpc>
                <a:spcPct val="100000"/>
              </a:lnSpc>
              <a:spcBef>
                <a:spcPts val="0"/>
              </a:spcBef>
              <a:spcAft>
                <a:spcPts val="0"/>
              </a:spcAft>
              <a:buSzPts val="1400"/>
              <a:buNone/>
            </a:pPr>
            <a:r>
              <a:rPr lang="en-IE"/>
              <a:t>https://www.headspace.com/</a:t>
            </a:r>
            <a:endParaRPr/>
          </a:p>
          <a:p>
            <a:pPr indent="0" lvl="0" marL="0" rtl="0" algn="l">
              <a:lnSpc>
                <a:spcPct val="100000"/>
              </a:lnSpc>
              <a:spcBef>
                <a:spcPts val="0"/>
              </a:spcBef>
              <a:spcAft>
                <a:spcPts val="0"/>
              </a:spcAft>
              <a:buSzPts val="1400"/>
              <a:buNone/>
            </a:pPr>
            <a:r>
              <a:rPr lang="en-IE"/>
              <a:t>https://www.smilingmind.com.au/</a:t>
            </a:r>
            <a:endParaRPr/>
          </a:p>
          <a:p>
            <a:pPr indent="0" lvl="0" marL="0" rtl="0" algn="l">
              <a:lnSpc>
                <a:spcPct val="100000"/>
              </a:lnSpc>
              <a:spcBef>
                <a:spcPts val="0"/>
              </a:spcBef>
              <a:spcAft>
                <a:spcPts val="0"/>
              </a:spcAft>
              <a:buSzPts val="1400"/>
              <a:buNone/>
            </a:pPr>
            <a:r>
              <a:rPr lang="en-IE"/>
              <a:t>https://buddhify.com/ </a:t>
            </a:r>
            <a:endParaRPr/>
          </a:p>
          <a:p>
            <a:pPr indent="0" lvl="0" marL="0" rtl="0" algn="l">
              <a:lnSpc>
                <a:spcPct val="100000"/>
              </a:lnSpc>
              <a:spcBef>
                <a:spcPts val="0"/>
              </a:spcBef>
              <a:spcAft>
                <a:spcPts val="0"/>
              </a:spcAft>
              <a:buSzPts val="1400"/>
              <a:buNone/>
            </a:pPr>
            <a:r>
              <a:t/>
            </a:r>
            <a:endParaRPr/>
          </a:p>
        </p:txBody>
      </p:sp>
      <p:sp>
        <p:nvSpPr>
          <p:cNvPr id="207" name="Google Shape;20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https://www.calm.com/stress-anxiety</a:t>
            </a:r>
            <a:endParaRPr/>
          </a:p>
        </p:txBody>
      </p:sp>
      <p:sp>
        <p:nvSpPr>
          <p:cNvPr id="221" name="Google Shape;22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https://www.youtube.com/watch?v=rGpZ_r3c1PU</a:t>
            </a:r>
            <a:endParaRPr/>
          </a:p>
        </p:txBody>
      </p:sp>
      <p:sp>
        <p:nvSpPr>
          <p:cNvPr id="230" name="Google Shape;230;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Duplicate this slide as necessary to include information</a:t>
            </a:r>
            <a:endParaRPr/>
          </a:p>
          <a:p>
            <a:pPr indent="0" lvl="0" marL="0" rtl="0" algn="l">
              <a:lnSpc>
                <a:spcPct val="100000"/>
              </a:lnSpc>
              <a:spcBef>
                <a:spcPts val="0"/>
              </a:spcBef>
              <a:spcAft>
                <a:spcPts val="0"/>
              </a:spcAft>
              <a:buSzPts val="1400"/>
              <a:buNone/>
            </a:pPr>
            <a:r>
              <a:t/>
            </a:r>
            <a:endParaRPr/>
          </a:p>
        </p:txBody>
      </p:sp>
      <p:sp>
        <p:nvSpPr>
          <p:cNvPr id="240" name="Google Shape;240;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This activity is for individuals completing the self-directed learning modules. It should be an individual activity that can be completed independently. (It is not a group activity) </a:t>
            </a:r>
            <a:endParaRPr/>
          </a:p>
        </p:txBody>
      </p:sp>
      <p:sp>
        <p:nvSpPr>
          <p:cNvPr id="247" name="Google Shape;24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Try to use this slide to present the self-reflective activity </a:t>
            </a:r>
            <a:endParaRPr/>
          </a:p>
        </p:txBody>
      </p:sp>
      <p:sp>
        <p:nvSpPr>
          <p:cNvPr id="253" name="Google Shape;25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These questions should relate to the activity presented in the previous slide</a:t>
            </a:r>
            <a:endParaRPr/>
          </a:p>
        </p:txBody>
      </p:sp>
      <p:sp>
        <p:nvSpPr>
          <p:cNvPr id="261" name="Google Shape;26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6" name="Google Shape;27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https://www.youtube.com/watch?v=Cab8P1LC3PY</a:t>
            </a:r>
            <a:endParaRPr/>
          </a:p>
        </p:txBody>
      </p:sp>
      <p:sp>
        <p:nvSpPr>
          <p:cNvPr id="282" name="Google Shape;282;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0" name="Google Shape;29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0" name="Google Shape;30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Bridgland, V. M. E., Jones, P. J., &amp; Bellet, B. W. (2024). A meta-analysis of the efficacy of trigger warnings, content warnings, and content notes. Clinical Psychological Science, 12(4), 751–771. https://doi.org/10.1177/21677026231186625 </a:t>
            </a:r>
            <a:endParaRPr/>
          </a:p>
          <a:p>
            <a:pPr indent="0" lvl="0" marL="0" marR="0" rtl="0" algn="l">
              <a:lnSpc>
                <a:spcPct val="100000"/>
              </a:lnSpc>
              <a:spcBef>
                <a:spcPts val="0"/>
              </a:spcBef>
              <a:spcAft>
                <a:spcPts val="0"/>
              </a:spcAft>
              <a:buClr>
                <a:schemeClr val="dk1"/>
              </a:buClr>
              <a:buSzPts val="1200"/>
              <a:buFont typeface="Arial"/>
              <a:buNone/>
            </a:pPr>
            <a:r>
              <a:rPr lang="en-IE"/>
              <a:t>CyberSafeKids. (2025). A Life Behind the Screens: 2025 full findings and appendix. CyberSafeKids. https://www.cybersafekids.ie/wp-content/uploads/2025/08/CSK_2025_full-findings-and-appendix.pdf</a:t>
            </a:r>
            <a:endParaRPr/>
          </a:p>
          <a:p>
            <a:pPr indent="0" lvl="0" marL="0" marR="0" rtl="0" algn="l">
              <a:lnSpc>
                <a:spcPct val="100000"/>
              </a:lnSpc>
              <a:spcBef>
                <a:spcPts val="0"/>
              </a:spcBef>
              <a:spcAft>
                <a:spcPts val="0"/>
              </a:spcAft>
              <a:buClr>
                <a:schemeClr val="dk1"/>
              </a:buClr>
              <a:buSzPts val="1200"/>
              <a:buFont typeface="Arial"/>
              <a:buNone/>
            </a:pPr>
            <a:r>
              <a:rPr lang="en-IE" sz="1200"/>
              <a:t>Mental Health Foundation. (2025). </a:t>
            </a:r>
            <a:r>
              <a:rPr i="1" lang="en-IE" sz="1200"/>
              <a:t>Disturbing online content “one of the biggest looming threats to young people’s mental health” as research shows harmful experiences widespread</a:t>
            </a:r>
            <a:r>
              <a:rPr lang="en-IE" sz="1200"/>
              <a:t>. Mental Health Foundation. Retrieved September 5, 2025, from </a:t>
            </a:r>
            <a:r>
              <a:rPr lang="en-IE" sz="1200" u="sng">
                <a:solidFill>
                  <a:schemeClr val="hlink"/>
                </a:solidFill>
                <a:hlinkClick r:id="rId2"/>
              </a:rPr>
              <a:t>https://www.mentalhealth.org.uk/about-us/news/disturbing-online-content-one-biggest-looming-threats-young-peoples-mental-health-research-shows</a:t>
            </a:r>
            <a:endParaRPr sz="1200"/>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08" name="Google Shape;30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The presentation should include a short assessment quiz at the end that the participants can use to test their knowledge. Please include the correct answers at the end. </a:t>
            </a:r>
            <a:endParaRPr/>
          </a:p>
          <a:p>
            <a:pPr indent="0" lvl="0" marL="0" marR="0" rtl="0" algn="l">
              <a:lnSpc>
                <a:spcPct val="100000"/>
              </a:lnSpc>
              <a:spcBef>
                <a:spcPts val="0"/>
              </a:spcBef>
              <a:spcAft>
                <a:spcPts val="0"/>
              </a:spcAft>
              <a:buClr>
                <a:schemeClr val="dk1"/>
              </a:buClr>
              <a:buSzPts val="1200"/>
              <a:buFont typeface="Arial"/>
              <a:buNone/>
            </a:pPr>
            <a:r>
              <a:rPr lang="en-IE"/>
              <a:t>Conclude your unit with a multiple choice quiz with 5 questions. Provide the reason for the answer (5 slide)</a:t>
            </a:r>
            <a:endParaRPr/>
          </a:p>
          <a:p>
            <a:pPr indent="0" lvl="0" marL="0" rtl="0" algn="l">
              <a:lnSpc>
                <a:spcPct val="100000"/>
              </a:lnSpc>
              <a:spcBef>
                <a:spcPts val="0"/>
              </a:spcBef>
              <a:spcAft>
                <a:spcPts val="0"/>
              </a:spcAft>
              <a:buSzPts val="1400"/>
              <a:buNone/>
            </a:pPr>
            <a:r>
              <a:t/>
            </a:r>
            <a:endParaRPr/>
          </a:p>
        </p:txBody>
      </p:sp>
      <p:sp>
        <p:nvSpPr>
          <p:cNvPr id="324" name="Google Shape;324;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IE"/>
              <a:t>Correct Answer:</a:t>
            </a:r>
            <a:endParaRPr/>
          </a:p>
        </p:txBody>
      </p:sp>
      <p:sp>
        <p:nvSpPr>
          <p:cNvPr id="332" name="Google Shape;332;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3" name="Google Shape;35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0" name="Google Shape;36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Try to include at least 5 key takeaways for participants to take away from the lesson</a:t>
            </a:r>
            <a:endParaRPr/>
          </a:p>
          <a:p>
            <a:pPr indent="0" lvl="0" marL="0" rtl="0" algn="l">
              <a:lnSpc>
                <a:spcPct val="100000"/>
              </a:lnSpc>
              <a:spcBef>
                <a:spcPts val="0"/>
              </a:spcBef>
              <a:spcAft>
                <a:spcPts val="0"/>
              </a:spcAft>
              <a:buSzPts val="1400"/>
              <a:buNone/>
            </a:pPr>
            <a:r>
              <a:t/>
            </a:r>
            <a:endParaRPr/>
          </a:p>
        </p:txBody>
      </p:sp>
      <p:sp>
        <p:nvSpPr>
          <p:cNvPr id="368" name="Google Shape;368;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Include some additional reading/educational material here</a:t>
            </a:r>
            <a:endParaRPr/>
          </a:p>
          <a:p>
            <a:pPr indent="0" lvl="0" marL="0" rtl="0" algn="l">
              <a:lnSpc>
                <a:spcPct val="100000"/>
              </a:lnSpc>
              <a:spcBef>
                <a:spcPts val="0"/>
              </a:spcBef>
              <a:spcAft>
                <a:spcPts val="0"/>
              </a:spcAft>
              <a:buSzPts val="1400"/>
              <a:buNone/>
            </a:pPr>
            <a:r>
              <a:t/>
            </a:r>
            <a:endParaRPr/>
          </a:p>
        </p:txBody>
      </p:sp>
      <p:sp>
        <p:nvSpPr>
          <p:cNvPr id="376" name="Google Shape;376;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2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pic>
        <p:nvPicPr>
          <p:cNvPr id="13" name="Google Shape;13;p40"/>
          <p:cNvPicPr preferRelativeResize="0"/>
          <p:nvPr/>
        </p:nvPicPr>
        <p:blipFill rotWithShape="1">
          <a:blip r:embed="rId2">
            <a:alphaModFix/>
          </a:blip>
          <a:srcRect b="0" l="14214" r="6261" t="0"/>
          <a:stretch/>
        </p:blipFill>
        <p:spPr>
          <a:xfrm rot="-5400000">
            <a:off x="5334000" y="-5334001"/>
            <a:ext cx="13716000" cy="24384002"/>
          </a:xfrm>
          <a:prstGeom prst="rect">
            <a:avLst/>
          </a:prstGeom>
          <a:noFill/>
          <a:ln>
            <a:noFill/>
          </a:ln>
        </p:spPr>
      </p:pic>
      <p:sp>
        <p:nvSpPr>
          <p:cNvPr id="14" name="Google Shape;14;p40"/>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b="1"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 name="Google Shape;15;p40"/>
          <p:cNvPicPr preferRelativeResize="0"/>
          <p:nvPr/>
        </p:nvPicPr>
        <p:blipFill rotWithShape="1">
          <a:blip r:embed="rId3">
            <a:alphaModFix/>
          </a:blip>
          <a:srcRect b="0" l="0" r="0" t="0"/>
          <a:stretch/>
        </p:blipFill>
        <p:spPr>
          <a:xfrm>
            <a:off x="762002" y="762000"/>
            <a:ext cx="834618" cy="76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16" name="Shape 16"/>
        <p:cNvGrpSpPr/>
        <p:nvPr/>
      </p:nvGrpSpPr>
      <p:grpSpPr>
        <a:xfrm>
          <a:off x="0" y="0"/>
          <a:ext cx="0" cy="0"/>
          <a:chOff x="0" y="0"/>
          <a:chExt cx="0" cy="0"/>
        </a:xfrm>
      </p:grpSpPr>
      <p:sp>
        <p:nvSpPr>
          <p:cNvPr id="17" name="Google Shape;17;p42"/>
          <p:cNvSpPr/>
          <p:nvPr/>
        </p:nvSpPr>
        <p:spPr>
          <a:xfrm>
            <a:off x="0" y="0"/>
            <a:ext cx="6559550" cy="13716000"/>
          </a:xfrm>
          <a:prstGeom prst="rect">
            <a:avLst/>
          </a:prstGeom>
          <a:solidFill>
            <a:schemeClr val="accent1"/>
          </a:solidFill>
          <a:ln cap="flat" cmpd="sng" w="19050">
            <a:solidFill>
              <a:srgbClr val="10293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pic>
        <p:nvPicPr>
          <p:cNvPr id="18" name="Google Shape;18;p42"/>
          <p:cNvPicPr preferRelativeResize="0"/>
          <p:nvPr/>
        </p:nvPicPr>
        <p:blipFill rotWithShape="1">
          <a:blip r:embed="rId2">
            <a:alphaModFix/>
          </a:blip>
          <a:srcRect b="0" l="20512" r="20511" t="12771"/>
          <a:stretch/>
        </p:blipFill>
        <p:spPr>
          <a:xfrm>
            <a:off x="0" y="-1"/>
            <a:ext cx="6559550" cy="13716000"/>
          </a:xfrm>
          <a:prstGeom prst="rect">
            <a:avLst/>
          </a:prstGeom>
          <a:noFill/>
          <a:ln>
            <a:noFill/>
          </a:ln>
        </p:spPr>
      </p:pic>
      <p:sp>
        <p:nvSpPr>
          <p:cNvPr id="19" name="Google Shape;19;p42"/>
          <p:cNvSpPr txBox="1"/>
          <p:nvPr>
            <p:ph idx="1" type="body"/>
          </p:nvPr>
        </p:nvSpPr>
        <p:spPr>
          <a:xfrm>
            <a:off x="8491538" y="1524000"/>
            <a:ext cx="7399337"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 name="Google Shape;20;p4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2"/>
          <p:cNvSpPr txBox="1"/>
          <p:nvPr>
            <p:ph idx="2" type="body"/>
          </p:nvPr>
        </p:nvSpPr>
        <p:spPr>
          <a:xfrm>
            <a:off x="16222663" y="1524000"/>
            <a:ext cx="7399337"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2" name="Google Shape;22;p42"/>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SERENITY</a:t>
            </a:r>
            <a:endParaRPr b="0" i="0" sz="1200" u="none" cap="none" strike="noStrike">
              <a:solidFill>
                <a:schemeClr val="lt1"/>
              </a:solidFill>
              <a:latin typeface="Arial"/>
              <a:ea typeface="Arial"/>
              <a:cs typeface="Arial"/>
              <a:sym typeface="Arial"/>
            </a:endParaRPr>
          </a:p>
        </p:txBody>
      </p:sp>
      <p:sp>
        <p:nvSpPr>
          <p:cNvPr id="23" name="Google Shape;23;p42"/>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id="24" name="Google Shape;24;p42"/>
          <p:cNvPicPr preferRelativeResize="0"/>
          <p:nvPr/>
        </p:nvPicPr>
        <p:blipFill rotWithShape="1">
          <a:blip r:embed="rId3">
            <a:alphaModFix/>
          </a:blip>
          <a:srcRect b="0" l="0" r="0" t="0"/>
          <a:stretch/>
        </p:blipFill>
        <p:spPr>
          <a:xfrm>
            <a:off x="762000" y="12469466"/>
            <a:ext cx="2171700" cy="484533"/>
          </a:xfrm>
          <a:prstGeom prst="rect">
            <a:avLst/>
          </a:prstGeom>
          <a:noFill/>
          <a:ln>
            <a:noFill/>
          </a:ln>
        </p:spPr>
      </p:pic>
      <p:pic>
        <p:nvPicPr>
          <p:cNvPr id="25" name="Google Shape;25;p42"/>
          <p:cNvPicPr preferRelativeResize="0"/>
          <p:nvPr/>
        </p:nvPicPr>
        <p:blipFill rotWithShape="1">
          <a:blip r:embed="rId4">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6" name="Shape 26"/>
        <p:cNvGrpSpPr/>
        <p:nvPr/>
      </p:nvGrpSpPr>
      <p:grpSpPr>
        <a:xfrm>
          <a:off x="0" y="0"/>
          <a:ext cx="0" cy="0"/>
          <a:chOff x="0" y="0"/>
          <a:chExt cx="0" cy="0"/>
        </a:xfrm>
      </p:grpSpPr>
      <p:sp>
        <p:nvSpPr>
          <p:cNvPr id="27" name="Google Shape;27;p4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11500"/>
              <a:buFont typeface="Arial"/>
              <a:buNone/>
              <a:defRPr b="1" sz="115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3"/>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3"/>
              </a:buClr>
              <a:buSzPts val="5400"/>
              <a:buFont typeface="Arial"/>
              <a:buNone/>
            </a:pPr>
            <a:r>
              <a:rPr b="0" i="0" lang="en-IE" sz="5400" u="none" cap="none" strike="noStrike">
                <a:solidFill>
                  <a:schemeClr val="accent3"/>
                </a:solidFill>
                <a:latin typeface="Arial"/>
                <a:ea typeface="Arial"/>
                <a:cs typeface="Arial"/>
                <a:sym typeface="Arial"/>
              </a:rPr>
              <a:t>Click to edit Section Subtitle</a:t>
            </a:r>
            <a:endParaRPr b="0" i="0" sz="5400" u="none" cap="none" strike="noStrike">
              <a:solidFill>
                <a:schemeClr val="accent3"/>
              </a:solidFill>
              <a:latin typeface="Arial"/>
              <a:ea typeface="Arial"/>
              <a:cs typeface="Arial"/>
              <a:sym typeface="Arial"/>
            </a:endParaRPr>
          </a:p>
        </p:txBody>
      </p:sp>
      <p:pic>
        <p:nvPicPr>
          <p:cNvPr id="29" name="Google Shape;29;p43"/>
          <p:cNvPicPr preferRelativeResize="0"/>
          <p:nvPr/>
        </p:nvPicPr>
        <p:blipFill rotWithShape="1">
          <a:blip r:embed="rId2">
            <a:alphaModFix/>
          </a:blip>
          <a:srcRect b="0" l="3203" r="38653" t="26887"/>
          <a:stretch/>
        </p:blipFill>
        <p:spPr>
          <a:xfrm rot="-5400000">
            <a:off x="5334000" y="-5334000"/>
            <a:ext cx="13716000" cy="24384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0" name="Shape 30"/>
        <p:cNvGrpSpPr/>
        <p:nvPr/>
      </p:nvGrpSpPr>
      <p:grpSpPr>
        <a:xfrm>
          <a:off x="0" y="0"/>
          <a:ext cx="0" cy="0"/>
          <a:chOff x="0" y="0"/>
          <a:chExt cx="0" cy="0"/>
        </a:xfrm>
      </p:grpSpPr>
      <p:sp>
        <p:nvSpPr>
          <p:cNvPr id="31" name="Google Shape;31;p41"/>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2" name="Google Shape;32;p4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b="1">
                <a:solidFill>
                  <a:schemeClr val="accen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1"/>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34" name="Google Shape;34;p41"/>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descr="Blue text on a black background&#10;&#10;AI-generated content may be incorrect." id="35" name="Google Shape;35;p41"/>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id="36" name="Google Shape;36;p41"/>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7" name="Shape 37"/>
        <p:cNvGrpSpPr/>
        <p:nvPr/>
      </p:nvGrpSpPr>
      <p:grpSpPr>
        <a:xfrm>
          <a:off x="0" y="0"/>
          <a:ext cx="0" cy="0"/>
          <a:chOff x="0" y="0"/>
          <a:chExt cx="0" cy="0"/>
        </a:xfrm>
      </p:grpSpPr>
      <p:sp>
        <p:nvSpPr>
          <p:cNvPr id="38" name="Google Shape;38;p44"/>
          <p:cNvSpPr/>
          <p:nvPr/>
        </p:nvSpPr>
        <p:spPr>
          <a:xfrm>
            <a:off x="0" y="1524001"/>
            <a:ext cx="24384000" cy="2487560"/>
          </a:xfrm>
          <a:prstGeom prst="rect">
            <a:avLst/>
          </a:prstGeom>
          <a:solidFill>
            <a:schemeClr val="accent1"/>
          </a:solidFill>
          <a:ln cap="flat" cmpd="sng" w="19050">
            <a:solidFill>
              <a:srgbClr val="10293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9" name="Google Shape;39;p4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rgbClr val="323232"/>
              </a:buClr>
              <a:buSzPts val="56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0" name="Google Shape;40;p44"/>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1" name="Google Shape;41;p44"/>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Blue text on a black background&#10;&#10;AI-generated content may be incorrect." id="42" name="Google Shape;42;p44"/>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43" name="Google Shape;43;p44"/>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44" name="Google Shape;44;p44"/>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id="45" name="Google Shape;45;p44"/>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46" name="Shape 46"/>
        <p:cNvGrpSpPr/>
        <p:nvPr/>
      </p:nvGrpSpPr>
      <p:grpSpPr>
        <a:xfrm>
          <a:off x="0" y="0"/>
          <a:ext cx="0" cy="0"/>
          <a:chOff x="0" y="0"/>
          <a:chExt cx="0" cy="0"/>
        </a:xfrm>
      </p:grpSpPr>
      <p:pic>
        <p:nvPicPr>
          <p:cNvPr id="47" name="Google Shape;47;p45"/>
          <p:cNvPicPr preferRelativeResize="0"/>
          <p:nvPr/>
        </p:nvPicPr>
        <p:blipFill rotWithShape="1">
          <a:blip r:embed="rId2">
            <a:alphaModFix/>
          </a:blip>
          <a:srcRect b="0" l="0" r="0" t="0"/>
          <a:stretch/>
        </p:blipFill>
        <p:spPr>
          <a:xfrm>
            <a:off x="10274064" y="1999963"/>
            <a:ext cx="3835872" cy="4504292"/>
          </a:xfrm>
          <a:prstGeom prst="rect">
            <a:avLst/>
          </a:prstGeom>
          <a:noFill/>
          <a:ln>
            <a:noFill/>
          </a:ln>
        </p:spPr>
      </p:pic>
      <p:pic>
        <p:nvPicPr>
          <p:cNvPr id="48" name="Google Shape;48;p45"/>
          <p:cNvPicPr preferRelativeResize="0"/>
          <p:nvPr/>
        </p:nvPicPr>
        <p:blipFill rotWithShape="1">
          <a:blip r:embed="rId3">
            <a:alphaModFix/>
          </a:blip>
          <a:srcRect b="0" l="0" r="0" t="0"/>
          <a:stretch/>
        </p:blipFill>
        <p:spPr>
          <a:xfrm>
            <a:off x="761999" y="12192001"/>
            <a:ext cx="3415313" cy="761998"/>
          </a:xfrm>
          <a:prstGeom prst="rect">
            <a:avLst/>
          </a:prstGeom>
          <a:noFill/>
          <a:ln>
            <a:noFill/>
          </a:ln>
        </p:spPr>
      </p:pic>
      <p:sp>
        <p:nvSpPr>
          <p:cNvPr id="49" name="Google Shape;49;p4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IE"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Number2024-2-PT02-KA220-YOU-000287246”</a:t>
            </a:r>
            <a:endParaRPr b="0" i="0" sz="1400" u="none" cap="none" strike="noStrike">
              <a:solidFill>
                <a:srgbClr val="000000"/>
              </a:solidFill>
              <a:latin typeface="Arial"/>
              <a:ea typeface="Arial"/>
              <a:cs typeface="Arial"/>
              <a:sym typeface="Arial"/>
            </a:endParaRPr>
          </a:p>
        </p:txBody>
      </p:sp>
      <p:grpSp>
        <p:nvGrpSpPr>
          <p:cNvPr id="50" name="Google Shape;50;p45"/>
          <p:cNvGrpSpPr/>
          <p:nvPr/>
        </p:nvGrpSpPr>
        <p:grpSpPr>
          <a:xfrm>
            <a:off x="3164692" y="8930391"/>
            <a:ext cx="18054615" cy="1661436"/>
            <a:chOff x="5567385" y="8930391"/>
            <a:chExt cx="18054615" cy="1661436"/>
          </a:xfrm>
        </p:grpSpPr>
        <p:pic>
          <p:nvPicPr>
            <p:cNvPr id="51" name="Google Shape;51;p45"/>
            <p:cNvPicPr preferRelativeResize="0"/>
            <p:nvPr/>
          </p:nvPicPr>
          <p:blipFill rotWithShape="1">
            <a:blip r:embed="rId4">
              <a:alphaModFix/>
            </a:blip>
            <a:srcRect b="0" l="0" r="0" t="0"/>
            <a:stretch/>
          </p:blipFill>
          <p:spPr>
            <a:xfrm>
              <a:off x="10179463" y="8959180"/>
              <a:ext cx="6427767" cy="1603858"/>
            </a:xfrm>
            <a:prstGeom prst="rect">
              <a:avLst/>
            </a:prstGeom>
            <a:noFill/>
            <a:ln>
              <a:noFill/>
            </a:ln>
          </p:spPr>
        </p:pic>
        <p:pic>
          <p:nvPicPr>
            <p:cNvPr id="52" name="Google Shape;52;p45"/>
            <p:cNvPicPr preferRelativeResize="0"/>
            <p:nvPr/>
          </p:nvPicPr>
          <p:blipFill rotWithShape="1">
            <a:blip r:embed="rId5">
              <a:alphaModFix/>
            </a:blip>
            <a:srcRect b="0" l="0" r="0" t="0"/>
            <a:stretch/>
          </p:blipFill>
          <p:spPr>
            <a:xfrm>
              <a:off x="17640829" y="8930391"/>
              <a:ext cx="5981171" cy="1661436"/>
            </a:xfrm>
            <a:prstGeom prst="rect">
              <a:avLst/>
            </a:prstGeom>
            <a:noFill/>
            <a:ln>
              <a:noFill/>
            </a:ln>
          </p:spPr>
        </p:pic>
        <p:pic>
          <p:nvPicPr>
            <p:cNvPr id="53" name="Google Shape;53;p45"/>
            <p:cNvPicPr preferRelativeResize="0"/>
            <p:nvPr/>
          </p:nvPicPr>
          <p:blipFill rotWithShape="1">
            <a:blip r:embed="rId6">
              <a:alphaModFix/>
            </a:blip>
            <a:srcRect b="0" l="0" r="0" t="0"/>
            <a:stretch/>
          </p:blipFill>
          <p:spPr>
            <a:xfrm>
              <a:off x="5567385" y="9045414"/>
              <a:ext cx="3578479" cy="1431391"/>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54" name="Shape 54"/>
        <p:cNvGrpSpPr/>
        <p:nvPr/>
      </p:nvGrpSpPr>
      <p:grpSpPr>
        <a:xfrm>
          <a:off x="0" y="0"/>
          <a:ext cx="0" cy="0"/>
          <a:chOff x="0" y="0"/>
          <a:chExt cx="0" cy="0"/>
        </a:xfrm>
      </p:grpSpPr>
      <p:sp>
        <p:nvSpPr>
          <p:cNvPr id="55" name="Google Shape;55;p4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11500"/>
              <a:buFont typeface="Arial"/>
              <a:buNone/>
              <a:defRPr b="1" sz="115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IE"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pic>
        <p:nvPicPr>
          <p:cNvPr id="57" name="Google Shape;57;p46"/>
          <p:cNvPicPr preferRelativeResize="0"/>
          <p:nvPr/>
        </p:nvPicPr>
        <p:blipFill rotWithShape="1">
          <a:blip r:embed="rId2">
            <a:alphaModFix/>
          </a:blip>
          <a:srcRect b="55389" l="0" r="14775" t="0"/>
          <a:stretch/>
        </p:blipFill>
        <p:spPr>
          <a:xfrm>
            <a:off x="5849938" y="-1"/>
            <a:ext cx="18534062" cy="137160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8" name="Shape 58"/>
        <p:cNvGrpSpPr/>
        <p:nvPr/>
      </p:nvGrpSpPr>
      <p:grpSpPr>
        <a:xfrm>
          <a:off x="0" y="0"/>
          <a:ext cx="0" cy="0"/>
          <a:chOff x="0" y="0"/>
          <a:chExt cx="0" cy="0"/>
        </a:xfrm>
      </p:grpSpPr>
      <p:sp>
        <p:nvSpPr>
          <p:cNvPr id="59" name="Google Shape;59;p47"/>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b="1"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7"/>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47"/>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pic>
        <p:nvPicPr>
          <p:cNvPr descr="Blue text on a black background&#10;&#10;AI-generated content may be incorrect." id="62" name="Google Shape;62;p47"/>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63" name="Google Shape;63;p47"/>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64" name="Google Shape;64;p47"/>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id="65" name="Google Shape;65;p47"/>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66" name="Shape 66"/>
        <p:cNvGrpSpPr/>
        <p:nvPr/>
      </p:nvGrpSpPr>
      <p:grpSpPr>
        <a:xfrm>
          <a:off x="0" y="0"/>
          <a:ext cx="0" cy="0"/>
          <a:chOff x="0" y="0"/>
          <a:chExt cx="0" cy="0"/>
        </a:xfrm>
      </p:grpSpPr>
      <p:sp>
        <p:nvSpPr>
          <p:cNvPr id="67" name="Google Shape;67;p48"/>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80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8"/>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9" name="Google Shape;69;p48"/>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0" name="Google Shape;70;p48"/>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1" name="Google Shape;71;p48"/>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72" name="Google Shape;72;p48"/>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sp>
        <p:nvSpPr>
          <p:cNvPr id="73" name="Google Shape;73;p48"/>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
        <p:nvSpPr>
          <p:cNvPr id="74" name="Google Shape;74;p48"/>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SERENITY</a:t>
            </a:r>
            <a:endParaRPr b="0" i="0" sz="1200" u="none" cap="none" strike="noStrike">
              <a:solidFill>
                <a:schemeClr val="lt1"/>
              </a:solidFill>
              <a:latin typeface="Arial"/>
              <a:ea typeface="Arial"/>
              <a:cs typeface="Arial"/>
              <a:sym typeface="Arial"/>
            </a:endParaRPr>
          </a:p>
        </p:txBody>
      </p:sp>
      <p:sp>
        <p:nvSpPr>
          <p:cNvPr id="75" name="Google Shape;75;p48"/>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2025</a:t>
            </a:r>
            <a:endParaRPr b="0" i="0" sz="1200" u="none" cap="none" strike="noStrike">
              <a:solidFill>
                <a:schemeClr val="lt1"/>
              </a:solidFill>
              <a:latin typeface="Arial"/>
              <a:ea typeface="Arial"/>
              <a:cs typeface="Arial"/>
              <a:sym typeface="Arial"/>
            </a:endParaRPr>
          </a:p>
        </p:txBody>
      </p:sp>
      <p:pic>
        <p:nvPicPr>
          <p:cNvPr id="76" name="Google Shape;76;p48"/>
          <p:cNvPicPr preferRelativeResize="0"/>
          <p:nvPr/>
        </p:nvPicPr>
        <p:blipFill rotWithShape="1">
          <a:blip r:embed="rId3">
            <a:alphaModFix/>
          </a:blip>
          <a:srcRect b="0" l="0" r="0" t="0"/>
          <a:stretch/>
        </p:blipFill>
        <p:spPr>
          <a:xfrm>
            <a:off x="22834420" y="12214236"/>
            <a:ext cx="847338" cy="99499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77" name="Shape 77"/>
        <p:cNvGrpSpPr/>
        <p:nvPr/>
      </p:nvGrpSpPr>
      <p:grpSpPr>
        <a:xfrm>
          <a:off x="0" y="0"/>
          <a:ext cx="0" cy="0"/>
          <a:chOff x="0" y="0"/>
          <a:chExt cx="0" cy="0"/>
        </a:xfrm>
      </p:grpSpPr>
      <p:sp>
        <p:nvSpPr>
          <p:cNvPr id="78" name="Google Shape;78;p49"/>
          <p:cNvSpPr/>
          <p:nvPr/>
        </p:nvSpPr>
        <p:spPr>
          <a:xfrm>
            <a:off x="8491538" y="0"/>
            <a:ext cx="15892462" cy="13716000"/>
          </a:xfrm>
          <a:prstGeom prst="rect">
            <a:avLst/>
          </a:prstGeom>
          <a:solidFill>
            <a:schemeClr val="accent1"/>
          </a:solidFill>
          <a:ln cap="flat" cmpd="sng" w="19050">
            <a:solidFill>
              <a:srgbClr val="10293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79" name="Google Shape;79;p49"/>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9"/>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81" name="Google Shape;81;p49"/>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82" name="Google Shape;82;p49"/>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83" name="Google Shape;83;p49"/>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2025</a:t>
            </a:r>
            <a:endParaRPr b="0" i="0" sz="1200" u="none" cap="none" strike="noStrike">
              <a:solidFill>
                <a:schemeClr val="lt1"/>
              </a:solidFill>
              <a:latin typeface="Arial"/>
              <a:ea typeface="Arial"/>
              <a:cs typeface="Arial"/>
              <a:sym typeface="Arial"/>
            </a:endParaRPr>
          </a:p>
        </p:txBody>
      </p:sp>
      <p:pic>
        <p:nvPicPr>
          <p:cNvPr id="84" name="Google Shape;84;p49"/>
          <p:cNvPicPr preferRelativeResize="0"/>
          <p:nvPr/>
        </p:nvPicPr>
        <p:blipFill rotWithShape="1">
          <a:blip r:embed="rId3">
            <a:alphaModFix/>
          </a:blip>
          <a:srcRect b="0" l="0" r="0" t="0"/>
          <a:stretch/>
        </p:blipFill>
        <p:spPr>
          <a:xfrm>
            <a:off x="22834420" y="12214236"/>
            <a:ext cx="847338" cy="99499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85" name="Shape 85"/>
        <p:cNvGrpSpPr/>
        <p:nvPr/>
      </p:nvGrpSpPr>
      <p:grpSpPr>
        <a:xfrm>
          <a:off x="0" y="0"/>
          <a:ext cx="0" cy="0"/>
          <a:chOff x="0" y="0"/>
          <a:chExt cx="0" cy="0"/>
        </a:xfrm>
      </p:grpSpPr>
      <p:sp>
        <p:nvSpPr>
          <p:cNvPr id="86" name="Google Shape;86;p50"/>
          <p:cNvSpPr/>
          <p:nvPr>
            <p:ph idx="2" type="pic"/>
          </p:nvPr>
        </p:nvSpPr>
        <p:spPr>
          <a:xfrm>
            <a:off x="0" y="0"/>
            <a:ext cx="24384000" cy="13716000"/>
          </a:xfrm>
          <a:prstGeom prst="rect">
            <a:avLst/>
          </a:prstGeom>
          <a:noFill/>
          <a:ln>
            <a:noFill/>
          </a:ln>
        </p:spPr>
      </p:sp>
      <p:pic>
        <p:nvPicPr>
          <p:cNvPr descr="Blue text on a black background&#10;&#10;AI-generated content may be incorrect." id="87" name="Google Shape;87;p50"/>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88" name="Google Shape;88;p50"/>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89" name="Google Shape;89;p50"/>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9"/>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0.jpg"/><Relationship Id="rId4" Type="http://schemas.openxmlformats.org/officeDocument/2006/relationships/hyperlink" Target="https://www.youtube.com/watch?v=8uZNGWPpdms&amp;t=3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aware.ie/"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0"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1"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22"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0"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21"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3"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24" Type="http://schemas.openxmlformats.org/officeDocument/2006/relationships/image" Target="../media/image12.jpg"/><Relationship Id="rId12"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23"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4"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9"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5"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4"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7"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6"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5"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9"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6"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8"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7"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8"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hyperlink" Target="https://www.freepik.com/free-vector/world-health-day-concept-healthcare-health-protection-global-international-event-april-flat-vector-illustration-design_25849337.htm" TargetMode="External"/><Relationship Id="rId4" Type="http://schemas.openxmlformats.org/officeDocument/2006/relationships/hyperlink" Target="https://www.freepik.com/free-vector/world-health-day-concept-healthcare-health-protection-global-international-event-april-flat-vector-illustration-design_25849337.htm" TargetMode="External"/><Relationship Id="rId5"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1" Type="http://schemas.openxmlformats.org/officeDocument/2006/relationships/hyperlink" Target="https://www.smilingmind.com.au/" TargetMode="External"/><Relationship Id="rId10" Type="http://schemas.openxmlformats.org/officeDocument/2006/relationships/hyperlink" Target="https://buddhify.com/" TargetMode="External"/><Relationship Id="rId13" Type="http://schemas.openxmlformats.org/officeDocument/2006/relationships/hyperlink" Target="https://buddhify.com/" TargetMode="External"/><Relationship Id="rId12" Type="http://schemas.openxmlformats.org/officeDocument/2006/relationships/image" Target="../media/image15.png"/><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hyperlink" Target="https://www.calm.com/" TargetMode="External"/><Relationship Id="rId4" Type="http://schemas.openxmlformats.org/officeDocument/2006/relationships/hyperlink" Target="https://www.headspace.com/" TargetMode="External"/><Relationship Id="rId9" Type="http://schemas.openxmlformats.org/officeDocument/2006/relationships/hyperlink" Target="https://www.smilingmind.com.au/" TargetMode="External"/><Relationship Id="rId14" Type="http://schemas.openxmlformats.org/officeDocument/2006/relationships/image" Target="../media/image11.png"/><Relationship Id="rId5" Type="http://schemas.openxmlformats.org/officeDocument/2006/relationships/hyperlink" Target="https://www.calm.com/" TargetMode="External"/><Relationship Id="rId6" Type="http://schemas.openxmlformats.org/officeDocument/2006/relationships/image" Target="../media/image17.png"/><Relationship Id="rId7" Type="http://schemas.openxmlformats.org/officeDocument/2006/relationships/hyperlink" Target="https://www.headspace.com/" TargetMode="External"/><Relationship Id="rId8"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www.calm.com/stress-anxiety" TargetMode="External"/><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8.jpg"/><Relationship Id="rId4" Type="http://schemas.openxmlformats.org/officeDocument/2006/relationships/hyperlink" Target="https://www.youtube.com/watch?v=Cab8P1LC3PY"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1" Type="http://schemas.openxmlformats.org/officeDocument/2006/relationships/hyperlink" Target="https://www.calm.com/blog/grounding-techniques" TargetMode="External"/><Relationship Id="rId10" Type="http://schemas.openxmlformats.org/officeDocument/2006/relationships/hyperlink" Target="https://www.calm.com/blog/how-to-sleep-better?utm_medium=organic&amp;utm_source=blog&amp;utm_campaign=self-care-practices" TargetMode="External"/><Relationship Id="rId12" Type="http://schemas.openxmlformats.org/officeDocument/2006/relationships/hyperlink" Target="https://toolkit.lifeline.org.au/articles/techniques/finding-relief-through-grounding-techniques" TargetMode="External"/><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www.nspcc.org.uk/keeping-children-safe/online-safety/inappropriate-explicit-content/" TargetMode="External"/><Relationship Id="rId4" Type="http://schemas.openxmlformats.org/officeDocument/2006/relationships/hyperlink" Target="https://www.nspcc.org.uk/keeping-children-safe/online-safety/inappropriate-explicit-content/" TargetMode="External"/><Relationship Id="rId9" Type="http://schemas.openxmlformats.org/officeDocument/2006/relationships/hyperlink" Target="https://www.mind.org.uk/information-support/tips-for-everyday-living/coping-with-distressing-events-in-the-news/" TargetMode="External"/><Relationship Id="rId5" Type="http://schemas.openxmlformats.org/officeDocument/2006/relationships/hyperlink" Target="https://www.health.harvard.edu/mind-and-mood/self-regulation-for-adults-strategies-for-getting-a-handle-on-emotions-and-behavior" TargetMode="External"/><Relationship Id="rId6" Type="http://schemas.openxmlformats.org/officeDocument/2006/relationships/hyperlink" Target="https://health.clevelandclinic.org/grounding-techniques" TargetMode="External"/><Relationship Id="rId7" Type="http://schemas.openxmlformats.org/officeDocument/2006/relationships/hyperlink" Target="https://health.clevelandclinic.org/grounding-techniques" TargetMode="External"/><Relationship Id="rId8" Type="http://schemas.openxmlformats.org/officeDocument/2006/relationships/hyperlink" Target="https://www.aware.ie/"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93" name="Shape 93"/>
        <p:cNvGrpSpPr/>
        <p:nvPr/>
      </p:nvGrpSpPr>
      <p:grpSpPr>
        <a:xfrm>
          <a:off x="0" y="0"/>
          <a:ext cx="0" cy="0"/>
          <a:chOff x="0" y="0"/>
          <a:chExt cx="0" cy="0"/>
        </a:xfrm>
      </p:grpSpPr>
      <p:sp>
        <p:nvSpPr>
          <p:cNvPr id="94" name="Google Shape;94;p1"/>
          <p:cNvSpPr txBox="1"/>
          <p:nvPr>
            <p:ph type="title"/>
          </p:nvPr>
        </p:nvSpPr>
        <p:spPr>
          <a:xfrm>
            <a:off x="960121" y="5218939"/>
            <a:ext cx="13757366" cy="4273404"/>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11111"/>
              <a:buNone/>
            </a:pPr>
            <a:r>
              <a:rPr lang="en-IE" sz="8900"/>
              <a:t>Τίτλος Μαθήματος: Στρατηγικές αντιμετώπισης δυσάρεστου περιεχομένου</a:t>
            </a:r>
            <a:br>
              <a:rPr lang="en-IE"/>
            </a:b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3"/>
          <p:cNvSpPr txBox="1"/>
          <p:nvPr>
            <p:ph idx="1" type="body"/>
          </p:nvPr>
        </p:nvSpPr>
        <p:spPr>
          <a:xfrm>
            <a:off x="8177213" y="2210080"/>
            <a:ext cx="13528901" cy="7505140"/>
          </a:xfrm>
          <a:prstGeom prst="rect">
            <a:avLst/>
          </a:prstGeom>
          <a:noFill/>
          <a:ln>
            <a:noFill/>
          </a:ln>
        </p:spPr>
        <p:txBody>
          <a:bodyPr anchorCtr="0" anchor="t" bIns="0" lIns="0" spcFirstLastPara="1" rIns="0" wrap="square" tIns="0">
            <a:normAutofit fontScale="92500" lnSpcReduction="20000"/>
          </a:bodyPr>
          <a:lstStyle/>
          <a:p>
            <a:pPr indent="-279400" lvl="0" marL="457200" rtl="0" algn="l">
              <a:lnSpc>
                <a:spcPct val="150000"/>
              </a:lnSpc>
              <a:spcBef>
                <a:spcPts val="0"/>
              </a:spcBef>
              <a:spcAft>
                <a:spcPts val="0"/>
              </a:spcAft>
              <a:buSzPct val="100901"/>
              <a:buFont typeface="Arial"/>
              <a:buNone/>
            </a:pPr>
            <a:r>
              <a:t/>
            </a:r>
            <a:endParaRPr sz="3000"/>
          </a:p>
          <a:p>
            <a:pPr indent="-457200" lvl="0" marL="457200" rtl="0" algn="just">
              <a:lnSpc>
                <a:spcPct val="150000"/>
              </a:lnSpc>
              <a:spcBef>
                <a:spcPts val="0"/>
              </a:spcBef>
              <a:spcAft>
                <a:spcPts val="0"/>
              </a:spcAft>
              <a:buSzPct val="100901"/>
              <a:buFont typeface="Arial"/>
              <a:buChar char="•"/>
            </a:pPr>
            <a:r>
              <a:rPr lang="en-IE" sz="3000"/>
              <a:t>Αναγνωρίστε και εντοπίστε ενοχλητικό περιεχόμενο στο διαδίκτυο, χρησιμοποιώντας τεχνικές αντιμετώπισης και στρατηγικές συναισθηματικής ρύθμισης όταν συναντώνται.</a:t>
            </a:r>
            <a:br>
              <a:rPr lang="en-IE" sz="3000"/>
            </a:br>
            <a:r>
              <a:rPr lang="en-IE" sz="3000"/>
              <a:t>Χρησιμοποιήστε προειδοποιήσεις περιεχομένου, λειτουργίες αναφοράς και ψηφιακά εργαλεία για τη διαχείριση της έκθεσης σε επιβλαβές υλικό.</a:t>
            </a:r>
            <a:br>
              <a:rPr lang="en-IE" sz="3000"/>
            </a:br>
            <a:r>
              <a:rPr lang="en-IE" sz="3000"/>
              <a:t>Μάθετε πότε πρέπει να κάνετε διαλείμματα από ψηφιακούς χώρους και θέστε προσωπικά όρια σχετικά με την κατανάλωση περιεχομένου.</a:t>
            </a:r>
            <a:br>
              <a:rPr lang="en-IE" sz="3000"/>
            </a:br>
            <a:r>
              <a:rPr lang="en-IE" sz="3000"/>
              <a:t>Ζητήστε υποστήριξη από έμπιστους ενήλικες, συνομηλίκους ή οργανισμούς όταν αισθάνεστε συγκλονισμένοι από οδυνηρές εμπειρίες στο διαδίκτυο.</a:t>
            </a:r>
            <a:br>
              <a:rPr lang="en-IE" sz="3000"/>
            </a:br>
            <a:r>
              <a:rPr lang="en-IE" sz="3000"/>
              <a:t>Ενθαρρύνετε την ενσυναίσθηση σε συζητήσεις σχετικά με δυσάρεστο περιεχόμενο και προωθήστε την ευαισθητοποίηση για την ψυχική υγεία μεταξύ των συνομηλίκων. </a:t>
            </a:r>
            <a:endParaRPr sz="3000">
              <a:latin typeface="Arial"/>
              <a:ea typeface="Arial"/>
              <a:cs typeface="Arial"/>
              <a:sym typeface="Arial"/>
            </a:endParaRPr>
          </a:p>
          <a:p>
            <a:pPr indent="0" lvl="0" marL="0" rtl="0" algn="l">
              <a:lnSpc>
                <a:spcPct val="90000"/>
              </a:lnSpc>
              <a:spcBef>
                <a:spcPts val="2000"/>
              </a:spcBef>
              <a:spcAft>
                <a:spcPts val="0"/>
              </a:spcAft>
              <a:buClr>
                <a:srgbClr val="323232"/>
              </a:buClr>
              <a:buSzPct val="216216"/>
              <a:buNone/>
            </a:pPr>
            <a:r>
              <a:t/>
            </a:r>
            <a:endParaRPr sz="2800"/>
          </a:p>
        </p:txBody>
      </p:sp>
      <p:sp>
        <p:nvSpPr>
          <p:cNvPr id="100" name="Google Shape;100;p3"/>
          <p:cNvSpPr txBox="1"/>
          <p:nvPr>
            <p:ph type="title"/>
          </p:nvPr>
        </p:nvSpPr>
        <p:spPr>
          <a:xfrm>
            <a:off x="761999" y="1524000"/>
            <a:ext cx="5467351" cy="4267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8000"/>
              <a:buNone/>
            </a:pPr>
            <a:r>
              <a:rPr b="1" lang="en-IE" sz="3300"/>
              <a:t>Στο τέλος αυτής της ενότητας, μπορώ:</a:t>
            </a:r>
            <a:endParaRPr b="1" sz="3300">
              <a:latin typeface="Arial"/>
              <a:ea typeface="Arial"/>
              <a:cs typeface="Arial"/>
              <a:sym typeface="Arial"/>
            </a:endParaRPr>
          </a:p>
        </p:txBody>
      </p:sp>
      <p:sp>
        <p:nvSpPr>
          <p:cNvPr id="101" name="Google Shape;101;p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4"/>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8000"/>
              <a:t>Εισαγωγική Θεωρία</a:t>
            </a:r>
            <a:endParaRPr sz="8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5"/>
          <p:cNvSpPr txBox="1"/>
          <p:nvPr>
            <p:ph idx="1" type="body"/>
          </p:nvPr>
        </p:nvSpPr>
        <p:spPr>
          <a:xfrm>
            <a:off x="860214" y="2560017"/>
            <a:ext cx="13089730" cy="5190933"/>
          </a:xfrm>
          <a:prstGeom prst="rect">
            <a:avLst/>
          </a:prstGeom>
          <a:noFill/>
          <a:ln>
            <a:noFill/>
          </a:ln>
        </p:spPr>
        <p:txBody>
          <a:bodyPr anchorCtr="0" anchor="t" bIns="0" lIns="0" spcFirstLastPara="1" rIns="0" wrap="square" tIns="0">
            <a:normAutofit/>
          </a:bodyPr>
          <a:lstStyle/>
          <a:p>
            <a:pPr indent="-228600" lvl="0" marL="457200" rtl="0" algn="just">
              <a:lnSpc>
                <a:spcPct val="100000"/>
              </a:lnSpc>
              <a:spcBef>
                <a:spcPts val="2000"/>
              </a:spcBef>
              <a:spcAft>
                <a:spcPts val="0"/>
              </a:spcAft>
              <a:buSzPts val="6002"/>
              <a:buNone/>
            </a:pPr>
            <a:r>
              <a:rPr b="1" lang="en-IE" sz="2800"/>
              <a:t>Τι είναι αυτό;</a:t>
            </a:r>
            <a:r>
              <a:rPr b="1" lang="en-IE" sz="2800">
                <a:latin typeface="Arial"/>
                <a:ea typeface="Arial"/>
                <a:cs typeface="Arial"/>
                <a:sym typeface="Arial"/>
              </a:rPr>
              <a:t> </a:t>
            </a:r>
            <a:endParaRPr sz="2800">
              <a:latin typeface="Arial"/>
              <a:ea typeface="Arial"/>
              <a:cs typeface="Arial"/>
              <a:sym typeface="Arial"/>
            </a:endParaRPr>
          </a:p>
          <a:p>
            <a:pPr indent="-571531" lvl="0" marL="800100" rtl="0" algn="just">
              <a:lnSpc>
                <a:spcPct val="100000"/>
              </a:lnSpc>
              <a:spcBef>
                <a:spcPts val="2000"/>
              </a:spcBef>
              <a:spcAft>
                <a:spcPts val="0"/>
              </a:spcAft>
              <a:buSzPts val="2800"/>
              <a:buFont typeface="Arial"/>
              <a:buChar char="•"/>
            </a:pPr>
            <a:r>
              <a:rPr lang="en-IE" sz="2800"/>
              <a:t>Επεξεργασμένες/φιλτραρισμένες εικόνες - μη ρεαλιστικά πρότυπα ομορφιάς</a:t>
            </a:r>
            <a:br>
              <a:rPr lang="en-IE" sz="2800"/>
            </a:br>
            <a:r>
              <a:rPr lang="en-IE" sz="2800"/>
              <a:t>Ψεύτικες ειδήσεις &amp; παραπληροφόρηση - φάρσες, προπαγάνδα, σύγχυση</a:t>
            </a:r>
            <a:br>
              <a:rPr lang="en-IE" sz="2800"/>
            </a:br>
            <a:r>
              <a:rPr lang="en-IE" sz="2800"/>
              <a:t>Πορνογραφικό υλικό - μπορεί να είναι τυχαίο ή περιέργεια για το σεξ</a:t>
            </a:r>
            <a:br>
              <a:rPr lang="en-IE" sz="2800"/>
            </a:br>
            <a:r>
              <a:rPr lang="en-IE" sz="2800"/>
              <a:t>Περιεχόμενο αυτοτραυματισμού, αυτοκτονίας και διατροφικών διαταραχών - επιβλαβείς κοινότητες και παράγοντες ενεργοποίησης</a:t>
            </a:r>
            <a:br>
              <a:rPr lang="en-IE" sz="2800"/>
            </a:br>
            <a:r>
              <a:rPr lang="en-IE" sz="2800"/>
              <a:t>Βίαιο/ενοχλητικό περιεχόμενο - ρατσισμός, ρητορική μίσους, εξτρεμισμός, εκφοβισμός, διακρίσεις, τραγωδία</a:t>
            </a:r>
            <a:endParaRPr sz="2800"/>
          </a:p>
        </p:txBody>
      </p:sp>
      <p:sp>
        <p:nvSpPr>
          <p:cNvPr id="112" name="Google Shape;112;p5"/>
          <p:cNvSpPr txBox="1"/>
          <p:nvPr>
            <p:ph type="title"/>
          </p:nvPr>
        </p:nvSpPr>
        <p:spPr>
          <a:xfrm>
            <a:off x="762000" y="1579485"/>
            <a:ext cx="22860000" cy="62924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Ενοχλητικό περιεχόμενο</a:t>
            </a:r>
            <a:endParaRPr sz="3300">
              <a:latin typeface="Arial"/>
              <a:ea typeface="Arial"/>
              <a:cs typeface="Arial"/>
              <a:sym typeface="Arial"/>
            </a:endParaRPr>
          </a:p>
        </p:txBody>
      </p:sp>
      <p:pic>
        <p:nvPicPr>
          <p:cNvPr descr="A person with purple hair and a computer&#10;&#10;AI-generated content may be incorrect." id="113" name="Google Shape;113;p5"/>
          <p:cNvPicPr preferRelativeResize="0"/>
          <p:nvPr/>
        </p:nvPicPr>
        <p:blipFill rotWithShape="1">
          <a:blip r:embed="rId3">
            <a:alphaModFix/>
          </a:blip>
          <a:srcRect b="0" l="0" r="0" t="0"/>
          <a:stretch/>
        </p:blipFill>
        <p:spPr>
          <a:xfrm>
            <a:off x="15040947" y="2208729"/>
            <a:ext cx="9181323" cy="9181323"/>
          </a:xfrm>
          <a:prstGeom prst="rect">
            <a:avLst/>
          </a:prstGeom>
          <a:noFill/>
          <a:ln>
            <a:noFill/>
          </a:ln>
        </p:spPr>
      </p:pic>
      <p:sp>
        <p:nvSpPr>
          <p:cNvPr id="114" name="Google Shape;114;p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
        <p:nvSpPr>
          <p:cNvPr id="115" name="Google Shape;115;p5"/>
          <p:cNvSpPr txBox="1"/>
          <p:nvPr/>
        </p:nvSpPr>
        <p:spPr>
          <a:xfrm>
            <a:off x="15040947" y="11507271"/>
            <a:ext cx="324705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IE" sz="2000" u="none" cap="none" strike="noStrike">
                <a:solidFill>
                  <a:srgbClr val="000000"/>
                </a:solidFill>
                <a:latin typeface="Arial"/>
                <a:ea typeface="Arial"/>
                <a:cs typeface="Arial"/>
                <a:sym typeface="Arial"/>
              </a:rPr>
              <a:t>Εικόνα από Freepik</a:t>
            </a:r>
            <a:endParaRPr b="0" i="0" sz="1400" u="none" cap="none" strike="noStrike">
              <a:solidFill>
                <a:srgbClr val="000000"/>
              </a:solidFill>
              <a:latin typeface="Arial"/>
              <a:ea typeface="Arial"/>
              <a:cs typeface="Arial"/>
              <a:sym typeface="Arial"/>
            </a:endParaRPr>
          </a:p>
        </p:txBody>
      </p:sp>
      <p:sp>
        <p:nvSpPr>
          <p:cNvPr id="116" name="Google Shape;116;p5"/>
          <p:cNvSpPr txBox="1"/>
          <p:nvPr/>
        </p:nvSpPr>
        <p:spPr>
          <a:xfrm>
            <a:off x="788517" y="7725779"/>
            <a:ext cx="13161427" cy="3598959"/>
          </a:xfrm>
          <a:prstGeom prst="rect">
            <a:avLst/>
          </a:prstGeom>
          <a:noFill/>
          <a:ln>
            <a:noFill/>
          </a:ln>
        </p:spPr>
        <p:txBody>
          <a:bodyPr anchorCtr="0" anchor="t" bIns="0" lIns="0" spcFirstLastPara="1" rIns="0" wrap="square" tIns="0">
            <a:normAutofit/>
          </a:bodyPr>
          <a:lstStyle/>
          <a:p>
            <a:pPr indent="-228600" lvl="0" marL="457200" marR="0" rtl="0" algn="just">
              <a:lnSpc>
                <a:spcPct val="100000"/>
              </a:lnSpc>
              <a:spcBef>
                <a:spcPts val="2000"/>
              </a:spcBef>
              <a:spcAft>
                <a:spcPts val="0"/>
              </a:spcAft>
              <a:buNone/>
            </a:pPr>
            <a:r>
              <a:rPr b="1" i="0" lang="en-IE" sz="2800" u="none" cap="none" strike="noStrike">
                <a:solidFill>
                  <a:srgbClr val="323232"/>
                </a:solidFill>
                <a:latin typeface="Arial"/>
                <a:ea typeface="Arial"/>
                <a:cs typeface="Arial"/>
                <a:sym typeface="Arial"/>
              </a:rPr>
              <a:t>Πού εμφανίζεται;</a:t>
            </a:r>
            <a:endParaRPr b="0" i="0" sz="2800" u="none" cap="none" strike="noStrike">
              <a:solidFill>
                <a:srgbClr val="323232"/>
              </a:solidFill>
              <a:latin typeface="Arial"/>
              <a:ea typeface="Arial"/>
              <a:cs typeface="Arial"/>
              <a:sym typeface="Arial"/>
            </a:endParaRPr>
          </a:p>
          <a:p>
            <a:pPr indent="-571531" lvl="0" marL="800100" marR="0" rtl="0" algn="just">
              <a:lnSpc>
                <a:spcPct val="100000"/>
              </a:lnSpc>
              <a:spcBef>
                <a:spcPts val="2000"/>
              </a:spcBef>
              <a:spcAft>
                <a:spcPts val="0"/>
              </a:spcAft>
              <a:buClr>
                <a:srgbClr val="323232"/>
              </a:buClr>
              <a:buSzPts val="2800"/>
              <a:buFont typeface="Arial"/>
              <a:buChar char="•"/>
            </a:pPr>
            <a:r>
              <a:rPr b="0" i="0" lang="en-IE" sz="2800" u="none" cap="none" strike="noStrike">
                <a:solidFill>
                  <a:srgbClr val="323232"/>
                </a:solidFill>
                <a:latin typeface="Arial"/>
                <a:ea typeface="Arial"/>
                <a:cs typeface="Arial"/>
                <a:sym typeface="Arial"/>
              </a:rPr>
              <a:t>Μέσα κοινωνικής δικτύωσης</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latin typeface="Arial"/>
                <a:ea typeface="Arial"/>
                <a:cs typeface="Arial"/>
                <a:sym typeface="Arial"/>
              </a:rPr>
              <a:t>Πλατφόρμες κοινής χρήσης βίντεο</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latin typeface="Arial"/>
                <a:ea typeface="Arial"/>
                <a:cs typeface="Arial"/>
                <a:sym typeface="Arial"/>
              </a:rPr>
              <a:t>Φόρουμ, ομάδες, πίνακες μηνυμάτων</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latin typeface="Arial"/>
                <a:ea typeface="Arial"/>
                <a:cs typeface="Arial"/>
                <a:sym typeface="Arial"/>
              </a:rPr>
              <a:t>Αναζητήσεις στο διαδίκτυο και ειδησεογραφικοί ιστότοποι</a:t>
            </a:r>
            <a:endParaRPr b="0" i="0" sz="2800" u="none" cap="none" strike="noStrike">
              <a:solidFill>
                <a:srgbClr val="323232"/>
              </a:solidFill>
              <a:latin typeface="Arial"/>
              <a:ea typeface="Arial"/>
              <a:cs typeface="Arial"/>
              <a:sym typeface="Arial"/>
            </a:endParaRPr>
          </a:p>
          <a:p>
            <a:pPr indent="-406400" lvl="0" marL="800100" marR="0" rtl="0" algn="l">
              <a:lnSpc>
                <a:spcPct val="100000"/>
              </a:lnSpc>
              <a:spcBef>
                <a:spcPts val="2000"/>
              </a:spcBef>
              <a:spcAft>
                <a:spcPts val="0"/>
              </a:spcAft>
              <a:buClr>
                <a:srgbClr val="323232"/>
              </a:buClr>
              <a:buSzPts val="2800"/>
              <a:buFont typeface="Arial"/>
              <a:buNone/>
            </a:pPr>
            <a:r>
              <a:t/>
            </a:r>
            <a:endParaRPr b="0" i="0" sz="2800" u="none" cap="none" strike="noStrike">
              <a:solidFill>
                <a:srgbClr val="323232"/>
              </a:solidFill>
              <a:latin typeface="Arial"/>
              <a:ea typeface="Arial"/>
              <a:cs typeface="Arial"/>
              <a:sym typeface="Arial"/>
            </a:endParaRPr>
          </a:p>
          <a:p>
            <a:pPr indent="-390525" lvl="0" marL="457200" marR="0" rtl="0" algn="l">
              <a:lnSpc>
                <a:spcPct val="100000"/>
              </a:lnSpc>
              <a:spcBef>
                <a:spcPts val="2000"/>
              </a:spcBef>
              <a:spcAft>
                <a:spcPts val="0"/>
              </a:spcAft>
              <a:buClr>
                <a:srgbClr val="323232"/>
              </a:buClr>
              <a:buSzPts val="4200"/>
              <a:buFont typeface="Arial"/>
              <a:buNone/>
            </a:pPr>
            <a:r>
              <a:t/>
            </a:r>
            <a:endParaRPr b="0" i="0" sz="2800" u="none" cap="none" strike="noStrike">
              <a:solidFill>
                <a:srgbClr val="323232"/>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
          <p:cNvSpPr txBox="1"/>
          <p:nvPr>
            <p:ph idx="1" type="body"/>
          </p:nvPr>
        </p:nvSpPr>
        <p:spPr>
          <a:xfrm>
            <a:off x="762000" y="3545633"/>
            <a:ext cx="22866350" cy="7258050"/>
          </a:xfrm>
          <a:prstGeom prst="rect">
            <a:avLst/>
          </a:prstGeom>
          <a:noFill/>
          <a:ln>
            <a:noFill/>
          </a:ln>
        </p:spPr>
        <p:txBody>
          <a:bodyPr anchorCtr="0" anchor="t" bIns="0" lIns="0" spcFirstLastPara="1" rIns="0" wrap="square" tIns="0">
            <a:normAutofit/>
          </a:bodyPr>
          <a:lstStyle/>
          <a:p>
            <a:pPr indent="-228600" lvl="0" marL="457200" rtl="0" algn="l">
              <a:lnSpc>
                <a:spcPct val="170000"/>
              </a:lnSpc>
              <a:spcBef>
                <a:spcPts val="2000"/>
              </a:spcBef>
              <a:spcAft>
                <a:spcPts val="0"/>
              </a:spcAft>
              <a:buSzPts val="7108"/>
              <a:buNone/>
            </a:pPr>
            <a:r>
              <a:rPr b="1" lang="en-IE" sz="2800"/>
              <a:t>Γιατί εξαπλώνεται:</a:t>
            </a:r>
            <a:endParaRPr sz="2800">
              <a:latin typeface="Arial"/>
              <a:ea typeface="Arial"/>
              <a:cs typeface="Arial"/>
              <a:sym typeface="Arial"/>
            </a:endParaRPr>
          </a:p>
          <a:p>
            <a:pPr indent="-571500" lvl="0" marL="800100" rtl="0" algn="just">
              <a:lnSpc>
                <a:spcPct val="100000"/>
              </a:lnSpc>
              <a:spcBef>
                <a:spcPts val="2000"/>
              </a:spcBef>
              <a:spcAft>
                <a:spcPts val="0"/>
              </a:spcAft>
              <a:buSzPts val="2800"/>
              <a:buFont typeface="Arial"/>
              <a:buChar char="•"/>
            </a:pPr>
            <a:r>
              <a:rPr lang="en-IE" sz="2800"/>
              <a:t>Περιέργεια, αμηχανία, αναζήτηση απαντήσεων</a:t>
            </a:r>
            <a:br>
              <a:rPr lang="en-IE" sz="2800"/>
            </a:br>
            <a:r>
              <a:rPr lang="en-IE" sz="2800"/>
              <a:t>Εργαλεία και φίλτρα που διαστρεβλώνουν την πραγματικότητα</a:t>
            </a:r>
            <a:br>
              <a:rPr lang="en-IE" sz="2800"/>
            </a:br>
            <a:r>
              <a:rPr lang="en-IE" sz="2800"/>
              <a:t>Σκόπιμη παραπληροφόρηση για επιρροή/βλάβη</a:t>
            </a:r>
            <a:br>
              <a:rPr lang="en-IE" sz="2800"/>
            </a:br>
            <a:r>
              <a:rPr lang="en-IE" sz="2800"/>
              <a:t>Αλγόριθμοι που ενισχύουν σοκαριστικό ή συγκλονιστικό περιεχόμενο</a:t>
            </a:r>
            <a:endParaRPr sz="2800"/>
          </a:p>
        </p:txBody>
      </p:sp>
      <p:sp>
        <p:nvSpPr>
          <p:cNvPr id="122" name="Google Shape;122;p2"/>
          <p:cNvSpPr txBox="1"/>
          <p:nvPr>
            <p:ph type="title"/>
          </p:nvPr>
        </p:nvSpPr>
        <p:spPr>
          <a:xfrm>
            <a:off x="761999" y="2041460"/>
            <a:ext cx="22860001" cy="87085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Ενοχλητικό περιεχόμενο</a:t>
            </a:r>
            <a:endParaRPr sz="33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6"/>
          <p:cNvSpPr txBox="1"/>
          <p:nvPr>
            <p:ph idx="1" type="body"/>
          </p:nvPr>
        </p:nvSpPr>
        <p:spPr>
          <a:xfrm>
            <a:off x="762000" y="3276333"/>
            <a:ext cx="21336000" cy="8066581"/>
          </a:xfrm>
          <a:prstGeom prst="rect">
            <a:avLst/>
          </a:prstGeom>
          <a:noFill/>
          <a:ln>
            <a:noFill/>
          </a:ln>
        </p:spPr>
        <p:txBody>
          <a:bodyPr anchorCtr="0" anchor="t" bIns="0" lIns="0" spcFirstLastPara="1" rIns="0" wrap="square" tIns="0">
            <a:noAutofit/>
          </a:bodyPr>
          <a:lstStyle/>
          <a:p>
            <a:pPr indent="0" lvl="0" marL="0" rtl="0" algn="just">
              <a:lnSpc>
                <a:spcPct val="150000"/>
              </a:lnSpc>
              <a:spcBef>
                <a:spcPts val="0"/>
              </a:spcBef>
              <a:spcAft>
                <a:spcPts val="0"/>
              </a:spcAft>
              <a:buSzPts val="4200"/>
              <a:buNone/>
            </a:pPr>
            <a:r>
              <a:rPr lang="en-IE" sz="2800"/>
              <a:t>Η υποβολή σε οδυνηρό περιεχόμενο μπορεί να δημιουργήσει άγχος, θλίψη, απευαισθητοποίηση και άλλες συναισθηματικές και ψυχολογικές αντιδράσεις. Είναι σημαντικό να αποσυνδεθείτε ή να κάνετε ένα ψηφιακό διάλειμμα και να αντιμετωπίσετε τα συναισθήματά σας. </a:t>
            </a:r>
            <a:br>
              <a:rPr lang="en-IE" sz="2800"/>
            </a:br>
            <a:r>
              <a:rPr lang="en-IE" sz="2800"/>
              <a:t>Ακολουθούν ορισμένες τεχνικές ρύθμισης που πρέπει να λάβετε υπόψη όταν αισθάνεστε το αποτέλεσμα</a:t>
            </a:r>
            <a:r>
              <a:rPr lang="en-IE" sz="2800">
                <a:latin typeface="Arial"/>
                <a:ea typeface="Arial"/>
                <a:cs typeface="Arial"/>
                <a:sym typeface="Arial"/>
              </a:rPr>
              <a:t>:</a:t>
            </a:r>
            <a:endParaRPr sz="2800"/>
          </a:p>
          <a:p>
            <a:pPr indent="0" lvl="0" marL="0" rtl="0" algn="just">
              <a:lnSpc>
                <a:spcPct val="100000"/>
              </a:lnSpc>
              <a:spcBef>
                <a:spcPts val="0"/>
              </a:spcBef>
              <a:spcAft>
                <a:spcPts val="0"/>
              </a:spcAft>
              <a:buClr>
                <a:srgbClr val="323232"/>
              </a:buClr>
              <a:buSzPts val="4200"/>
              <a:buNone/>
            </a:pPr>
            <a:r>
              <a:t/>
            </a:r>
            <a:endParaRPr sz="2800"/>
          </a:p>
          <a:p>
            <a:pPr indent="0" lvl="0" marL="0" rtl="0" algn="just">
              <a:lnSpc>
                <a:spcPct val="100000"/>
              </a:lnSpc>
              <a:spcBef>
                <a:spcPts val="0"/>
              </a:spcBef>
              <a:spcAft>
                <a:spcPts val="0"/>
              </a:spcAft>
              <a:buSzPts val="4200"/>
              <a:buNone/>
            </a:pPr>
            <a:r>
              <a:rPr b="1" lang="en-IE" sz="2800"/>
              <a:t>Προσέγγιση «Σταμάτα-Ανάπνευσε-Αντανακλάς-Διάλεξε»</a:t>
            </a:r>
            <a:r>
              <a:rPr lang="en-IE" sz="2800">
                <a:latin typeface="Arial"/>
                <a:ea typeface="Arial"/>
                <a:cs typeface="Arial"/>
                <a:sym typeface="Arial"/>
              </a:rPr>
              <a:t>:</a:t>
            </a:r>
            <a:endParaRPr sz="2800"/>
          </a:p>
          <a:p>
            <a:pPr indent="-571500" lvl="1" marL="1028700" rtl="0" algn="just">
              <a:lnSpc>
                <a:spcPct val="150000"/>
              </a:lnSpc>
              <a:spcBef>
                <a:spcPts val="0"/>
              </a:spcBef>
              <a:spcAft>
                <a:spcPts val="0"/>
              </a:spcAft>
              <a:buSzPts val="2400"/>
              <a:buChar char="•"/>
            </a:pPr>
            <a:r>
              <a:rPr lang="en-IE" sz="2800"/>
              <a:t>Όταν νιώθετε ενοχλητικά συναισθήματα, πείτε στον εαυτό σας να ηρεμήσει και να σκεφτεί πιο καθαρά.</a:t>
            </a:r>
            <a:br>
              <a:rPr lang="en-IE" sz="2800"/>
            </a:br>
            <a:r>
              <a:rPr lang="en-IE" sz="2800"/>
              <a:t>Προσπαθήστε να χαλαρώσετε παίρνοντας βαθιές, αργές αναπνοές, μετρώντας μέχρι το 10 ή κάνοντας μια βόλτα.</a:t>
            </a:r>
            <a:br>
              <a:rPr lang="en-IE" sz="2800"/>
            </a:br>
            <a:r>
              <a:rPr lang="en-IE" sz="2800"/>
              <a:t>Μην αντιδράτε μέχρι να νιώσετε ότι έχετε τα συναισθήματά σας υπό έλεγχο.</a:t>
            </a:r>
            <a:br>
              <a:rPr lang="en-IE" sz="2800"/>
            </a:br>
            <a:r>
              <a:rPr lang="en-IE" sz="2800"/>
              <a:t>Σκεφτείτε να απαντήσετε αντί απλώς να αντιδράσετε</a:t>
            </a:r>
            <a:r>
              <a:rPr lang="en-IE" sz="2800">
                <a:latin typeface="Arial"/>
                <a:ea typeface="Arial"/>
                <a:cs typeface="Arial"/>
                <a:sym typeface="Arial"/>
              </a:rPr>
              <a:t>.</a:t>
            </a:r>
            <a:endParaRPr sz="2800">
              <a:latin typeface="Arial"/>
              <a:ea typeface="Arial"/>
              <a:cs typeface="Arial"/>
              <a:sym typeface="Arial"/>
            </a:endParaRPr>
          </a:p>
          <a:p>
            <a:pPr indent="0" lvl="0" marL="0" rtl="0" algn="just">
              <a:lnSpc>
                <a:spcPct val="150000"/>
              </a:lnSpc>
              <a:spcBef>
                <a:spcPts val="0"/>
              </a:spcBef>
              <a:spcAft>
                <a:spcPts val="0"/>
              </a:spcAft>
              <a:buSzPts val="4200"/>
              <a:buNone/>
            </a:pPr>
            <a:r>
              <a:rPr lang="en-IE" sz="2800"/>
              <a:t>Χρησιμοποιήστε μια τεχνική γείωσης - ένα σύνολο απλών στρατηγικών που σας βοηθούν να ηρεμήσετε το άγχος σας εστιάζοντας στο εδώ και τώρα.</a:t>
            </a:r>
            <a:endParaRPr sz="2800"/>
          </a:p>
        </p:txBody>
      </p:sp>
      <p:sp>
        <p:nvSpPr>
          <p:cNvPr id="128" name="Google Shape;128;p6"/>
          <p:cNvSpPr txBox="1"/>
          <p:nvPr>
            <p:ph type="title"/>
          </p:nvPr>
        </p:nvSpPr>
        <p:spPr>
          <a:xfrm>
            <a:off x="761999" y="1815381"/>
            <a:ext cx="22860001" cy="6749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Ανταπόκριση σε ενοχλητικό περιεχόμενο</a:t>
            </a:r>
            <a:endParaRPr sz="3300">
              <a:latin typeface="Arial"/>
              <a:ea typeface="Arial"/>
              <a:cs typeface="Arial"/>
              <a:sym typeface="Arial"/>
            </a:endParaRPr>
          </a:p>
        </p:txBody>
      </p:sp>
      <p:sp>
        <p:nvSpPr>
          <p:cNvPr id="129" name="Google Shape;129;p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txBox="1"/>
          <p:nvPr>
            <p:ph idx="1" type="body"/>
          </p:nvPr>
        </p:nvSpPr>
        <p:spPr>
          <a:xfrm>
            <a:off x="762000" y="2198915"/>
            <a:ext cx="20748172" cy="9718100"/>
          </a:xfrm>
          <a:prstGeom prst="rect">
            <a:avLst/>
          </a:prstGeom>
          <a:noFill/>
          <a:ln>
            <a:noFill/>
          </a:ln>
        </p:spPr>
        <p:txBody>
          <a:bodyPr anchorCtr="0" anchor="t" bIns="0" lIns="0" spcFirstLastPara="1" rIns="0" wrap="square" tIns="0">
            <a:noAutofit/>
          </a:bodyPr>
          <a:lstStyle/>
          <a:p>
            <a:pPr indent="0" lvl="0" marL="0" rtl="0" algn="just">
              <a:lnSpc>
                <a:spcPct val="150000"/>
              </a:lnSpc>
              <a:spcBef>
                <a:spcPts val="0"/>
              </a:spcBef>
              <a:spcAft>
                <a:spcPts val="0"/>
              </a:spcAft>
              <a:buSzPts val="4200"/>
              <a:buNone/>
            </a:pPr>
            <a:r>
              <a:rPr lang="en-IE" sz="2800"/>
              <a:t>Οι </a:t>
            </a:r>
            <a:r>
              <a:rPr b="1" lang="en-IE" sz="2800"/>
              <a:t>τεχνικές νοητικής γείωσης </a:t>
            </a:r>
            <a:r>
              <a:rPr lang="en-IE" sz="2800"/>
              <a:t>βασίζονται κυρίως σε εικόνες. Εκτελώντας ορισμένες ασκήσεις με το μυαλό σας, μπορείτε να του αποσπάσετε την προσοχή από το άγχος. Παράδειγμα: Φανταστείτε ότι βρίσκεστε σε ένα «χαρούμενο μέρος» - Σκεφτείτε το «χαρούμενο μέρος» σας. Τι είναι ένα μέρος -πραγματικό ή φανταστικό- που σε κάνει να νιώθεις ασφάλεια και ηρεμία;</a:t>
            </a:r>
            <a:endParaRPr/>
          </a:p>
          <a:p>
            <a:pPr indent="0" lvl="0" marL="0" rtl="0" algn="just">
              <a:lnSpc>
                <a:spcPct val="150000"/>
              </a:lnSpc>
              <a:spcBef>
                <a:spcPts val="0"/>
              </a:spcBef>
              <a:spcAft>
                <a:spcPts val="0"/>
              </a:spcAft>
              <a:buSzPts val="4200"/>
              <a:buNone/>
            </a:pPr>
            <a:br>
              <a:rPr lang="en-IE" sz="2800"/>
            </a:br>
            <a:r>
              <a:rPr lang="en-IE" sz="2800"/>
              <a:t>Οι </a:t>
            </a:r>
            <a:r>
              <a:rPr b="1" lang="en-IE" sz="2800"/>
              <a:t>τεχνικές φυσικής γείωσης </a:t>
            </a:r>
            <a:r>
              <a:rPr lang="en-IE" sz="2800"/>
              <a:t>επικεντρώνονται στο πώς οι αισθήσεις σας μπορούν να σας βοηθήσουν να νιώσετε παρόντες. Αυτές οι ασκήσεις επικεντρώνονται κυρίως σε αυτά που μπορείτε να δείτε, να αισθανθείτε, να αγγίξετε, να ακούσετε και να γευτείτε. Παράδειγμα: τεχνική 3-3-3, όπου εστιάζετε σε τρία πράγματα που μπορείτε να δείτε, να ακούσετε και να αγγίξετε. Μην το πολυσκέφτεστε. Στο άμεσο περιβάλλον σας, τι μπορείτε να δείτε; Ένα δέντρο έξω από το παράθυρό σας; Ένα βιβλίο στο ράφι σας; Μια φωτογραφία στο γραφείο σας;</a:t>
            </a:r>
            <a:endParaRPr sz="2800"/>
          </a:p>
        </p:txBody>
      </p:sp>
      <p:sp>
        <p:nvSpPr>
          <p:cNvPr id="135" name="Google Shape;135;p18"/>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7"/>
          <p:cNvSpPr txBox="1"/>
          <p:nvPr>
            <p:ph idx="1" type="body"/>
          </p:nvPr>
        </p:nvSpPr>
        <p:spPr>
          <a:xfrm>
            <a:off x="1060450" y="2894958"/>
            <a:ext cx="21538293" cy="9471211"/>
          </a:xfrm>
          <a:prstGeom prst="rect">
            <a:avLst/>
          </a:prstGeom>
          <a:noFill/>
          <a:ln>
            <a:noFill/>
          </a:ln>
        </p:spPr>
        <p:txBody>
          <a:bodyPr anchorCtr="0" anchor="t" bIns="0" lIns="0" spcFirstLastPara="1" rIns="0" wrap="square" tIns="0">
            <a:noAutofit/>
          </a:bodyPr>
          <a:lstStyle/>
          <a:p>
            <a:pPr indent="0" lvl="0" marL="0" rtl="0" algn="just">
              <a:lnSpc>
                <a:spcPct val="100000"/>
              </a:lnSpc>
              <a:spcBef>
                <a:spcPts val="0"/>
              </a:spcBef>
              <a:spcAft>
                <a:spcPts val="0"/>
              </a:spcAft>
              <a:buSzPts val="4200"/>
              <a:buNone/>
            </a:pPr>
            <a:r>
              <a:rPr lang="en-IE" sz="2800"/>
              <a:t>Για να αντιμετωπίσετε το ενοχλητικό περιεχόμενο, περιορίστε την έκθεσή σας θέτοντας όρια στην κατανάλωση ειδήσεων και επιμελώντας τα μέσα κοινωνικής δικτύωσης.</a:t>
            </a:r>
            <a:endParaRPr/>
          </a:p>
          <a:p>
            <a:pPr indent="0" lvl="0" marL="0" rtl="0" algn="just">
              <a:lnSpc>
                <a:spcPct val="100000"/>
              </a:lnSpc>
              <a:spcBef>
                <a:spcPts val="0"/>
              </a:spcBef>
              <a:spcAft>
                <a:spcPts val="0"/>
              </a:spcAft>
              <a:buSzPts val="4200"/>
              <a:buNone/>
            </a:pPr>
            <a:r>
              <a:t/>
            </a:r>
            <a:endParaRPr sz="2800"/>
          </a:p>
          <a:p>
            <a:pPr indent="0" lvl="0" marL="0" rtl="0" algn="just">
              <a:lnSpc>
                <a:spcPct val="100000"/>
              </a:lnSpc>
              <a:spcBef>
                <a:spcPts val="0"/>
              </a:spcBef>
              <a:spcAft>
                <a:spcPts val="0"/>
              </a:spcAft>
              <a:buSzPts val="4200"/>
              <a:buNone/>
            </a:pPr>
            <a:r>
              <a:rPr b="1" lang="en-IE" sz="2800"/>
              <a:t>Διαχειριστείτε την πρόσληψη πληροφοριών</a:t>
            </a:r>
            <a:endParaRPr/>
          </a:p>
          <a:p>
            <a:pPr indent="0" lvl="0" marL="0" rtl="0" algn="just">
              <a:lnSpc>
                <a:spcPct val="100000"/>
              </a:lnSpc>
              <a:spcBef>
                <a:spcPts val="0"/>
              </a:spcBef>
              <a:spcAft>
                <a:spcPts val="0"/>
              </a:spcAft>
              <a:buSzPts val="4200"/>
              <a:buNone/>
            </a:pPr>
            <a:r>
              <a:rPr b="1" lang="en-IE" sz="2800"/>
              <a:t>Θέστε όρια</a:t>
            </a:r>
            <a:r>
              <a:rPr b="1" lang="en-IE" sz="2800">
                <a:latin typeface="Arial"/>
                <a:ea typeface="Arial"/>
                <a:cs typeface="Arial"/>
                <a:sym typeface="Arial"/>
              </a:rPr>
              <a:t>: </a:t>
            </a:r>
            <a:r>
              <a:rPr lang="en-IE" sz="2800"/>
              <a:t>Επιλέξτε συγκεκριμένες ώρες για να ελέγχετε τις ειδήσεις και τα μέσα κοινωνικής δικτύωσης, αντί να τα καταναλώνετε συνεχώς</a:t>
            </a:r>
            <a:r>
              <a:rPr lang="en-IE" sz="2800">
                <a:latin typeface="Arial"/>
                <a:ea typeface="Arial"/>
                <a:cs typeface="Arial"/>
                <a:sym typeface="Arial"/>
              </a:rPr>
              <a:t>. </a:t>
            </a:r>
            <a:endParaRPr sz="2800"/>
          </a:p>
          <a:p>
            <a:pPr indent="0" lvl="0" marL="0" rtl="0" algn="just">
              <a:lnSpc>
                <a:spcPct val="100000"/>
              </a:lnSpc>
              <a:spcBef>
                <a:spcPts val="0"/>
              </a:spcBef>
              <a:spcAft>
                <a:spcPts val="0"/>
              </a:spcAft>
              <a:buSzPts val="4200"/>
              <a:buNone/>
            </a:pPr>
            <a:r>
              <a:rPr i="1" lang="en-IE" sz="2800"/>
              <a:t>Παράδειγμα: Ελέγξτε τις ειδήσεις μία φορά την ημέρα κατά τη διάρκεια του διαλείμματος στις 11 η ώρα και, στη συνέχεια, δώστε στον εαυτό σας περίπου 30 λεπτά στο μεσημεριανό γεύμα για να μετακινηθείτε στα μέσα κοινωνικής δικτύωσης. Προσπαθήστε να τηρήσετε αυτό το σχέδιο και αποφύγετε να ανοίξετε τις εφαρμογές εκτός αυτών των ωρών. Αναλύστε το καθημερινό σας πρόγραμμα και προσαρμόστε ανάλογα τις ώρες</a:t>
            </a:r>
            <a:r>
              <a:rPr lang="en-IE" sz="2800"/>
              <a:t>.</a:t>
            </a:r>
            <a:endParaRPr sz="2800"/>
          </a:p>
          <a:p>
            <a:pPr indent="0" lvl="0" marL="0" rtl="0" algn="just">
              <a:lnSpc>
                <a:spcPct val="100000"/>
              </a:lnSpc>
              <a:spcBef>
                <a:spcPts val="0"/>
              </a:spcBef>
              <a:spcAft>
                <a:spcPts val="0"/>
              </a:spcAft>
              <a:buClr>
                <a:srgbClr val="323232"/>
              </a:buClr>
              <a:buSzPts val="4200"/>
              <a:buNone/>
            </a:pPr>
            <a:r>
              <a:t/>
            </a:r>
            <a:endParaRPr b="1" sz="2800">
              <a:latin typeface="Arial"/>
              <a:ea typeface="Arial"/>
              <a:cs typeface="Arial"/>
              <a:sym typeface="Arial"/>
            </a:endParaRPr>
          </a:p>
          <a:p>
            <a:pPr indent="0" lvl="0" marL="0" rtl="0" algn="just">
              <a:lnSpc>
                <a:spcPct val="100000"/>
              </a:lnSpc>
              <a:spcBef>
                <a:spcPts val="0"/>
              </a:spcBef>
              <a:spcAft>
                <a:spcPts val="0"/>
              </a:spcAft>
              <a:buSzPts val="4200"/>
              <a:buNone/>
            </a:pPr>
            <a:r>
              <a:rPr b="1" lang="en-IE" sz="2800"/>
              <a:t>Επιμέλεια των ροών σας</a:t>
            </a:r>
            <a:r>
              <a:rPr b="1" lang="en-IE" sz="2800">
                <a:latin typeface="Arial"/>
                <a:ea typeface="Arial"/>
                <a:cs typeface="Arial"/>
                <a:sym typeface="Arial"/>
              </a:rPr>
              <a:t>: </a:t>
            </a:r>
            <a:r>
              <a:rPr lang="en-IE" sz="2800"/>
              <a:t>Σίγαση, αποκλεισμός, αναφορά ή διακοπή παρακολούθησης λογαριασμών και πηγών που εμφανίζουν σταθερά ενοχλητικό περιεχόμενο</a:t>
            </a:r>
            <a:r>
              <a:rPr lang="en-IE" sz="2800">
                <a:latin typeface="Arial"/>
                <a:ea typeface="Arial"/>
                <a:cs typeface="Arial"/>
                <a:sym typeface="Arial"/>
              </a:rPr>
              <a:t>. </a:t>
            </a:r>
            <a:endParaRPr sz="2800"/>
          </a:p>
          <a:p>
            <a:pPr indent="0" lvl="0" marL="0" rtl="0" algn="just">
              <a:lnSpc>
                <a:spcPct val="100000"/>
              </a:lnSpc>
              <a:spcBef>
                <a:spcPts val="0"/>
              </a:spcBef>
              <a:spcAft>
                <a:spcPts val="0"/>
              </a:spcAft>
              <a:buSzPts val="4200"/>
              <a:buNone/>
            </a:pPr>
            <a:r>
              <a:rPr i="1" lang="en-IE" sz="2800"/>
              <a:t>Παράδειγμα: Στο Instagram, εάν οι αναρτήσεις κάποιου αισθάνονται συντριπτικές, μπορείτε να τον κάνετε σίγαση αντί να κάνετε unfollow. Απλώς μεταβείτε στο προφίλ τους, πατήστε "Ακολουθώ" και, στη συνέχεια, επιλέξτε "Σίγαση". Από εκεί, μπορείτε να απενεργοποιήσετε τις αναρτήσεις/ιστορίες τους, ώστε να μην εμφανίζονται στη ροή σας - και να μην γνωρίζουν ότι τις θέσατε σε σίγαση</a:t>
            </a:r>
            <a:r>
              <a:rPr lang="en-IE" sz="2800"/>
              <a:t>.</a:t>
            </a:r>
            <a:endParaRPr b="1" sz="2800">
              <a:latin typeface="Arial"/>
              <a:ea typeface="Arial"/>
              <a:cs typeface="Arial"/>
              <a:sym typeface="Arial"/>
            </a:endParaRPr>
          </a:p>
          <a:p>
            <a:pPr indent="0" lvl="0" marL="0" rtl="0" algn="just">
              <a:lnSpc>
                <a:spcPct val="100000"/>
              </a:lnSpc>
              <a:spcBef>
                <a:spcPts val="0"/>
              </a:spcBef>
              <a:spcAft>
                <a:spcPts val="0"/>
              </a:spcAft>
              <a:buSzPts val="4200"/>
              <a:buNone/>
            </a:pPr>
            <a:r>
              <a:t/>
            </a:r>
            <a:endParaRPr b="1" sz="2800"/>
          </a:p>
          <a:p>
            <a:pPr indent="0" lvl="0" marL="0" rtl="0" algn="just">
              <a:lnSpc>
                <a:spcPct val="100000"/>
              </a:lnSpc>
              <a:spcBef>
                <a:spcPts val="0"/>
              </a:spcBef>
              <a:spcAft>
                <a:spcPts val="0"/>
              </a:spcAft>
              <a:buSzPts val="4200"/>
              <a:buNone/>
            </a:pPr>
            <a:r>
              <a:rPr b="1" lang="en-IE" sz="2800"/>
              <a:t>Κάντε διαλείμματα</a:t>
            </a:r>
            <a:r>
              <a:rPr b="1" lang="en-IE" sz="2800">
                <a:latin typeface="Arial"/>
                <a:ea typeface="Arial"/>
                <a:cs typeface="Arial"/>
                <a:sym typeface="Arial"/>
              </a:rPr>
              <a:t>: </a:t>
            </a:r>
            <a:r>
              <a:rPr lang="en-IE" sz="2800"/>
              <a:t>Απομακρυνθείτε από τις οθόνες και αποκτήστε φυσικό φως όταν αισθάνεστε ότι σας κατακλύζει αρνητικό περιεχόμενο. </a:t>
            </a:r>
            <a:br>
              <a:rPr lang="en-IE" sz="2800"/>
            </a:br>
            <a:r>
              <a:rPr i="1" lang="en-IE" sz="2800"/>
              <a:t>Παράδειγμα: Απομακρυνθείτε για πέντε λεπτά, φτιάξτε ένα τσάι ή καφέ και καθίστε κάπου με φυσικό φως. Μικρές αλλαγές όπως αυτή μπορούν να έχουν τεράστια οφέλη για τη συνολική σας ευημερία. </a:t>
            </a:r>
            <a:endParaRPr i="1" sz="2800"/>
          </a:p>
        </p:txBody>
      </p:sp>
      <p:sp>
        <p:nvSpPr>
          <p:cNvPr id="141" name="Google Shape;141;p7"/>
          <p:cNvSpPr txBox="1"/>
          <p:nvPr>
            <p:ph type="title"/>
          </p:nvPr>
        </p:nvSpPr>
        <p:spPr>
          <a:xfrm>
            <a:off x="1060450" y="1524001"/>
            <a:ext cx="21538293" cy="63137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Αποστασιοποίηση από το ενοχλητικό περιεχόμενο</a:t>
            </a:r>
            <a:endParaRPr sz="3300">
              <a:latin typeface="Arial"/>
              <a:ea typeface="Arial"/>
              <a:cs typeface="Arial"/>
              <a:sym typeface="Arial"/>
            </a:endParaRPr>
          </a:p>
        </p:txBody>
      </p:sp>
      <p:sp>
        <p:nvSpPr>
          <p:cNvPr id="142" name="Google Shape;142;p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8"/>
          <p:cNvSpPr txBox="1"/>
          <p:nvPr>
            <p:ph idx="1" type="body"/>
          </p:nvPr>
        </p:nvSpPr>
        <p:spPr>
          <a:xfrm>
            <a:off x="914272" y="2971160"/>
            <a:ext cx="21074871" cy="8594912"/>
          </a:xfrm>
          <a:prstGeom prst="rect">
            <a:avLst/>
          </a:prstGeom>
          <a:noFill/>
          <a:ln>
            <a:noFill/>
          </a:ln>
        </p:spPr>
        <p:txBody>
          <a:bodyPr anchorCtr="0" anchor="t" bIns="0" lIns="0" spcFirstLastPara="1" rIns="0" wrap="square" tIns="0">
            <a:normAutofit/>
          </a:bodyPr>
          <a:lstStyle/>
          <a:p>
            <a:pPr indent="0" lvl="0" marL="0" rtl="0" algn="just">
              <a:lnSpc>
                <a:spcPct val="150000"/>
              </a:lnSpc>
              <a:spcBef>
                <a:spcPts val="0"/>
              </a:spcBef>
              <a:spcAft>
                <a:spcPts val="0"/>
              </a:spcAft>
              <a:buSzPts val="4200"/>
              <a:buNone/>
            </a:pPr>
            <a:r>
              <a:rPr lang="en-IE" sz="2800"/>
              <a:t>Με βάση το πρόσφατο άρθρο (Kavuri &amp; Gresham, 2022), συνήχθη το συμπέρασμα ότι η έκθεση στα μέσα ενημέρωσης είναι μια πραγματική πηγή άγχους για τους νέους και μπορεί να επηρεάσει την ψυχική υγεία, ειδικά όταν συνδυάζεται με προσωπικές ευπάθειες ή κρίσεις της κοινότητας</a:t>
            </a:r>
            <a:r>
              <a:rPr lang="en-IE" sz="2800">
                <a:latin typeface="Arial"/>
                <a:ea typeface="Arial"/>
                <a:cs typeface="Arial"/>
                <a:sym typeface="Arial"/>
              </a:rPr>
              <a:t>.</a:t>
            </a:r>
            <a:endParaRPr sz="2800"/>
          </a:p>
          <a:p>
            <a:pPr indent="0" lvl="0" marL="0" rtl="0" algn="just">
              <a:lnSpc>
                <a:spcPct val="15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just">
              <a:lnSpc>
                <a:spcPct val="100000"/>
              </a:lnSpc>
              <a:spcBef>
                <a:spcPts val="0"/>
              </a:spcBef>
              <a:spcAft>
                <a:spcPts val="0"/>
              </a:spcAft>
              <a:buSzPts val="4200"/>
              <a:buNone/>
            </a:pPr>
            <a:r>
              <a:rPr b="1" lang="en-IE" sz="2800"/>
              <a:t>Έμμεσο τραύμα (μπορεί επίσης να ονομαστεί έμμεσο τραύμα</a:t>
            </a:r>
            <a:r>
              <a:rPr b="1" lang="en-IE" sz="2800">
                <a:latin typeface="Arial"/>
                <a:ea typeface="Arial"/>
                <a:cs typeface="Arial"/>
                <a:sym typeface="Arial"/>
              </a:rPr>
              <a:t>): </a:t>
            </a:r>
            <a:r>
              <a:rPr lang="en-IE" sz="2800"/>
              <a:t>Τα στρεσογόνα μέσα μπορούν να προκαλέσουν άγχος, φόβο και συμπτώματα που μοιάζουν με PTSD στους εφήβους, ακόμη και χωρίς άμεση έκθεση</a:t>
            </a:r>
            <a:r>
              <a:rPr lang="en-IE" sz="2800">
                <a:latin typeface="Arial"/>
                <a:ea typeface="Arial"/>
                <a:cs typeface="Arial"/>
                <a:sym typeface="Arial"/>
              </a:rPr>
              <a:t>.</a:t>
            </a:r>
            <a:endParaRPr sz="2800"/>
          </a:p>
          <a:p>
            <a:pPr indent="0" lvl="0" marL="0" rtl="0" algn="just">
              <a:lnSpc>
                <a:spcPct val="10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just">
              <a:lnSpc>
                <a:spcPct val="100000"/>
              </a:lnSpc>
              <a:spcBef>
                <a:spcPts val="0"/>
              </a:spcBef>
              <a:spcAft>
                <a:spcPts val="0"/>
              </a:spcAft>
              <a:buSzPts val="4200"/>
              <a:buNone/>
            </a:pPr>
            <a:r>
              <a:rPr b="1" lang="en-IE" sz="2800"/>
              <a:t>Ατομική ευπάθεια</a:t>
            </a:r>
            <a:r>
              <a:rPr b="1" lang="en-IE" sz="2800">
                <a:latin typeface="Arial"/>
                <a:ea typeface="Arial"/>
                <a:cs typeface="Arial"/>
                <a:sym typeface="Arial"/>
              </a:rPr>
              <a:t>: </a:t>
            </a:r>
            <a:r>
              <a:rPr lang="en-IE" sz="2800"/>
              <a:t>Οι γυναίκες, εκείνες με προηγούμενο τραύμα και οι πολύ ευαίσθητες προσωπικότητες επηρεάζονται περισσότερο</a:t>
            </a:r>
            <a:r>
              <a:rPr lang="en-IE" sz="2800">
                <a:latin typeface="Arial"/>
                <a:ea typeface="Arial"/>
                <a:cs typeface="Arial"/>
                <a:sym typeface="Arial"/>
              </a:rPr>
              <a:t>.</a:t>
            </a:r>
            <a:endParaRPr sz="2800"/>
          </a:p>
          <a:p>
            <a:pPr indent="0" lvl="0" marL="0" rtl="0" algn="just">
              <a:lnSpc>
                <a:spcPct val="10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just">
              <a:lnSpc>
                <a:spcPct val="100000"/>
              </a:lnSpc>
              <a:spcBef>
                <a:spcPts val="0"/>
              </a:spcBef>
              <a:spcAft>
                <a:spcPts val="0"/>
              </a:spcAft>
              <a:buSzPts val="4200"/>
              <a:buNone/>
            </a:pPr>
            <a:r>
              <a:rPr b="1" lang="en-IE" sz="2800"/>
              <a:t>Ενισχυτικοί παράγοντες</a:t>
            </a:r>
            <a:r>
              <a:rPr b="1" lang="en-IE" sz="2800">
                <a:latin typeface="Arial"/>
                <a:ea typeface="Arial"/>
                <a:cs typeface="Arial"/>
                <a:sym typeface="Arial"/>
              </a:rPr>
              <a:t>:</a:t>
            </a:r>
            <a:r>
              <a:rPr lang="en-IE" sz="2800">
                <a:latin typeface="Arial"/>
                <a:ea typeface="Arial"/>
                <a:cs typeface="Arial"/>
                <a:sym typeface="Arial"/>
              </a:rPr>
              <a:t> </a:t>
            </a:r>
            <a:r>
              <a:rPr lang="en-IE" sz="2800"/>
              <a:t>μεγάλη έκθεση, εστίαση στον θάνατο/βία και οι παγκόσμιες κρίσεις (COVID-19) αυξάνουν τον αντίκτυπο</a:t>
            </a:r>
            <a:r>
              <a:rPr lang="en-IE" sz="2800">
                <a:latin typeface="Arial"/>
                <a:ea typeface="Arial"/>
                <a:cs typeface="Arial"/>
                <a:sym typeface="Arial"/>
              </a:rPr>
              <a:t>.</a:t>
            </a:r>
            <a:endParaRPr sz="2800"/>
          </a:p>
          <a:p>
            <a:pPr indent="0" lvl="0" marL="0" rtl="0" algn="just">
              <a:lnSpc>
                <a:spcPct val="10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just">
              <a:lnSpc>
                <a:spcPct val="100000"/>
              </a:lnSpc>
              <a:spcBef>
                <a:spcPts val="0"/>
              </a:spcBef>
              <a:spcAft>
                <a:spcPts val="0"/>
              </a:spcAft>
              <a:buSzPts val="4200"/>
              <a:buNone/>
            </a:pPr>
            <a:r>
              <a:rPr b="1" lang="en-IE" sz="2800"/>
              <a:t>Σωρευτικό αποτέλεσμα</a:t>
            </a:r>
            <a:r>
              <a:rPr b="1" lang="en-IE" sz="2800">
                <a:latin typeface="Arial"/>
                <a:ea typeface="Arial"/>
                <a:cs typeface="Arial"/>
                <a:sym typeface="Arial"/>
              </a:rPr>
              <a:t>: </a:t>
            </a:r>
            <a:r>
              <a:rPr lang="en-IE" sz="2800"/>
              <a:t>Το άγχος των μέσων ενημέρωσης μπορεί να επιδεινωθεί με τραύμα στην πραγματική ζωή, δημιουργώντας έναν κύκλο αυξημένης δυσφορίας</a:t>
            </a:r>
            <a:r>
              <a:rPr lang="en-IE" sz="2800">
                <a:latin typeface="Arial"/>
                <a:ea typeface="Arial"/>
                <a:cs typeface="Arial"/>
                <a:sym typeface="Arial"/>
              </a:rPr>
              <a:t>.</a:t>
            </a:r>
            <a:endParaRPr sz="2800"/>
          </a:p>
          <a:p>
            <a:pPr indent="0" lvl="0" marL="0" rtl="0" algn="just">
              <a:lnSpc>
                <a:spcPct val="10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just">
              <a:lnSpc>
                <a:spcPct val="100000"/>
              </a:lnSpc>
              <a:spcBef>
                <a:spcPts val="0"/>
              </a:spcBef>
              <a:spcAft>
                <a:spcPts val="0"/>
              </a:spcAft>
              <a:buSzPts val="4200"/>
              <a:buNone/>
            </a:pPr>
            <a:r>
              <a:rPr b="1" lang="en-IE" sz="2800"/>
              <a:t>Πρόληψη &amp; υποστήριξη</a:t>
            </a:r>
            <a:r>
              <a:rPr b="1" lang="en-IE" sz="2800">
                <a:latin typeface="Arial"/>
                <a:ea typeface="Arial"/>
                <a:cs typeface="Arial"/>
                <a:sym typeface="Arial"/>
              </a:rPr>
              <a:t>: </a:t>
            </a:r>
            <a:r>
              <a:rPr lang="en-IE" sz="2800"/>
              <a:t>Η γονική καθοδήγηση, ο γραμματισμός στα μέσα ενημέρωσης και η ευαισθητοποίηση του σχολείου/κλινικού ιατρού συμβάλλουν στην άμβλυνση των αρνητικών επιπτώσεων</a:t>
            </a:r>
            <a:r>
              <a:rPr lang="en-IE" sz="2800">
                <a:latin typeface="Arial"/>
                <a:ea typeface="Arial"/>
                <a:cs typeface="Arial"/>
                <a:sym typeface="Arial"/>
              </a:rPr>
              <a:t>.</a:t>
            </a:r>
            <a:endParaRPr sz="2800"/>
          </a:p>
          <a:p>
            <a:pPr indent="0" lvl="0" marL="0" rtl="0" algn="l">
              <a:lnSpc>
                <a:spcPct val="150000"/>
              </a:lnSpc>
              <a:spcBef>
                <a:spcPts val="0"/>
              </a:spcBef>
              <a:spcAft>
                <a:spcPts val="0"/>
              </a:spcAft>
              <a:buClr>
                <a:srgbClr val="323232"/>
              </a:buClr>
              <a:buSzPts val="4200"/>
              <a:buNone/>
            </a:pPr>
            <a:r>
              <a:t/>
            </a:r>
            <a:endParaRPr sz="2800">
              <a:latin typeface="Arial"/>
              <a:ea typeface="Arial"/>
              <a:cs typeface="Arial"/>
              <a:sym typeface="Arial"/>
            </a:endParaRPr>
          </a:p>
        </p:txBody>
      </p:sp>
      <p:sp>
        <p:nvSpPr>
          <p:cNvPr id="148" name="Google Shape;148;p8"/>
          <p:cNvSpPr txBox="1"/>
          <p:nvPr>
            <p:ph type="title"/>
          </p:nvPr>
        </p:nvSpPr>
        <p:spPr>
          <a:xfrm>
            <a:off x="920621" y="1836964"/>
            <a:ext cx="22860001" cy="62592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Έκθεση στο τραύμα των μέσων ενημέρωσης</a:t>
            </a:r>
            <a:endParaRPr sz="3300">
              <a:latin typeface="Arial"/>
              <a:ea typeface="Arial"/>
              <a:cs typeface="Arial"/>
              <a:sym typeface="Arial"/>
            </a:endParaRPr>
          </a:p>
        </p:txBody>
      </p:sp>
      <p:sp>
        <p:nvSpPr>
          <p:cNvPr id="149" name="Google Shape;149;p8"/>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9"/>
          <p:cNvSpPr txBox="1"/>
          <p:nvPr>
            <p:ph idx="1" type="body"/>
          </p:nvPr>
        </p:nvSpPr>
        <p:spPr>
          <a:xfrm>
            <a:off x="761999" y="2198914"/>
            <a:ext cx="21056600" cy="8839200"/>
          </a:xfrm>
          <a:prstGeom prst="rect">
            <a:avLst/>
          </a:prstGeom>
          <a:noFill/>
          <a:ln>
            <a:noFill/>
          </a:ln>
        </p:spPr>
        <p:txBody>
          <a:bodyPr anchorCtr="0" anchor="t" bIns="0" lIns="0" spcFirstLastPara="1" rIns="0" wrap="square" tIns="0">
            <a:normAutofit/>
          </a:bodyPr>
          <a:lstStyle/>
          <a:p>
            <a:pPr indent="0" lvl="0" marL="0" rtl="0" algn="just">
              <a:lnSpc>
                <a:spcPct val="150000"/>
              </a:lnSpc>
              <a:spcBef>
                <a:spcPts val="0"/>
              </a:spcBef>
              <a:spcAft>
                <a:spcPts val="0"/>
              </a:spcAft>
              <a:buSzPts val="4200"/>
              <a:buNone/>
            </a:pPr>
            <a:r>
              <a:rPr lang="en-IE" sz="2800"/>
              <a:t>Το να αισθάνεστε καταβεβλημένοι μπορεί να αισθάνεστε σαν συναισθήματα που ξεφεύγουν από τον έλεγχο. </a:t>
            </a:r>
            <a:br>
              <a:rPr lang="en-IE" sz="2800"/>
            </a:br>
            <a:r>
              <a:rPr lang="en-IE" sz="2800"/>
              <a:t>Αυτό το βίντεο διερευνά την επιστήμη πίσω από τη συναισθηματική ρύθμιση και εισάγει δύο πρακτικές τεχνικές για τη διαχείριση έντονων συναισθημάτων. </a:t>
            </a:r>
            <a:endParaRPr sz="2800"/>
          </a:p>
          <a:p>
            <a:pPr indent="0" lvl="0" marL="0" rtl="0" algn="l">
              <a:lnSpc>
                <a:spcPct val="90000"/>
              </a:lnSpc>
              <a:spcBef>
                <a:spcPts val="2000"/>
              </a:spcBef>
              <a:spcAft>
                <a:spcPts val="0"/>
              </a:spcAft>
              <a:buClr>
                <a:srgbClr val="323232"/>
              </a:buClr>
              <a:buSzPts val="5600"/>
              <a:buNone/>
            </a:pPr>
            <a:r>
              <a:t/>
            </a:r>
            <a:endParaRPr/>
          </a:p>
        </p:txBody>
      </p:sp>
      <p:sp>
        <p:nvSpPr>
          <p:cNvPr id="155" name="Google Shape;155;p9"/>
          <p:cNvSpPr txBox="1"/>
          <p:nvPr>
            <p:ph type="title"/>
          </p:nvPr>
        </p:nvSpPr>
        <p:spPr>
          <a:xfrm>
            <a:off x="761999" y="1524001"/>
            <a:ext cx="22860001" cy="67491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Συναισθηματική ρύθμιση</a:t>
            </a:r>
            <a:endParaRPr sz="3300">
              <a:latin typeface="Arial"/>
              <a:ea typeface="Arial"/>
              <a:cs typeface="Arial"/>
              <a:sym typeface="Arial"/>
            </a:endParaRPr>
          </a:p>
        </p:txBody>
      </p:sp>
      <p:pic>
        <p:nvPicPr>
          <p:cNvPr id="156" name="Google Shape;156;p9" title="Feeling Really Overwhelmed? Discover the Science of Emotion Regulation"/>
          <p:cNvPicPr preferRelativeResize="0"/>
          <p:nvPr/>
        </p:nvPicPr>
        <p:blipFill rotWithShape="1">
          <a:blip r:embed="rId3">
            <a:alphaModFix/>
          </a:blip>
          <a:srcRect b="0" l="0" r="0" t="0"/>
          <a:stretch/>
        </p:blipFill>
        <p:spPr>
          <a:xfrm>
            <a:off x="5442858" y="4114800"/>
            <a:ext cx="13367656" cy="8077199"/>
          </a:xfrm>
          <a:prstGeom prst="rect">
            <a:avLst/>
          </a:prstGeom>
          <a:noFill/>
          <a:ln>
            <a:noFill/>
          </a:ln>
        </p:spPr>
      </p:pic>
      <p:sp>
        <p:nvSpPr>
          <p:cNvPr id="157" name="Google Shape;157;p9"/>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
        <p:nvSpPr>
          <p:cNvPr id="158" name="Google Shape;158;p9"/>
          <p:cNvSpPr txBox="1"/>
          <p:nvPr/>
        </p:nvSpPr>
        <p:spPr>
          <a:xfrm>
            <a:off x="5442858" y="12669483"/>
            <a:ext cx="1219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IE" sz="1400" u="sng" cap="none" strike="noStrike">
                <a:solidFill>
                  <a:srgbClr val="000000"/>
                </a:solidFill>
                <a:latin typeface="Arial"/>
                <a:ea typeface="Arial"/>
                <a:cs typeface="Arial"/>
                <a:sym typeface="Arial"/>
                <a:hlinkClick r:id="rId4">
                  <a:extLst>
                    <a:ext uri="{A12FA001-AC4F-418D-AE19-62706E023703}">
                      <ahyp:hlinkClr val="tx"/>
                    </a:ext>
                  </a:extLst>
                </a:hlinkClick>
              </a:rPr>
              <a:t>Feel Lighter in Therapy. Start 2026 with Support Tailored to You.</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0"/>
          <p:cNvSpPr txBox="1"/>
          <p:nvPr>
            <p:ph idx="1" type="body"/>
          </p:nvPr>
        </p:nvSpPr>
        <p:spPr>
          <a:xfrm>
            <a:off x="758825" y="2560544"/>
            <a:ext cx="21774604" cy="9174256"/>
          </a:xfrm>
          <a:prstGeom prst="rect">
            <a:avLst/>
          </a:prstGeom>
          <a:noFill/>
          <a:ln>
            <a:noFill/>
          </a:ln>
        </p:spPr>
        <p:txBody>
          <a:bodyPr anchorCtr="0" anchor="t" bIns="0" lIns="0" spcFirstLastPara="1" rIns="0" wrap="square" tIns="0">
            <a:noAutofit/>
          </a:bodyPr>
          <a:lstStyle/>
          <a:p>
            <a:pPr indent="-571500" lvl="0" marL="571500" rtl="0" algn="just">
              <a:lnSpc>
                <a:spcPct val="100000"/>
              </a:lnSpc>
              <a:spcBef>
                <a:spcPts val="0"/>
              </a:spcBef>
              <a:spcAft>
                <a:spcPts val="0"/>
              </a:spcAft>
              <a:buSzPts val="2800"/>
              <a:buFont typeface="Arial"/>
              <a:buChar char="•"/>
            </a:pPr>
            <a:r>
              <a:rPr b="1" lang="en-IE" sz="2800"/>
              <a:t>Απευθυνθείτε για υποστήριξη</a:t>
            </a:r>
            <a:r>
              <a:rPr b="1" lang="en-IE" sz="2800">
                <a:latin typeface="Arial"/>
                <a:ea typeface="Arial"/>
                <a:cs typeface="Arial"/>
                <a:sym typeface="Arial"/>
              </a:rPr>
              <a:t>: </a:t>
            </a:r>
            <a:r>
              <a:rPr lang="en-IE" sz="2800"/>
              <a:t>Έμπιστοι ενήλικες, εκπαιδευτικοί ή οργανισμοί υποστήριξης μπορούν να παρέχουν καθοδήγηση όταν αισθάνεστε στενοχωρημένοι</a:t>
            </a:r>
            <a:r>
              <a:rPr lang="en-IE" sz="2800">
                <a:latin typeface="Arial"/>
                <a:ea typeface="Arial"/>
                <a:cs typeface="Arial"/>
                <a:sym typeface="Arial"/>
              </a:rPr>
              <a:t>.</a:t>
            </a:r>
            <a:endParaRPr sz="2800"/>
          </a:p>
          <a:p>
            <a:pPr indent="0" lvl="0" marL="0" rtl="0" algn="just">
              <a:lnSpc>
                <a:spcPct val="100000"/>
              </a:lnSpc>
              <a:spcBef>
                <a:spcPts val="0"/>
              </a:spcBef>
              <a:spcAft>
                <a:spcPts val="0"/>
              </a:spcAft>
              <a:buSzPts val="4200"/>
              <a:buNone/>
            </a:pPr>
            <a:r>
              <a:rPr i="1" lang="en-IE" sz="2800">
                <a:latin typeface="Arial"/>
                <a:ea typeface="Arial"/>
                <a:cs typeface="Arial"/>
                <a:sym typeface="Arial"/>
              </a:rPr>
              <a:t>	</a:t>
            </a:r>
            <a:r>
              <a:rPr i="1" lang="en-IE" sz="2800"/>
              <a:t>Παράδειγμα</a:t>
            </a:r>
            <a:r>
              <a:rPr i="1" lang="en-IE" sz="2800">
                <a:latin typeface="Arial"/>
                <a:ea typeface="Arial"/>
                <a:cs typeface="Arial"/>
                <a:sym typeface="Arial"/>
              </a:rPr>
              <a:t>: </a:t>
            </a:r>
            <a:r>
              <a:rPr i="1" lang="en-IE" sz="2800"/>
              <a:t>Επικοινωνήστε με την </a:t>
            </a:r>
            <a:r>
              <a:rPr i="1" lang="en-IE" sz="2800" u="sng">
                <a:solidFill>
                  <a:schemeClr val="hlink"/>
                </a:solidFill>
                <a:hlinkClick r:id="rId3"/>
              </a:rPr>
              <a:t>Aware</a:t>
            </a:r>
            <a:r>
              <a:rPr i="1" lang="en-IE" sz="2800"/>
              <a:t> (Ιρλανδία) ή μιλήστε με έναν σχολικό σύμβουλο προσανατολισμού όταν αισθάνεστε στενοχωρημένοι, για να λάβετε συναισθηματική υποστήριξη και καθοδήγηση</a:t>
            </a:r>
            <a:r>
              <a:rPr lang="en-IE" sz="2800">
                <a:latin typeface="Arial"/>
                <a:ea typeface="Arial"/>
                <a:cs typeface="Arial"/>
                <a:sym typeface="Arial"/>
              </a:rPr>
              <a:t>. </a:t>
            </a:r>
            <a:endParaRPr sz="2800"/>
          </a:p>
          <a:p>
            <a:pPr indent="-457200" lvl="0" marL="457200" rtl="0" algn="just">
              <a:lnSpc>
                <a:spcPct val="100000"/>
              </a:lnSpc>
              <a:spcBef>
                <a:spcPts val="0"/>
              </a:spcBef>
              <a:spcAft>
                <a:spcPts val="0"/>
              </a:spcAft>
              <a:buSzPts val="2800"/>
              <a:buFont typeface="Arial"/>
              <a:buChar char="•"/>
            </a:pPr>
            <a:r>
              <a:rPr b="1" lang="en-IE" sz="2800"/>
              <a:t>Θέστε προσωπικά όρια</a:t>
            </a:r>
            <a:r>
              <a:rPr b="1" lang="en-IE" sz="2800">
                <a:latin typeface="Arial"/>
                <a:ea typeface="Arial"/>
                <a:cs typeface="Arial"/>
                <a:sym typeface="Arial"/>
              </a:rPr>
              <a:t>: </a:t>
            </a:r>
            <a:r>
              <a:rPr lang="en-IE" sz="2800"/>
              <a:t>Σκεφτείτε τα συναισθηματικά σας όρια και δημιουργήστε όρια γύρω από το διαδικτυακό περιεχόμενο</a:t>
            </a:r>
            <a:r>
              <a:rPr lang="en-IE" sz="2800">
                <a:latin typeface="Arial"/>
                <a:ea typeface="Arial"/>
                <a:cs typeface="Arial"/>
                <a:sym typeface="Arial"/>
              </a:rPr>
              <a:t>.</a:t>
            </a:r>
            <a:endParaRPr sz="2800"/>
          </a:p>
          <a:p>
            <a:pPr indent="0" lvl="0" marL="0" rtl="0" algn="just">
              <a:lnSpc>
                <a:spcPct val="100000"/>
              </a:lnSpc>
              <a:spcBef>
                <a:spcPts val="0"/>
              </a:spcBef>
              <a:spcAft>
                <a:spcPts val="0"/>
              </a:spcAft>
              <a:buSzPts val="4200"/>
              <a:buNone/>
            </a:pPr>
            <a:r>
              <a:rPr i="1" lang="en-IE" sz="2800">
                <a:latin typeface="Arial"/>
                <a:ea typeface="Arial"/>
                <a:cs typeface="Arial"/>
                <a:sym typeface="Arial"/>
              </a:rPr>
              <a:t>	</a:t>
            </a:r>
            <a:r>
              <a:rPr i="1" lang="en-IE" sz="2800"/>
              <a:t>Παράδειγμα: Προγραμματίστε έναν καθημερινό «χρόνο εκτός σύνδεσης» 30 λεπτών για να ελέγχετε τα συναισθήματά σας αντί να κάνετε κύλιση</a:t>
            </a:r>
            <a:r>
              <a:rPr lang="en-IE" sz="2800">
                <a:latin typeface="Arial"/>
                <a:ea typeface="Arial"/>
                <a:cs typeface="Arial"/>
                <a:sym typeface="Arial"/>
              </a:rPr>
              <a:t>. </a:t>
            </a:r>
            <a:endParaRPr sz="2800"/>
          </a:p>
          <a:p>
            <a:pPr indent="-571500" lvl="0" marL="571500" rtl="0" algn="just">
              <a:lnSpc>
                <a:spcPct val="100000"/>
              </a:lnSpc>
              <a:spcBef>
                <a:spcPts val="0"/>
              </a:spcBef>
              <a:spcAft>
                <a:spcPts val="0"/>
              </a:spcAft>
              <a:buSzPts val="2800"/>
              <a:buFont typeface="Arial"/>
              <a:buChar char="•"/>
            </a:pPr>
            <a:r>
              <a:rPr b="1" lang="en-IE" sz="2800"/>
              <a:t>Συζητήστε με ενσυναίσθηση</a:t>
            </a:r>
            <a:r>
              <a:rPr b="1" lang="en-IE" sz="2800">
                <a:latin typeface="Arial"/>
                <a:ea typeface="Arial"/>
                <a:cs typeface="Arial"/>
                <a:sym typeface="Arial"/>
              </a:rPr>
              <a:t>: </a:t>
            </a:r>
            <a:r>
              <a:rPr lang="en-IE" sz="2800"/>
              <a:t>Μοιραστείτε συναισθήματα σχετικά με ενοχλητικό περιεχόμενο σε ομάδες, ενθαρρύνοντας τη φροντίδα από ομοτίμους</a:t>
            </a:r>
            <a:r>
              <a:rPr lang="en-IE" sz="2800">
                <a:latin typeface="Arial"/>
                <a:ea typeface="Arial"/>
                <a:cs typeface="Arial"/>
                <a:sym typeface="Arial"/>
              </a:rPr>
              <a:t>.</a:t>
            </a:r>
            <a:endParaRPr sz="2800"/>
          </a:p>
          <a:p>
            <a:pPr indent="0" lvl="0" marL="0" rtl="0" algn="just">
              <a:lnSpc>
                <a:spcPct val="100000"/>
              </a:lnSpc>
              <a:spcBef>
                <a:spcPts val="0"/>
              </a:spcBef>
              <a:spcAft>
                <a:spcPts val="0"/>
              </a:spcAft>
              <a:buSzPts val="4200"/>
              <a:buNone/>
            </a:pPr>
            <a:r>
              <a:rPr i="1" lang="en-IE" sz="2800">
                <a:latin typeface="Arial"/>
                <a:ea typeface="Arial"/>
                <a:cs typeface="Arial"/>
                <a:sym typeface="Arial"/>
              </a:rPr>
              <a:t>	</a:t>
            </a:r>
            <a:r>
              <a:rPr i="1" lang="en-IE" sz="2800"/>
              <a:t>Παράδειγμα: Κατά τη διάρκεια μιας ομαδικής συνομιλίας ή σύσκεψης, πείτε κάτι όπως: "Βρήκα αυτό το περιεχόμενο πολύ ενοχλητικό. Έχει νιώσει κανείς άλλος το ίδιο; Πώς τα καταφέρνετε όλοι;» και στη συνέχεια ακούστε ενεργά τις απαντήσεις των συνομηλίκων, προσφέροντας υποστηρικτικά σχόλια ή πόρους</a:t>
            </a:r>
            <a:r>
              <a:rPr lang="en-IE" sz="2800">
                <a:latin typeface="Arial"/>
                <a:ea typeface="Arial"/>
                <a:cs typeface="Arial"/>
                <a:sym typeface="Arial"/>
              </a:rPr>
              <a:t>.</a:t>
            </a:r>
            <a:endParaRPr sz="2800"/>
          </a:p>
          <a:p>
            <a:pPr indent="-571500" lvl="0" marL="571500" rtl="0" algn="just">
              <a:lnSpc>
                <a:spcPct val="100000"/>
              </a:lnSpc>
              <a:spcBef>
                <a:spcPts val="0"/>
              </a:spcBef>
              <a:spcAft>
                <a:spcPts val="0"/>
              </a:spcAft>
              <a:buSzPts val="2800"/>
              <a:buFont typeface="Arial"/>
              <a:buChar char="•"/>
            </a:pPr>
            <a:r>
              <a:rPr b="1" lang="en-IE" sz="2800"/>
              <a:t>Σεβαστείτε τα όριά σας</a:t>
            </a:r>
            <a:r>
              <a:rPr b="1" lang="en-IE" sz="2800">
                <a:latin typeface="Arial"/>
                <a:ea typeface="Arial"/>
                <a:cs typeface="Arial"/>
                <a:sym typeface="Arial"/>
              </a:rPr>
              <a:t>: </a:t>
            </a:r>
            <a:r>
              <a:rPr lang="en-IE" sz="2800"/>
              <a:t>Αναγνωρίστε και τιμήστε τη συναισθηματική σας ικανότητα στους ψηφιακούς χώρους</a:t>
            </a:r>
            <a:r>
              <a:rPr lang="en-IE" sz="2800">
                <a:latin typeface="Arial"/>
                <a:ea typeface="Arial"/>
                <a:cs typeface="Arial"/>
                <a:sym typeface="Arial"/>
              </a:rPr>
              <a:t>.</a:t>
            </a:r>
            <a:endParaRPr sz="2800"/>
          </a:p>
          <a:p>
            <a:pPr indent="0" lvl="0" marL="0" rtl="0" algn="just">
              <a:lnSpc>
                <a:spcPct val="100000"/>
              </a:lnSpc>
              <a:spcBef>
                <a:spcPts val="0"/>
              </a:spcBef>
              <a:spcAft>
                <a:spcPts val="0"/>
              </a:spcAft>
              <a:buSzPts val="4200"/>
              <a:buNone/>
            </a:pPr>
            <a:r>
              <a:rPr i="1" lang="en-IE" sz="2800">
                <a:latin typeface="Arial"/>
                <a:ea typeface="Arial"/>
                <a:cs typeface="Arial"/>
                <a:sym typeface="Arial"/>
              </a:rPr>
              <a:t>	</a:t>
            </a:r>
            <a:r>
              <a:rPr i="1" lang="en-IE" sz="2800"/>
              <a:t>Παράδειγμα: Κρατήστε ένα ημερολόγιο «ψηφιακού check-in» όπου, πριν ανοίξετε οποιοδήποτε μέσο κοινωνικής δικτύωσης ή εφαρμογή ειδήσεων, βαθμολογείτε την τρέχουσα συναισθηματική σας ενέργεια (1–10). Εάν είναι κάτω από ένα συγκεκριμένο όριο, παραλείψτε την εφαρμογή και κάντε μια χαλαρωτική δραστηριότητα</a:t>
            </a:r>
            <a:r>
              <a:rPr lang="en-IE" sz="2800">
                <a:latin typeface="Arial"/>
                <a:ea typeface="Arial"/>
                <a:cs typeface="Arial"/>
                <a:sym typeface="Arial"/>
              </a:rPr>
              <a:t>.</a:t>
            </a:r>
            <a:endParaRPr sz="2800"/>
          </a:p>
          <a:p>
            <a:pPr indent="-571500" lvl="0" marL="571500" rtl="0" algn="just">
              <a:lnSpc>
                <a:spcPct val="100000"/>
              </a:lnSpc>
              <a:spcBef>
                <a:spcPts val="0"/>
              </a:spcBef>
              <a:spcAft>
                <a:spcPts val="0"/>
              </a:spcAft>
              <a:buSzPts val="2800"/>
              <a:buFont typeface="Arial"/>
              <a:buChar char="•"/>
            </a:pPr>
            <a:r>
              <a:rPr b="1" lang="en-IE" sz="2800"/>
              <a:t>Δείξτε ενσυναίσθηση προς τους συνομηλίκους σας</a:t>
            </a:r>
            <a:r>
              <a:rPr b="1" lang="en-IE" sz="2800">
                <a:latin typeface="Arial"/>
                <a:ea typeface="Arial"/>
                <a:cs typeface="Arial"/>
                <a:sym typeface="Arial"/>
              </a:rPr>
              <a:t>: </a:t>
            </a:r>
            <a:r>
              <a:rPr lang="en-IE" sz="2800"/>
              <a:t>Υποστηρίξτε άλλους που επηρεάζονται από ενοχλητικό περιεχόμενο με κατανόηση</a:t>
            </a:r>
            <a:r>
              <a:rPr lang="en-IE" sz="2800">
                <a:latin typeface="Arial"/>
                <a:ea typeface="Arial"/>
                <a:cs typeface="Arial"/>
                <a:sym typeface="Arial"/>
              </a:rPr>
              <a:t>.</a:t>
            </a:r>
            <a:endParaRPr sz="2800"/>
          </a:p>
          <a:p>
            <a:pPr indent="0" lvl="0" marL="0" rtl="0" algn="just">
              <a:lnSpc>
                <a:spcPct val="100000"/>
              </a:lnSpc>
              <a:spcBef>
                <a:spcPts val="0"/>
              </a:spcBef>
              <a:spcAft>
                <a:spcPts val="0"/>
              </a:spcAft>
              <a:buSzPts val="4200"/>
              <a:buNone/>
            </a:pPr>
            <a:r>
              <a:rPr lang="en-IE" sz="2800">
                <a:latin typeface="Arial"/>
                <a:ea typeface="Arial"/>
                <a:cs typeface="Arial"/>
                <a:sym typeface="Arial"/>
              </a:rPr>
              <a:t>	</a:t>
            </a:r>
            <a:r>
              <a:rPr lang="en-IE" sz="2800"/>
              <a:t>Παράδειγμα: Επικοινωνήστε με έναν συνομήλικο που φαίνεται αναστατωμένος από μια δυσάρεστη ανάρτηση και στείλτε ένα μήνυμα όπως: «Παρατήρησα ότι το περιεχόμενο ήταν ενοχλητικό, απλώς ήθελα να κάνω check in. Είμαι εδώ αν θέλετε να μιλήσετε ή χρειάζεστε υποστήριξη».</a:t>
            </a:r>
            <a:endParaRPr sz="2800"/>
          </a:p>
        </p:txBody>
      </p:sp>
      <p:sp>
        <p:nvSpPr>
          <p:cNvPr id="164" name="Google Shape;164;p10"/>
          <p:cNvSpPr txBox="1"/>
          <p:nvPr>
            <p:ph type="title"/>
          </p:nvPr>
        </p:nvSpPr>
        <p:spPr>
          <a:xfrm>
            <a:off x="761999" y="1524001"/>
            <a:ext cx="22860001" cy="4952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Πλοήγηση σε ενοχλητικό περιεχόμενο στο Διαδίκτυο</a:t>
            </a:r>
            <a:endParaRPr sz="3300">
              <a:latin typeface="Arial"/>
              <a:ea typeface="Arial"/>
              <a:cs typeface="Arial"/>
              <a:sym typeface="Arial"/>
            </a:endParaRPr>
          </a:p>
        </p:txBody>
      </p:sp>
      <p:sp>
        <p:nvSpPr>
          <p:cNvPr id="165" name="Google Shape;165;p10"/>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8000"/>
              <a:t>Εργαλεία και στρατηγικές</a:t>
            </a:r>
            <a:endParaRPr sz="8000">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2"/>
          <p:cNvSpPr txBox="1"/>
          <p:nvPr>
            <p:ph idx="1" type="body"/>
          </p:nvPr>
        </p:nvSpPr>
        <p:spPr>
          <a:xfrm>
            <a:off x="774701" y="5967702"/>
            <a:ext cx="11264900" cy="6305550"/>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3"/>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4"/>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5"/>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6"/>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7"/>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8"/>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9"/>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0"/>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1"/>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2"/>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3"/>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4"/>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5"/>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6"/>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7"/>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8"/>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9"/>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20"/>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21"/>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22"/>
            </a:endParaRPr>
          </a:p>
          <a:p>
            <a:pPr indent="0" lvl="0" marL="0" rtl="0" algn="l">
              <a:lnSpc>
                <a:spcPct val="90000"/>
              </a:lnSpc>
              <a:spcBef>
                <a:spcPts val="0"/>
              </a:spcBef>
              <a:spcAft>
                <a:spcPts val="0"/>
              </a:spcAft>
              <a:buSzPts val="5600"/>
              <a:buNone/>
            </a:pPr>
            <a:r>
              <a:rPr lang="en-IE" sz="2000" u="sng">
                <a:solidFill>
                  <a:schemeClr val="hlink"/>
                </a:solidFill>
                <a:hlinkClick r:id="rId23"/>
              </a:rPr>
              <a:t>Image</a:t>
            </a:r>
            <a:r>
              <a:rPr lang="en-IE" sz="2000"/>
              <a:t> από Freepik από vectorjuice</a:t>
            </a:r>
            <a:endParaRPr sz="2000"/>
          </a:p>
        </p:txBody>
      </p:sp>
      <p:sp>
        <p:nvSpPr>
          <p:cNvPr id="176" name="Google Shape;176;p12"/>
          <p:cNvSpPr txBox="1"/>
          <p:nvPr>
            <p:ph idx="2" type="body"/>
          </p:nvPr>
        </p:nvSpPr>
        <p:spPr>
          <a:xfrm>
            <a:off x="10695214" y="4509405"/>
            <a:ext cx="11838215" cy="8485027"/>
          </a:xfrm>
          <a:prstGeom prst="rect">
            <a:avLst/>
          </a:prstGeom>
          <a:noFill/>
          <a:ln>
            <a:noFill/>
          </a:ln>
        </p:spPr>
        <p:txBody>
          <a:bodyPr anchorCtr="0" anchor="t" bIns="0" lIns="0" spcFirstLastPara="1" rIns="0" wrap="square" tIns="0">
            <a:noAutofit/>
          </a:bodyPr>
          <a:lstStyle/>
          <a:p>
            <a:pPr indent="0" lvl="0" marL="0" rtl="0" algn="just">
              <a:lnSpc>
                <a:spcPct val="150000"/>
              </a:lnSpc>
              <a:spcBef>
                <a:spcPts val="0"/>
              </a:spcBef>
              <a:spcAft>
                <a:spcPts val="0"/>
              </a:spcAft>
              <a:buSzPts val="2800"/>
              <a:buNone/>
            </a:pPr>
            <a:r>
              <a:rPr b="1" lang="en-IE" sz="2800"/>
              <a:t>Θέστε όρια στον εαυτό σας </a:t>
            </a:r>
            <a:r>
              <a:rPr lang="en-IE" sz="2800"/>
              <a:t>και προσπαθήστε να τα τηρήσετε - όπως να κοιτάτε τις ειδήσεις μόνο μια συγκεκριμένη ώρα της ημέρας ή για ένα καθορισμένο χρονικό διάστημα</a:t>
            </a:r>
            <a:r>
              <a:rPr lang="en-IE" sz="2800">
                <a:latin typeface="Arial"/>
                <a:ea typeface="Arial"/>
                <a:cs typeface="Arial"/>
                <a:sym typeface="Arial"/>
              </a:rPr>
              <a:t>.</a:t>
            </a:r>
            <a:endParaRPr sz="2800"/>
          </a:p>
          <a:p>
            <a:pPr indent="0" lvl="0" marL="0" rtl="0" algn="just">
              <a:lnSpc>
                <a:spcPct val="150000"/>
              </a:lnSpc>
              <a:spcBef>
                <a:spcPts val="0"/>
              </a:spcBef>
              <a:spcAft>
                <a:spcPts val="0"/>
              </a:spcAft>
              <a:buSzPts val="2800"/>
              <a:buNone/>
            </a:pPr>
            <a:r>
              <a:rPr b="1" lang="en-IE" sz="2800"/>
              <a:t>Σίγαση γνωστοποιήσεων και ορισμός προειδοποίησης </a:t>
            </a:r>
            <a:r>
              <a:rPr lang="en-IE" sz="2800"/>
              <a:t>από ειδησεογραφικούς ιστότοπους και εφαρμογές, ώστε να αλληλεπιδράτε με τις ειδήσεις μόνο όταν το επιλέξετε</a:t>
            </a:r>
            <a:r>
              <a:rPr lang="en-IE" sz="2800">
                <a:latin typeface="Arial"/>
                <a:ea typeface="Arial"/>
                <a:cs typeface="Arial"/>
                <a:sym typeface="Arial"/>
              </a:rPr>
              <a:t>.</a:t>
            </a:r>
            <a:endParaRPr sz="2800"/>
          </a:p>
          <a:p>
            <a:pPr indent="0" lvl="0" marL="0" rtl="0" algn="just">
              <a:lnSpc>
                <a:spcPct val="150000"/>
              </a:lnSpc>
              <a:spcBef>
                <a:spcPts val="0"/>
              </a:spcBef>
              <a:spcAft>
                <a:spcPts val="0"/>
              </a:spcAft>
              <a:buSzPts val="2800"/>
              <a:buNone/>
            </a:pPr>
            <a:r>
              <a:rPr b="1" lang="en-IE" sz="2800"/>
              <a:t>Προσαρμόστε τα μέσα κοινωνικής δικτύωσης</a:t>
            </a:r>
            <a:r>
              <a:rPr lang="en-IE" sz="2800"/>
              <a:t>-</a:t>
            </a:r>
            <a:r>
              <a:rPr lang="en-IE" sz="2800">
                <a:latin typeface="Arial"/>
                <a:ea typeface="Arial"/>
                <a:cs typeface="Arial"/>
                <a:sym typeface="Arial"/>
              </a:rPr>
              <a:t> </a:t>
            </a:r>
            <a:r>
              <a:rPr lang="en-IE" sz="2800"/>
              <a:t>Για παράδειγμα, επιλέγοντας να προβάλετε συγκεκριμένες σελίδες, αλλά να μην κάνετε κύλιση στις λωρίδες χρόνου ή στις τροφοδοσίες ειδήσεων</a:t>
            </a:r>
            <a:r>
              <a:rPr lang="en-IE" sz="2800">
                <a:latin typeface="Arial"/>
                <a:ea typeface="Arial"/>
                <a:cs typeface="Arial"/>
                <a:sym typeface="Arial"/>
              </a:rPr>
              <a:t>.</a:t>
            </a:r>
            <a:endParaRPr sz="2800"/>
          </a:p>
          <a:p>
            <a:pPr indent="0" lvl="0" marL="0" rtl="0" algn="just">
              <a:lnSpc>
                <a:spcPct val="150000"/>
              </a:lnSpc>
              <a:spcBef>
                <a:spcPts val="0"/>
              </a:spcBef>
              <a:spcAft>
                <a:spcPts val="0"/>
              </a:spcAft>
              <a:buSzPts val="2800"/>
              <a:buNone/>
            </a:pPr>
            <a:r>
              <a:rPr b="1" lang="en-IE" sz="2800"/>
              <a:t>Εστίαση σε πραγματικό περιεχόμενο </a:t>
            </a:r>
            <a:r>
              <a:rPr lang="en-IE" sz="2800"/>
              <a:t>παρά απόψεις - παρόλο που τα γεγονότα μπορεί να είναι ακόμα δύσκολα.</a:t>
            </a:r>
            <a:endParaRPr sz="2800"/>
          </a:p>
          <a:p>
            <a:pPr indent="0" lvl="0" marL="0" rtl="0" algn="just">
              <a:lnSpc>
                <a:spcPct val="150000"/>
              </a:lnSpc>
              <a:spcBef>
                <a:spcPts val="0"/>
              </a:spcBef>
              <a:spcAft>
                <a:spcPts val="0"/>
              </a:spcAft>
              <a:buSzPts val="2800"/>
              <a:buNone/>
            </a:pPr>
            <a:r>
              <a:rPr lang="en-IE" sz="2800"/>
              <a:t>Αναζητήστε </a:t>
            </a:r>
            <a:r>
              <a:rPr b="1" lang="en-IE" sz="2800"/>
              <a:t>μερικές θετικές </a:t>
            </a:r>
            <a:r>
              <a:rPr lang="en-IE" sz="2800"/>
              <a:t>ή </a:t>
            </a:r>
            <a:r>
              <a:rPr b="1" lang="en-IE" sz="2800"/>
              <a:t>ενθαρρυντικές ειδήσεις </a:t>
            </a:r>
            <a:r>
              <a:rPr lang="en-IE" sz="2800"/>
              <a:t>ή κάντε κύλιση στις ροές κοινωνικής δικτύωσης που σας κάνουν να αισθάνεστε καλά</a:t>
            </a:r>
            <a:r>
              <a:rPr lang="en-IE" sz="2800">
                <a:latin typeface="Arial"/>
                <a:ea typeface="Arial"/>
                <a:cs typeface="Arial"/>
                <a:sym typeface="Arial"/>
              </a:rPr>
              <a:t>.</a:t>
            </a:r>
            <a:endParaRPr sz="2800"/>
          </a:p>
        </p:txBody>
      </p:sp>
      <p:sp>
        <p:nvSpPr>
          <p:cNvPr id="177" name="Google Shape;177;p12"/>
          <p:cNvSpPr txBox="1"/>
          <p:nvPr>
            <p:ph type="title"/>
          </p:nvPr>
        </p:nvSpPr>
        <p:spPr>
          <a:xfrm>
            <a:off x="920622" y="2487641"/>
            <a:ext cx="22860000" cy="74567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3667"/>
              <a:buNone/>
            </a:pPr>
            <a:r>
              <a:rPr lang="en-IE" sz="3300"/>
              <a:t>Πρακτική αυτοφροντίδας 1: Ψηφιακός καθαρισμός</a:t>
            </a:r>
            <a:endParaRPr sz="3300"/>
          </a:p>
        </p:txBody>
      </p:sp>
      <p:pic>
        <p:nvPicPr>
          <p:cNvPr descr="A group of people standing next to a tablet&#10;&#10;AI-generated content may be incorrect." id="178" name="Google Shape;178;p12"/>
          <p:cNvPicPr preferRelativeResize="0"/>
          <p:nvPr/>
        </p:nvPicPr>
        <p:blipFill rotWithShape="1">
          <a:blip r:embed="rId24">
            <a:alphaModFix/>
          </a:blip>
          <a:srcRect b="0" l="0" r="0" t="0"/>
          <a:stretch/>
        </p:blipFill>
        <p:spPr>
          <a:xfrm>
            <a:off x="762000" y="5391149"/>
            <a:ext cx="9456434" cy="6305550"/>
          </a:xfrm>
          <a:prstGeom prst="rect">
            <a:avLst/>
          </a:prstGeom>
          <a:noFill/>
          <a:ln>
            <a:noFill/>
          </a:ln>
        </p:spPr>
      </p:pic>
      <p:sp>
        <p:nvSpPr>
          <p:cNvPr id="179" name="Google Shape;179;p1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3"/>
          <p:cNvSpPr txBox="1"/>
          <p:nvPr>
            <p:ph type="title"/>
          </p:nvPr>
        </p:nvSpPr>
        <p:spPr>
          <a:xfrm>
            <a:off x="761999" y="1937657"/>
            <a:ext cx="22860001" cy="609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Ψηφιακός καθαρισμός</a:t>
            </a:r>
            <a:endParaRPr sz="3300">
              <a:latin typeface="Arial"/>
              <a:ea typeface="Arial"/>
              <a:cs typeface="Arial"/>
              <a:sym typeface="Arial"/>
            </a:endParaRPr>
          </a:p>
        </p:txBody>
      </p:sp>
      <p:sp>
        <p:nvSpPr>
          <p:cNvPr id="186" name="Google Shape;186;p13"/>
          <p:cNvSpPr txBox="1"/>
          <p:nvPr>
            <p:ph idx="1" type="body"/>
          </p:nvPr>
        </p:nvSpPr>
        <p:spPr>
          <a:xfrm>
            <a:off x="930274" y="3237857"/>
            <a:ext cx="21472526" cy="8540486"/>
          </a:xfrm>
          <a:prstGeom prst="rect">
            <a:avLst/>
          </a:prstGeom>
          <a:noFill/>
          <a:ln>
            <a:noFill/>
          </a:ln>
        </p:spPr>
        <p:txBody>
          <a:bodyPr anchorCtr="0" anchor="t" bIns="0" lIns="0" spcFirstLastPara="1" rIns="0" wrap="square" tIns="0">
            <a:noAutofit/>
          </a:bodyPr>
          <a:lstStyle/>
          <a:p>
            <a:pPr indent="0" lvl="0" marL="0" rtl="0" algn="just">
              <a:lnSpc>
                <a:spcPct val="100000"/>
              </a:lnSpc>
              <a:spcBef>
                <a:spcPts val="0"/>
              </a:spcBef>
              <a:spcAft>
                <a:spcPts val="0"/>
              </a:spcAft>
              <a:buSzPts val="3200"/>
              <a:buNone/>
            </a:pPr>
            <a:r>
              <a:rPr lang="en-IE" sz="2800"/>
              <a:t>Για να ελαχιστοποιήσετε την έκθεση σε ενοχλητικές πληροφορίες στο διαδίκτυο, ακολουθήστε μερικά απλά βήματα για να προστατευτείτε από πιθανή βλάβη στο μέλλον.</a:t>
            </a:r>
            <a:endParaRPr b="1" sz="2800"/>
          </a:p>
          <a:p>
            <a:pPr indent="0" lvl="0" marL="0" rtl="0" algn="just">
              <a:lnSpc>
                <a:spcPct val="100000"/>
              </a:lnSpc>
              <a:spcBef>
                <a:spcPts val="0"/>
              </a:spcBef>
              <a:spcAft>
                <a:spcPts val="0"/>
              </a:spcAft>
              <a:buSzPts val="3200"/>
              <a:buNone/>
            </a:pPr>
            <a:r>
              <a:rPr b="1" lang="en-IE" sz="2800"/>
              <a:t>Θέστε όρια</a:t>
            </a:r>
            <a:r>
              <a:rPr b="1" lang="en-IE" sz="2800">
                <a:latin typeface="Arial"/>
                <a:ea typeface="Arial"/>
                <a:cs typeface="Arial"/>
                <a:sym typeface="Arial"/>
              </a:rPr>
              <a:t>: </a:t>
            </a:r>
            <a:r>
              <a:rPr lang="en-IE" sz="2800"/>
              <a:t>ελέγξτε τις ειδήσεις μόνο μία φορά την ημέρα στις 8:00 π.μ. για 20 λεπτά. Δεν υπάρχουν νέα μετά από αυτό</a:t>
            </a:r>
            <a:r>
              <a:rPr lang="en-IE" sz="2800">
                <a:latin typeface="Arial"/>
                <a:ea typeface="Arial"/>
                <a:cs typeface="Arial"/>
                <a:sym typeface="Arial"/>
              </a:rPr>
              <a:t>.</a:t>
            </a:r>
            <a:endParaRPr sz="2800"/>
          </a:p>
          <a:p>
            <a:pPr indent="0" lvl="0" marL="0" rtl="0" algn="just">
              <a:lnSpc>
                <a:spcPct val="100000"/>
              </a:lnSpc>
              <a:spcBef>
                <a:spcPts val="0"/>
              </a:spcBef>
              <a:spcAft>
                <a:spcPts val="0"/>
              </a:spcAft>
              <a:buSzPts val="3200"/>
              <a:buNone/>
            </a:pPr>
            <a:r>
              <a:rPr b="1" lang="en-IE" sz="2800"/>
              <a:t>Σίγαση ειδοποιήσεων: απενεργοποιήστε τις ειδοποιήσεις από εφαρμογές ειδήσεων και μέσα κοινωνικής δικτύωσης για να αποφύγετε διακοπές.</a:t>
            </a:r>
            <a:br>
              <a:rPr b="1" lang="en-IE" sz="2800"/>
            </a:br>
            <a:r>
              <a:rPr b="1" lang="en-IE" sz="2800"/>
              <a:t>Προσαρμόστε τα μέσα κοινωνικής δικτύωσης: </a:t>
            </a:r>
            <a:r>
              <a:rPr lang="en-IE" sz="2800"/>
              <a:t>ακολουθήστε σελίδες με πραγματικές ενημερώσεις ή ενθαρρυντικές ιστορίες. Καταργήστε την παρακολούθηση σελίδων με πολλές απόψεις ή clickbait.</a:t>
            </a:r>
            <a:br>
              <a:rPr b="1" lang="en-IE" sz="2800"/>
            </a:br>
            <a:r>
              <a:rPr b="1" lang="en-IE" sz="2800"/>
              <a:t>Επικεντρωθείτε στα γεγονότα: </a:t>
            </a:r>
            <a:r>
              <a:rPr lang="en-IE" sz="2800"/>
              <a:t>διαβάστε αξιόπιστες πηγές (BBC, Reuters) και παραλείψτε τα κύρια άρθρα ή τα σχόλια.</a:t>
            </a:r>
            <a:br>
              <a:rPr b="1" lang="en-IE" sz="2800"/>
            </a:br>
            <a:r>
              <a:rPr b="1" lang="en-IE" sz="2800"/>
              <a:t>Προσθέστε θετικότητα: </a:t>
            </a:r>
            <a:r>
              <a:rPr lang="en-IE" sz="2800"/>
              <a:t>μετά τις κύριες ειδήσεις, αφιερώστε 5 λεπτά σε ιστότοπους καλών ειδήσεων ή σε ροές κοινωνικής δικτύωσης που σας εμπνέουν ή σας κάνουν να νιώθετε καλά.</a:t>
            </a:r>
            <a:endParaRPr/>
          </a:p>
          <a:p>
            <a:pPr indent="0" lvl="0" marL="0" rtl="0" algn="just">
              <a:lnSpc>
                <a:spcPct val="100000"/>
              </a:lnSpc>
              <a:spcBef>
                <a:spcPts val="0"/>
              </a:spcBef>
              <a:spcAft>
                <a:spcPts val="0"/>
              </a:spcAft>
              <a:buSzPts val="3200"/>
              <a:buNone/>
            </a:pPr>
            <a:br>
              <a:rPr b="1" lang="en-IE" sz="2800"/>
            </a:br>
            <a:r>
              <a:rPr lang="en-IE" sz="2800"/>
              <a:t>Αφού κάνετε αυτές τις αλλαγές ως μέρος του ψηφιακού καθαρισμού σας, αφιερώστε χρόνο για να σκεφτείτε τα συναισθήματά σας για να αξιολογήσετε εάν έχει επιτύχει το επιθυμητό αποτέλεσμα. </a:t>
            </a:r>
            <a:endParaRPr/>
          </a:p>
          <a:p>
            <a:pPr indent="0" lvl="0" marL="0" rtl="0" algn="just">
              <a:lnSpc>
                <a:spcPct val="100000"/>
              </a:lnSpc>
              <a:spcBef>
                <a:spcPts val="0"/>
              </a:spcBef>
              <a:spcAft>
                <a:spcPts val="0"/>
              </a:spcAft>
              <a:buSzPts val="3200"/>
              <a:buNone/>
            </a:pPr>
            <a:br>
              <a:rPr lang="en-IE" sz="2800"/>
            </a:br>
            <a:r>
              <a:rPr lang="en-IE" sz="2800"/>
              <a:t>Να είστε ευγενικοί με τον εαυτό σας. Δεν συμβαίνουν όλες οι αλλαγές αμέσως και αυτό που λειτουργεί για ένα άτομο μπορεί να μην λειτουργεί για ένα άλλο.</a:t>
            </a:r>
            <a:endParaRPr sz="2800"/>
          </a:p>
        </p:txBody>
      </p:sp>
      <p:sp>
        <p:nvSpPr>
          <p:cNvPr id="187" name="Google Shape;187;p1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4"/>
          <p:cNvSpPr txBox="1"/>
          <p:nvPr>
            <p:ph idx="1" type="body"/>
          </p:nvPr>
        </p:nvSpPr>
        <p:spPr>
          <a:xfrm>
            <a:off x="762000" y="5391150"/>
            <a:ext cx="11264900" cy="584290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u="sng">
              <a:solidFill>
                <a:schemeClr val="hlink"/>
              </a:solidFill>
              <a:hlinkClick r:id="rId3"/>
            </a:endParaRPr>
          </a:p>
          <a:p>
            <a:pPr indent="0" lvl="0" marL="0" rtl="0" algn="l">
              <a:lnSpc>
                <a:spcPct val="90000"/>
              </a:lnSpc>
              <a:spcBef>
                <a:spcPts val="0"/>
              </a:spcBef>
              <a:spcAft>
                <a:spcPts val="0"/>
              </a:spcAft>
              <a:buSzPts val="5600"/>
              <a:buNone/>
            </a:pPr>
            <a:r>
              <a:rPr lang="en-IE" sz="2000" u="sng">
                <a:solidFill>
                  <a:schemeClr val="hlink"/>
                </a:solidFill>
                <a:hlinkClick r:id="rId4"/>
              </a:rPr>
              <a:t>Image</a:t>
            </a:r>
            <a:r>
              <a:rPr lang="en-IE" sz="2000"/>
              <a:t> από Freepik από jcomp</a:t>
            </a:r>
            <a:endParaRPr sz="2000"/>
          </a:p>
        </p:txBody>
      </p:sp>
      <p:sp>
        <p:nvSpPr>
          <p:cNvPr id="193" name="Google Shape;193;p14"/>
          <p:cNvSpPr txBox="1"/>
          <p:nvPr>
            <p:ph idx="2" type="body"/>
          </p:nvPr>
        </p:nvSpPr>
        <p:spPr>
          <a:xfrm>
            <a:off x="12026900" y="4662569"/>
            <a:ext cx="11264900" cy="8051945"/>
          </a:xfrm>
          <a:prstGeom prst="rect">
            <a:avLst/>
          </a:prstGeom>
          <a:noFill/>
          <a:ln>
            <a:noFill/>
          </a:ln>
        </p:spPr>
        <p:txBody>
          <a:bodyPr anchorCtr="0" anchor="t" bIns="0" lIns="0" spcFirstLastPara="1" rIns="0" wrap="square" tIns="0">
            <a:noAutofit/>
          </a:bodyPr>
          <a:lstStyle/>
          <a:p>
            <a:pPr indent="0" lvl="0" marL="0" rtl="0" algn="just">
              <a:lnSpc>
                <a:spcPct val="170000"/>
              </a:lnSpc>
              <a:spcBef>
                <a:spcPts val="0"/>
              </a:spcBef>
              <a:spcAft>
                <a:spcPts val="0"/>
              </a:spcAft>
              <a:buSzPts val="2800"/>
              <a:buNone/>
            </a:pPr>
            <a:r>
              <a:rPr lang="en-IE" sz="2800"/>
              <a:t>Ακόμα και μετά τη ρύθμιση των συσκευών σας με χρήσιμο περιεχόμενο και λιγότερες ειδοποιήσεις, ενδέχεται να εξακολουθείτε να βλέπετε πράγματα στο διαδίκτυο που σας ενοχλούν. Για να το χειριστείτε καλύτερα, προσπαθήστε να δημιουργήσετε αυτές τις συνήθειες: </a:t>
            </a:r>
            <a:endParaRPr sz="2800"/>
          </a:p>
          <a:p>
            <a:pPr indent="0" lvl="0" marL="0" rtl="0" algn="just">
              <a:lnSpc>
                <a:spcPct val="150000"/>
              </a:lnSpc>
              <a:spcBef>
                <a:spcPts val="0"/>
              </a:spcBef>
              <a:spcAft>
                <a:spcPts val="0"/>
              </a:spcAft>
              <a:buClr>
                <a:srgbClr val="323232"/>
              </a:buClr>
              <a:buSzPts val="2800"/>
              <a:buNone/>
            </a:pPr>
            <a:r>
              <a:rPr lang="en-IE" sz="2800"/>
              <a:t> </a:t>
            </a:r>
            <a:endParaRPr sz="2800">
              <a:latin typeface="Arial"/>
              <a:ea typeface="Arial"/>
              <a:cs typeface="Arial"/>
              <a:sym typeface="Arial"/>
            </a:endParaRPr>
          </a:p>
          <a:p>
            <a:pPr indent="-514350" lvl="0" marL="514350" rtl="0" algn="just">
              <a:lnSpc>
                <a:spcPct val="150000"/>
              </a:lnSpc>
              <a:spcBef>
                <a:spcPts val="0"/>
              </a:spcBef>
              <a:spcAft>
                <a:spcPts val="0"/>
              </a:spcAft>
              <a:buSzPts val="2800"/>
              <a:buFont typeface="Arial"/>
              <a:buAutoNum type="arabicPeriod"/>
            </a:pPr>
            <a:r>
              <a:rPr lang="en-IE" sz="2800"/>
              <a:t>Βεβαιωθείτε ότι έχετε αρκετό ύπνο αποκατάστασης.</a:t>
            </a:r>
            <a:br>
              <a:rPr lang="en-IE" sz="2800"/>
            </a:br>
            <a:r>
              <a:rPr lang="en-IE" sz="2800"/>
              <a:t>Τροφοδοτήστε το σώμα σας με ισορροπημένα, θρεπτικά γεύματα.</a:t>
            </a:r>
            <a:br>
              <a:rPr lang="en-IE" sz="2800"/>
            </a:br>
            <a:r>
              <a:rPr lang="en-IE" sz="2800"/>
              <a:t>Μείνετε δραστήριοι για να διατηρήσετε τη σωματική και ψυχική υγεία.</a:t>
            </a:r>
            <a:br>
              <a:rPr lang="en-IE" sz="2800"/>
            </a:br>
            <a:r>
              <a:rPr lang="en-IE" sz="2800"/>
              <a:t>Ασχοληθείτε με πρακτικές διαλογισμού ή ενσυνειδητότητας.</a:t>
            </a:r>
            <a:br>
              <a:rPr lang="en-IE" sz="2800"/>
            </a:br>
            <a:r>
              <a:rPr lang="en-IE" sz="2800"/>
              <a:t>Καλλιεργήστε κοινωνικές σχέσεις, ειδικά με την οικογένεια και τους φίλους</a:t>
            </a:r>
            <a:r>
              <a:rPr lang="en-IE" sz="2800">
                <a:latin typeface="Arial"/>
                <a:ea typeface="Arial"/>
                <a:cs typeface="Arial"/>
                <a:sym typeface="Arial"/>
              </a:rPr>
              <a:t>.</a:t>
            </a:r>
            <a:endParaRPr sz="2800"/>
          </a:p>
        </p:txBody>
      </p:sp>
      <p:sp>
        <p:nvSpPr>
          <p:cNvPr id="194" name="Google Shape;194;p14"/>
          <p:cNvSpPr txBox="1"/>
          <p:nvPr>
            <p:ph type="title"/>
          </p:nvPr>
        </p:nvSpPr>
        <p:spPr>
          <a:xfrm>
            <a:off x="762000" y="2019300"/>
            <a:ext cx="23195280" cy="74567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Πρακτική αυτοφροντίδας 2: 5 θετικές συνήθειες</a:t>
            </a:r>
            <a:endParaRPr sz="3300">
              <a:latin typeface="Arial"/>
              <a:ea typeface="Arial"/>
              <a:cs typeface="Arial"/>
              <a:sym typeface="Arial"/>
            </a:endParaRPr>
          </a:p>
        </p:txBody>
      </p:sp>
      <p:pic>
        <p:nvPicPr>
          <p:cNvPr descr="A collage of different objects&#10;&#10;AI-generated content may be incorrect." id="195" name="Google Shape;195;p14"/>
          <p:cNvPicPr preferRelativeResize="0"/>
          <p:nvPr/>
        </p:nvPicPr>
        <p:blipFill rotWithShape="1">
          <a:blip r:embed="rId5">
            <a:alphaModFix/>
          </a:blip>
          <a:srcRect b="0" l="0" r="0" t="0"/>
          <a:stretch/>
        </p:blipFill>
        <p:spPr>
          <a:xfrm>
            <a:off x="762000" y="5030869"/>
            <a:ext cx="10770637" cy="5386180"/>
          </a:xfrm>
          <a:prstGeom prst="rect">
            <a:avLst/>
          </a:prstGeom>
          <a:noFill/>
          <a:ln>
            <a:noFill/>
          </a:ln>
        </p:spPr>
      </p:pic>
      <p:sp>
        <p:nvSpPr>
          <p:cNvPr id="196" name="Google Shape;196;p14"/>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5"/>
          <p:cNvSpPr txBox="1"/>
          <p:nvPr>
            <p:ph type="title"/>
          </p:nvPr>
        </p:nvSpPr>
        <p:spPr>
          <a:xfrm>
            <a:off x="1088571" y="1392334"/>
            <a:ext cx="22860001" cy="714308"/>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Ξεκινήστε με αρκετό ύπνο αποκατάστασης</a:t>
            </a:r>
            <a:endParaRPr sz="3300">
              <a:latin typeface="Arial"/>
              <a:ea typeface="Arial"/>
              <a:cs typeface="Arial"/>
              <a:sym typeface="Arial"/>
            </a:endParaRPr>
          </a:p>
        </p:txBody>
      </p:sp>
      <p:sp>
        <p:nvSpPr>
          <p:cNvPr id="203" name="Google Shape;203;p15"/>
          <p:cNvSpPr txBox="1"/>
          <p:nvPr>
            <p:ph idx="1" type="body"/>
          </p:nvPr>
        </p:nvSpPr>
        <p:spPr>
          <a:xfrm>
            <a:off x="805542" y="2106642"/>
            <a:ext cx="22032687" cy="11108616"/>
          </a:xfrm>
          <a:prstGeom prst="rect">
            <a:avLst/>
          </a:prstGeom>
          <a:noFill/>
          <a:ln>
            <a:noFill/>
          </a:ln>
        </p:spPr>
        <p:txBody>
          <a:bodyPr anchorCtr="0" anchor="t" bIns="0" lIns="0" spcFirstLastPara="1" rIns="0" wrap="square" tIns="0">
            <a:noAutofit/>
          </a:bodyPr>
          <a:lstStyle/>
          <a:p>
            <a:pPr indent="-228600" lvl="0" marL="457200" rtl="0" algn="just">
              <a:lnSpc>
                <a:spcPct val="90000"/>
              </a:lnSpc>
              <a:spcBef>
                <a:spcPts val="2000"/>
              </a:spcBef>
              <a:spcAft>
                <a:spcPts val="0"/>
              </a:spcAft>
              <a:buSzPts val="5600"/>
              <a:buNone/>
            </a:pPr>
            <a:r>
              <a:rPr b="1" lang="en-IE" sz="2800"/>
              <a:t>Κοιμηθείτε πιο έξυπνα: 7 τρόποι για να κοιμάστε καλύτερα</a:t>
            </a:r>
            <a:endParaRPr sz="2800"/>
          </a:p>
          <a:p>
            <a:pPr indent="-228600" lvl="0" marL="457200" rtl="0" algn="just">
              <a:lnSpc>
                <a:spcPct val="90000"/>
              </a:lnSpc>
              <a:spcBef>
                <a:spcPts val="2000"/>
              </a:spcBef>
              <a:spcAft>
                <a:spcPts val="0"/>
              </a:spcAft>
              <a:buSzPts val="5600"/>
              <a:buNone/>
            </a:pPr>
            <a:r>
              <a:rPr b="1" lang="en-IE" sz="2800"/>
              <a:t>Μείνετε στο ρολόι του σώματός σας</a:t>
            </a:r>
            <a:r>
              <a:rPr lang="en-IE" sz="2800"/>
              <a:t> - πηγαίνετε για ύπνο και ξυπνήστε την ίδια ώρα, πάρτε σύντομους υπνάκους και απολαύστε το πρωινό φως του ήλιου.</a:t>
            </a:r>
            <a:endParaRPr sz="2800"/>
          </a:p>
          <a:p>
            <a:pPr indent="-228600" lvl="0" marL="457200" rtl="0" algn="just">
              <a:lnSpc>
                <a:spcPct val="90000"/>
              </a:lnSpc>
              <a:spcBef>
                <a:spcPts val="2000"/>
              </a:spcBef>
              <a:spcAft>
                <a:spcPts val="0"/>
              </a:spcAft>
              <a:buSzPts val="5600"/>
              <a:buNone/>
            </a:pPr>
            <a:r>
              <a:rPr b="1" lang="en-IE" sz="2800"/>
              <a:t>Χαμηλώστε τα φώτα</a:t>
            </a:r>
            <a:r>
              <a:rPr lang="en-IE" sz="2800"/>
              <a:t>- αποφύγετε τις οθόνες πριν τον ύπνο, κρατήστε το δωμάτιό σας σκοτεινό και χρησιμοποιήστε μάσκα ύπνου εάν χρειάζεται.</a:t>
            </a:r>
            <a:endParaRPr sz="2800"/>
          </a:p>
          <a:p>
            <a:pPr indent="-228600" lvl="0" marL="457200" rtl="0" algn="just">
              <a:lnSpc>
                <a:spcPct val="90000"/>
              </a:lnSpc>
              <a:spcBef>
                <a:spcPts val="2000"/>
              </a:spcBef>
              <a:spcAft>
                <a:spcPts val="0"/>
              </a:spcAft>
              <a:buSzPts val="5600"/>
              <a:buNone/>
            </a:pPr>
            <a:r>
              <a:rPr b="1" lang="en-IE" sz="2800"/>
              <a:t>Τρώτε σωστά για ύπνο </a:t>
            </a:r>
            <a:r>
              <a:rPr lang="en-IE" sz="2800"/>
              <a:t>- περιορίστε την καφεΐνη, δειπνήστε νωρίτερα, μείνετε ενυδατωμένοι και δοκιμάστε ένα μικρό σνακ πριν τον ύπνο.</a:t>
            </a:r>
            <a:br>
              <a:rPr lang="en-IE" sz="2800"/>
            </a:br>
            <a:r>
              <a:rPr b="1" lang="en-IE" sz="2800"/>
              <a:t>Μετακινήστε το σώμα σας </a:t>
            </a:r>
            <a:r>
              <a:rPr lang="en-IE" sz="2800"/>
              <a:t>- ασκηθείτε τακτικά, αλλά αποθηκεύστε έντονες προπονήσεις για την ημέρα. Οι απαλές διατάσεις τη νύχτα σας βοηθούν να χαλαρώσετε.</a:t>
            </a:r>
            <a:br>
              <a:rPr lang="en-IE" sz="2800"/>
            </a:br>
            <a:r>
              <a:rPr b="1" lang="en-IE" sz="2800"/>
              <a:t>Κάντε την κρεβατοκάμαρά σας άνετη </a:t>
            </a:r>
            <a:r>
              <a:rPr lang="en-IE" sz="2800"/>
              <a:t>- διατηρήστε την τακτοποιημένη, ήσυχη, δροσερή και ήρεμη. Χρησιμοποιήστε καταπραϋντικούς ήχους ή αρωματοθεραπεία εάν βοηθάει.</a:t>
            </a:r>
            <a:br>
              <a:rPr lang="en-IE" sz="2800"/>
            </a:br>
            <a:r>
              <a:rPr b="1" lang="en-IE" sz="2800"/>
              <a:t>Διαλογιστείτε</a:t>
            </a:r>
            <a:r>
              <a:rPr lang="en-IE" sz="2800"/>
              <a:t> - δοκιμάστε ασκήσεις αναπνοής, σαρώσεις σώματος ή καθοδηγούμενους διαλογισμούς ύπνου για να ηρεμήσετε το μυαλό σας.</a:t>
            </a:r>
            <a:br>
              <a:rPr lang="en-IE" sz="2800"/>
            </a:br>
            <a:r>
              <a:rPr b="1" lang="en-IE" sz="2800"/>
              <a:t>Δημιουργήστε μια ρουτίνα χαλάρωσης </a:t>
            </a:r>
            <a:r>
              <a:rPr lang="en-IE" sz="2800"/>
              <a:t>– κάντε τα ίδια χαλαρωτικά βήματα κάθε βράδυ: μπάνιο, διατάσεις, ημερολόγιο, μουσική, τσάι ή διαλογισμό.</a:t>
            </a:r>
            <a:endParaRPr/>
          </a:p>
          <a:p>
            <a:pPr indent="-228600" lvl="0" marL="457200" rtl="0" algn="just">
              <a:lnSpc>
                <a:spcPct val="90000"/>
              </a:lnSpc>
              <a:spcBef>
                <a:spcPts val="2000"/>
              </a:spcBef>
              <a:spcAft>
                <a:spcPts val="0"/>
              </a:spcAft>
              <a:buSzPts val="5600"/>
              <a:buNone/>
            </a:pPr>
            <a:r>
              <a:rPr lang="en-IE" sz="2800"/>
              <a:t>Η ποιότητα του ύπνου σας είναι ζωτικής σημασίας για τη σωματική και συναισθηματική σας υγεία. Εάν δυσκολεύεστε να κοιμηθείτε ή να παραμείνετε κοιμισμένοι, αυτές οι μικρές αλλαγές και οι υποστηρικτικές στρατηγικές μπορεί να σας βοηθήσουν να βελτιώσετε την ξεκούρασή σας. Αφού ασχοληθείτε με τον ύπνο σας, επικεντρωθείτε στην ανάπτυξη των άλλων τεσσάρων θετικών συνηθειών που επισημάνθηκαν στην προηγούμενη διαφάνεια.</a:t>
            </a:r>
            <a:endParaRPr/>
          </a:p>
        </p:txBody>
      </p:sp>
      <p:sp>
        <p:nvSpPr>
          <p:cNvPr id="204" name="Google Shape;204;p1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6"/>
          <p:cNvSpPr txBox="1"/>
          <p:nvPr>
            <p:ph idx="2" type="body"/>
          </p:nvPr>
        </p:nvSpPr>
        <p:spPr>
          <a:xfrm>
            <a:off x="3480301" y="7059676"/>
            <a:ext cx="8322906" cy="4936381"/>
          </a:xfrm>
          <a:prstGeom prst="rect">
            <a:avLst/>
          </a:prstGeom>
          <a:noFill/>
          <a:ln>
            <a:noFill/>
          </a:ln>
        </p:spPr>
        <p:txBody>
          <a:bodyPr anchorCtr="0" anchor="t" bIns="0" lIns="0" spcFirstLastPara="1" rIns="0" wrap="square" tIns="0">
            <a:normAutofit/>
          </a:bodyPr>
          <a:lstStyle/>
          <a:p>
            <a:pPr indent="0" lvl="0" marL="0" rtl="0" algn="just">
              <a:lnSpc>
                <a:spcPct val="150000"/>
              </a:lnSpc>
              <a:spcBef>
                <a:spcPts val="0"/>
              </a:spcBef>
              <a:spcAft>
                <a:spcPts val="0"/>
              </a:spcAft>
              <a:buSzPts val="4000"/>
              <a:buNone/>
            </a:pPr>
            <a:r>
              <a:rPr b="1" lang="en-IE" sz="2800" u="sng">
                <a:solidFill>
                  <a:schemeClr val="hlink"/>
                </a:solidFill>
                <a:latin typeface="Arial"/>
                <a:ea typeface="Arial"/>
                <a:cs typeface="Arial"/>
                <a:sym typeface="Arial"/>
                <a:hlinkClick r:id="rId3"/>
              </a:rPr>
              <a:t>Calm</a:t>
            </a:r>
            <a:r>
              <a:rPr lang="en-IE" sz="2800">
                <a:latin typeface="Arial"/>
                <a:ea typeface="Arial"/>
                <a:cs typeface="Arial"/>
                <a:sym typeface="Arial"/>
              </a:rPr>
              <a:t>, </a:t>
            </a:r>
            <a:r>
              <a:rPr lang="en-IE" sz="2800"/>
              <a:t>γνωστό για τις ιστορίες ύπνου και τους διαλογισμούς</a:t>
            </a:r>
            <a:endParaRPr sz="2800"/>
          </a:p>
          <a:p>
            <a:pPr indent="0" lvl="0" marL="0" rtl="0" algn="l">
              <a:lnSpc>
                <a:spcPct val="150000"/>
              </a:lnSpc>
              <a:spcBef>
                <a:spcPts val="0"/>
              </a:spcBef>
              <a:spcAft>
                <a:spcPts val="0"/>
              </a:spcAft>
              <a:buClr>
                <a:srgbClr val="323232"/>
              </a:buClr>
              <a:buSzPts val="4000"/>
              <a:buNone/>
            </a:pPr>
            <a:r>
              <a:rPr lang="en-IE" sz="4000">
                <a:latin typeface="Arial"/>
                <a:ea typeface="Arial"/>
                <a:cs typeface="Arial"/>
                <a:sym typeface="Arial"/>
              </a:rPr>
              <a:t> </a:t>
            </a:r>
            <a:endParaRPr/>
          </a:p>
          <a:p>
            <a:pPr indent="0" lvl="0" marL="0" rtl="0" algn="l">
              <a:lnSpc>
                <a:spcPct val="150000"/>
              </a:lnSpc>
              <a:spcBef>
                <a:spcPts val="0"/>
              </a:spcBef>
              <a:spcAft>
                <a:spcPts val="0"/>
              </a:spcAft>
              <a:buClr>
                <a:srgbClr val="323232"/>
              </a:buClr>
              <a:buSzPts val="4000"/>
              <a:buNone/>
            </a:pPr>
            <a:r>
              <a:t/>
            </a:r>
            <a:endParaRPr/>
          </a:p>
          <a:p>
            <a:pPr indent="0" lvl="0" marL="0" rtl="0" algn="l">
              <a:lnSpc>
                <a:spcPct val="150000"/>
              </a:lnSpc>
              <a:spcBef>
                <a:spcPts val="0"/>
              </a:spcBef>
              <a:spcAft>
                <a:spcPts val="0"/>
              </a:spcAft>
              <a:buSzPts val="4000"/>
              <a:buNone/>
            </a:pPr>
            <a:r>
              <a:rPr b="1" lang="en-IE" sz="2800" u="sng">
                <a:solidFill>
                  <a:schemeClr val="hlink"/>
                </a:solidFill>
                <a:latin typeface="Arial"/>
                <a:ea typeface="Arial"/>
                <a:cs typeface="Arial"/>
                <a:sym typeface="Arial"/>
                <a:hlinkClick r:id="rId4"/>
              </a:rPr>
              <a:t>Headspace</a:t>
            </a:r>
            <a:r>
              <a:rPr lang="en-IE" sz="2800">
                <a:latin typeface="Arial"/>
                <a:ea typeface="Arial"/>
                <a:cs typeface="Arial"/>
                <a:sym typeface="Arial"/>
              </a:rPr>
              <a:t>, </a:t>
            </a:r>
            <a:r>
              <a:rPr lang="en-IE" sz="2800"/>
              <a:t>Μια εφαρμογή φιλική για αρχάριους με δομημένες συνεδρίες</a:t>
            </a:r>
            <a:endParaRPr sz="2800"/>
          </a:p>
          <a:p>
            <a:pPr indent="-76200" lvl="0" marL="457200" rtl="0" algn="l">
              <a:lnSpc>
                <a:spcPct val="150000"/>
              </a:lnSpc>
              <a:spcBef>
                <a:spcPts val="0"/>
              </a:spcBef>
              <a:spcAft>
                <a:spcPts val="0"/>
              </a:spcAft>
              <a:buClr>
                <a:srgbClr val="323232"/>
              </a:buClr>
              <a:buSzPts val="6000"/>
              <a:buNone/>
            </a:pPr>
            <a:r>
              <a:t/>
            </a:r>
            <a:endParaRPr sz="6000">
              <a:latin typeface="Arial"/>
              <a:ea typeface="Arial"/>
              <a:cs typeface="Arial"/>
              <a:sym typeface="Arial"/>
            </a:endParaRPr>
          </a:p>
        </p:txBody>
      </p:sp>
      <p:sp>
        <p:nvSpPr>
          <p:cNvPr id="210" name="Google Shape;210;p16"/>
          <p:cNvSpPr txBox="1"/>
          <p:nvPr>
            <p:ph type="title"/>
          </p:nvPr>
        </p:nvSpPr>
        <p:spPr>
          <a:xfrm>
            <a:off x="761999" y="2019300"/>
            <a:ext cx="23478931" cy="954068"/>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Προσεγγίσεις και Εργαλεία</a:t>
            </a:r>
            <a:endParaRPr sz="3300">
              <a:latin typeface="Arial"/>
              <a:ea typeface="Arial"/>
              <a:cs typeface="Arial"/>
              <a:sym typeface="Arial"/>
            </a:endParaRPr>
          </a:p>
        </p:txBody>
      </p:sp>
      <p:pic>
        <p:nvPicPr>
          <p:cNvPr id="211" name="Google Shape;211;p16">
            <a:hlinkClick r:id="rId5"/>
          </p:cNvPr>
          <p:cNvPicPr preferRelativeResize="0"/>
          <p:nvPr/>
        </p:nvPicPr>
        <p:blipFill rotWithShape="1">
          <a:blip r:embed="rId6">
            <a:alphaModFix/>
          </a:blip>
          <a:srcRect b="0" l="0" r="0" t="0"/>
          <a:stretch/>
        </p:blipFill>
        <p:spPr>
          <a:xfrm>
            <a:off x="1773511" y="6858000"/>
            <a:ext cx="1569196" cy="1569196"/>
          </a:xfrm>
          <a:prstGeom prst="rect">
            <a:avLst/>
          </a:prstGeom>
          <a:noFill/>
          <a:ln>
            <a:noFill/>
          </a:ln>
        </p:spPr>
      </p:pic>
      <p:pic>
        <p:nvPicPr>
          <p:cNvPr id="212" name="Google Shape;212;p16">
            <a:hlinkClick r:id="rId7"/>
          </p:cNvPr>
          <p:cNvPicPr preferRelativeResize="0"/>
          <p:nvPr/>
        </p:nvPicPr>
        <p:blipFill rotWithShape="1">
          <a:blip r:embed="rId8">
            <a:alphaModFix/>
          </a:blip>
          <a:srcRect b="0" l="14729" r="11218" t="0"/>
          <a:stretch/>
        </p:blipFill>
        <p:spPr>
          <a:xfrm>
            <a:off x="1773511" y="9558042"/>
            <a:ext cx="1569196" cy="1643107"/>
          </a:xfrm>
          <a:prstGeom prst="rect">
            <a:avLst/>
          </a:prstGeom>
          <a:noFill/>
          <a:ln>
            <a:noFill/>
          </a:ln>
        </p:spPr>
      </p:pic>
      <p:sp>
        <p:nvSpPr>
          <p:cNvPr id="213" name="Google Shape;213;p16"/>
          <p:cNvSpPr txBox="1"/>
          <p:nvPr/>
        </p:nvSpPr>
        <p:spPr>
          <a:xfrm>
            <a:off x="14876107" y="6858001"/>
            <a:ext cx="7853263" cy="5638800"/>
          </a:xfrm>
          <a:prstGeom prst="rect">
            <a:avLst/>
          </a:prstGeom>
          <a:noFill/>
          <a:ln>
            <a:noFill/>
          </a:ln>
        </p:spPr>
        <p:txBody>
          <a:bodyPr anchorCtr="0" anchor="t" bIns="0" lIns="0" spcFirstLastPara="1" rIns="0" wrap="square" tIns="0">
            <a:normAutofit lnSpcReduction="10000"/>
          </a:bodyPr>
          <a:lstStyle/>
          <a:p>
            <a:pPr indent="0" lvl="0" marL="0" marR="0" rtl="0" algn="just">
              <a:lnSpc>
                <a:spcPct val="150000"/>
              </a:lnSpc>
              <a:spcBef>
                <a:spcPts val="0"/>
              </a:spcBef>
              <a:spcAft>
                <a:spcPts val="0"/>
              </a:spcAft>
              <a:buNone/>
            </a:pPr>
            <a:r>
              <a:rPr b="1" i="0" lang="en-IE" sz="2800" u="sng" cap="none" strike="noStrike">
                <a:solidFill>
                  <a:srgbClr val="323232"/>
                </a:solidFill>
                <a:latin typeface="Arial"/>
                <a:ea typeface="Arial"/>
                <a:cs typeface="Arial"/>
                <a:sym typeface="Arial"/>
                <a:hlinkClick r:id="rId9">
                  <a:extLst>
                    <a:ext uri="{A12FA001-AC4F-418D-AE19-62706E023703}">
                      <ahyp:hlinkClr val="tx"/>
                    </a:ext>
                  </a:extLst>
                </a:hlinkClick>
              </a:rPr>
              <a:t>Smiling Mind</a:t>
            </a:r>
            <a:r>
              <a:rPr b="0" i="0" lang="en-IE" sz="2800" u="none" cap="none" strike="noStrike">
                <a:solidFill>
                  <a:srgbClr val="323232"/>
                </a:solidFill>
                <a:latin typeface="Arial"/>
                <a:ea typeface="Arial"/>
                <a:cs typeface="Arial"/>
                <a:sym typeface="Arial"/>
              </a:rPr>
              <a:t>, Μια μη κερδοσκοπική επιλογή για όλες τις ηλικίες</a:t>
            </a:r>
            <a:endParaRPr b="0" i="0" sz="2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2800"/>
              <a:buFont typeface="Arial"/>
              <a:buNone/>
            </a:pPr>
            <a:r>
              <a:t/>
            </a:r>
            <a:endParaRPr b="0" i="0" sz="2800" u="none" cap="none" strike="noStrike">
              <a:solidFill>
                <a:srgbClr val="323232"/>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2800"/>
              <a:buFont typeface="Arial"/>
              <a:buNone/>
            </a:pPr>
            <a:r>
              <a:t/>
            </a:r>
            <a:endParaRPr b="0" i="0" sz="2800" u="none" cap="none" strike="noStrike">
              <a:solidFill>
                <a:srgbClr val="323232"/>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2800"/>
              <a:buFont typeface="Arial"/>
              <a:buNone/>
            </a:pPr>
            <a:r>
              <a:t/>
            </a:r>
            <a:endParaRPr b="0" i="0" sz="2800" u="none" cap="none" strike="noStrike">
              <a:solidFill>
                <a:srgbClr val="323232"/>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2800"/>
              <a:buFont typeface="Arial"/>
              <a:buNone/>
            </a:pPr>
            <a:r>
              <a:t/>
            </a:r>
            <a:endParaRPr b="0" i="0" sz="2800" u="none" cap="none" strike="noStrike">
              <a:solidFill>
                <a:srgbClr val="323232"/>
              </a:solidFill>
              <a:latin typeface="Arial"/>
              <a:ea typeface="Arial"/>
              <a:cs typeface="Arial"/>
              <a:sym typeface="Arial"/>
            </a:endParaRPr>
          </a:p>
          <a:p>
            <a:pPr indent="0" lvl="0" marL="0" marR="0" rtl="0" algn="just">
              <a:lnSpc>
                <a:spcPct val="150000"/>
              </a:lnSpc>
              <a:spcBef>
                <a:spcPts val="0"/>
              </a:spcBef>
              <a:spcAft>
                <a:spcPts val="0"/>
              </a:spcAft>
              <a:buNone/>
            </a:pPr>
            <a:r>
              <a:rPr b="1" i="0" lang="en-IE" sz="2800" u="sng" cap="none" strike="noStrike">
                <a:solidFill>
                  <a:srgbClr val="323232"/>
                </a:solidFill>
                <a:latin typeface="Arial"/>
                <a:ea typeface="Arial"/>
                <a:cs typeface="Arial"/>
                <a:sym typeface="Arial"/>
                <a:hlinkClick r:id="rId10">
                  <a:extLst>
                    <a:ext uri="{A12FA001-AC4F-418D-AE19-62706E023703}">
                      <ahyp:hlinkClr val="tx"/>
                    </a:ext>
                  </a:extLst>
                </a:hlinkClick>
              </a:rPr>
              <a:t>Buddhify</a:t>
            </a:r>
            <a:r>
              <a:rPr b="0" i="0" lang="en-IE" sz="2800" u="none" cap="none" strike="noStrike">
                <a:solidFill>
                  <a:srgbClr val="323232"/>
                </a:solidFill>
                <a:latin typeface="Arial"/>
                <a:ea typeface="Arial"/>
                <a:cs typeface="Arial"/>
                <a:sym typeface="Arial"/>
              </a:rPr>
              <a:t>, Σχεδιασμένο για ενσυνειδητότητα εν κινήσει με διαλογισμούς με θέμα διαφορετικές καταστάσεις.</a:t>
            </a:r>
            <a:endParaRPr b="0" i="0" sz="2800" u="none" cap="none" strike="noStrike">
              <a:solidFill>
                <a:srgbClr val="000000"/>
              </a:solidFill>
              <a:latin typeface="Arial"/>
              <a:ea typeface="Arial"/>
              <a:cs typeface="Arial"/>
              <a:sym typeface="Arial"/>
            </a:endParaRPr>
          </a:p>
          <a:p>
            <a:pPr indent="-276225" lvl="0" marL="457200" marR="0" rtl="0" algn="l">
              <a:lnSpc>
                <a:spcPct val="150000"/>
              </a:lnSpc>
              <a:spcBef>
                <a:spcPts val="0"/>
              </a:spcBef>
              <a:spcAft>
                <a:spcPts val="0"/>
              </a:spcAft>
              <a:buClr>
                <a:srgbClr val="323232"/>
              </a:buClr>
              <a:buSzPts val="6000"/>
              <a:buFont typeface="Arial"/>
              <a:buNone/>
            </a:pPr>
            <a:r>
              <a:t/>
            </a:r>
            <a:endParaRPr b="0" i="0" sz="6000" u="none" cap="none" strike="noStrike">
              <a:solidFill>
                <a:srgbClr val="323232"/>
              </a:solidFill>
              <a:latin typeface="Arial"/>
              <a:ea typeface="Arial"/>
              <a:cs typeface="Arial"/>
              <a:sym typeface="Arial"/>
            </a:endParaRPr>
          </a:p>
        </p:txBody>
      </p:sp>
      <p:pic>
        <p:nvPicPr>
          <p:cNvPr descr="A logo of a brain&#10;&#10;AI-generated content may be incorrect." id="214" name="Google Shape;214;p16">
            <a:hlinkClick r:id="rId11"/>
          </p:cNvPr>
          <p:cNvPicPr preferRelativeResize="0"/>
          <p:nvPr/>
        </p:nvPicPr>
        <p:blipFill rotWithShape="1">
          <a:blip r:embed="rId12">
            <a:alphaModFix/>
          </a:blip>
          <a:srcRect b="0" l="0" r="7208" t="0"/>
          <a:stretch/>
        </p:blipFill>
        <p:spPr>
          <a:xfrm>
            <a:off x="13098152" y="6513988"/>
            <a:ext cx="1769096" cy="1913208"/>
          </a:xfrm>
          <a:prstGeom prst="rect">
            <a:avLst/>
          </a:prstGeom>
          <a:noFill/>
          <a:ln>
            <a:noFill/>
          </a:ln>
        </p:spPr>
      </p:pic>
      <p:pic>
        <p:nvPicPr>
          <p:cNvPr descr="A logo of a company&#10;&#10;AI-generated content may be incorrect." id="215" name="Google Shape;215;p16">
            <a:hlinkClick r:id="rId13"/>
          </p:cNvPr>
          <p:cNvPicPr preferRelativeResize="0"/>
          <p:nvPr/>
        </p:nvPicPr>
        <p:blipFill rotWithShape="1">
          <a:blip r:embed="rId14">
            <a:alphaModFix/>
          </a:blip>
          <a:srcRect b="0" l="0" r="5945" t="0"/>
          <a:stretch/>
        </p:blipFill>
        <p:spPr>
          <a:xfrm>
            <a:off x="13098152" y="9723987"/>
            <a:ext cx="1769096" cy="1919315"/>
          </a:xfrm>
          <a:prstGeom prst="rect">
            <a:avLst/>
          </a:prstGeom>
          <a:noFill/>
          <a:ln>
            <a:noFill/>
          </a:ln>
        </p:spPr>
      </p:pic>
      <p:sp>
        <p:nvSpPr>
          <p:cNvPr id="216" name="Google Shape;216;p16"/>
          <p:cNvSpPr txBox="1"/>
          <p:nvPr/>
        </p:nvSpPr>
        <p:spPr>
          <a:xfrm>
            <a:off x="936871" y="4773087"/>
            <a:ext cx="21792499"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rgbClr val="323232"/>
                </a:solidFill>
                <a:latin typeface="Arial"/>
                <a:ea typeface="Arial"/>
                <a:cs typeface="Arial"/>
                <a:sym typeface="Arial"/>
              </a:rPr>
              <a:t>Η εξάσκηση του διαλογισμού ή της ενσυνειδητότητας μπορεί να σας βοηθήσει να αντιμετωπίσετε το τραύμα από οδυνηρό περιεχόμενο και επίσης να χρησιμεύσει ως προληπτικό μέτρο πριν το αντιμετωπίσετε. Παρακάτω είναι μερικές εξαιρετικές εφαρμογές για την εισαγωγή αυτών των πρακτικών στην καθημερινότητά σας.</a:t>
            </a:r>
            <a:endParaRPr b="0" i="0" sz="2800" u="none" cap="none" strike="noStrike">
              <a:solidFill>
                <a:srgbClr val="000000"/>
              </a:solidFill>
              <a:latin typeface="Arial"/>
              <a:ea typeface="Arial"/>
              <a:cs typeface="Arial"/>
              <a:sym typeface="Arial"/>
            </a:endParaRPr>
          </a:p>
        </p:txBody>
      </p:sp>
      <p:sp>
        <p:nvSpPr>
          <p:cNvPr id="217" name="Google Shape;217;p1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7"/>
          <p:cNvSpPr txBox="1"/>
          <p:nvPr>
            <p:ph type="title"/>
          </p:nvPr>
        </p:nvSpPr>
        <p:spPr>
          <a:xfrm>
            <a:off x="877888" y="2076384"/>
            <a:ext cx="22860001" cy="75266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Παράδειγμα και τρόπος χρήσης</a:t>
            </a:r>
            <a:endParaRPr sz="3300">
              <a:latin typeface="Arial"/>
              <a:ea typeface="Arial"/>
              <a:cs typeface="Arial"/>
              <a:sym typeface="Arial"/>
            </a:endParaRPr>
          </a:p>
        </p:txBody>
      </p:sp>
      <p:sp>
        <p:nvSpPr>
          <p:cNvPr id="224" name="Google Shape;224;p17"/>
          <p:cNvSpPr txBox="1"/>
          <p:nvPr>
            <p:ph idx="1" type="body"/>
          </p:nvPr>
        </p:nvSpPr>
        <p:spPr>
          <a:xfrm>
            <a:off x="877888" y="3829050"/>
            <a:ext cx="12307206" cy="7258050"/>
          </a:xfrm>
          <a:prstGeom prst="rect">
            <a:avLst/>
          </a:prstGeom>
          <a:noFill/>
          <a:ln>
            <a:noFill/>
          </a:ln>
        </p:spPr>
        <p:txBody>
          <a:bodyPr anchorCtr="0" anchor="t" bIns="0" lIns="0" spcFirstLastPara="1" rIns="0" wrap="square" tIns="0">
            <a:normAutofit/>
          </a:bodyPr>
          <a:lstStyle/>
          <a:p>
            <a:pPr indent="0" lvl="0" marL="0" rtl="0" algn="just">
              <a:lnSpc>
                <a:spcPct val="150000"/>
              </a:lnSpc>
              <a:spcBef>
                <a:spcPts val="0"/>
              </a:spcBef>
              <a:spcAft>
                <a:spcPts val="0"/>
              </a:spcAft>
              <a:buSzPts val="3200"/>
              <a:buNone/>
            </a:pPr>
            <a:r>
              <a:rPr lang="en-IE" sz="2800"/>
              <a:t>Ας δούμε ένα εξαιρετικά εύκολο, δωρεάν εργαλείο διαλογισμού στον ιστότοπο Calm!</a:t>
            </a:r>
            <a:br>
              <a:rPr lang="en-IE" sz="2800"/>
            </a:br>
            <a:r>
              <a:rPr lang="en-IE" sz="2800"/>
              <a:t>Κάντε κλικ στον </a:t>
            </a:r>
            <a:r>
              <a:rPr lang="en-IE" sz="2800" u="sng">
                <a:solidFill>
                  <a:schemeClr val="hlink"/>
                </a:solidFill>
                <a:hlinkClick r:id="rId3"/>
              </a:rPr>
              <a:t>σύνδεσμο</a:t>
            </a:r>
            <a:r>
              <a:rPr lang="en-IE" sz="2800"/>
              <a:t>, κάντε κύλιση προς τα κάτω και δοκιμάστε μια γρήγορη άσκηση αναπνοής που θα σας βοηθήσει να χαλαρώσετε.</a:t>
            </a:r>
            <a:br>
              <a:rPr lang="en-IE" sz="2800"/>
            </a:br>
            <a:r>
              <a:rPr lang="en-IE" sz="2800"/>
              <a:t>Εάν το χρειάζεστε σε άλλη γλώσσα, απλώς κάντε δεξί κλικ και αλλάξτε τη μετάφραση.</a:t>
            </a:r>
            <a:br>
              <a:rPr lang="en-IE" sz="2800"/>
            </a:br>
            <a:r>
              <a:rPr lang="en-IE" sz="2800"/>
              <a:t>Μόλις τελειώσετε, εξερευνήστε περισσότερα εργαλεία στον ιστότοπο και δοκιμάστε τις άλλες εφαρμογές που αναφέραμε προηγουμένως για να δείτε τι λειτουργεί καλύτερα για εσάς!</a:t>
            </a:r>
            <a:endParaRPr/>
          </a:p>
        </p:txBody>
      </p:sp>
      <p:sp>
        <p:nvSpPr>
          <p:cNvPr id="225" name="Google Shape;225;p1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pic>
        <p:nvPicPr>
          <p:cNvPr descr="A person sitting in a lotus position&#10;&#10;AI-generated content may be incorrect." id="226" name="Google Shape;226;p17"/>
          <p:cNvPicPr preferRelativeResize="0"/>
          <p:nvPr/>
        </p:nvPicPr>
        <p:blipFill rotWithShape="1">
          <a:blip r:embed="rId4">
            <a:alphaModFix/>
          </a:blip>
          <a:srcRect b="0" l="0" r="0" t="0"/>
          <a:stretch/>
        </p:blipFill>
        <p:spPr>
          <a:xfrm>
            <a:off x="13918163" y="2276669"/>
            <a:ext cx="9703837" cy="9703837"/>
          </a:xfrm>
          <a:prstGeom prst="rect">
            <a:avLst/>
          </a:prstGeom>
          <a:noFill/>
          <a:ln>
            <a:noFill/>
          </a:ln>
        </p:spPr>
      </p:pic>
      <p:sp>
        <p:nvSpPr>
          <p:cNvPr id="227" name="Google Shape;227;p17"/>
          <p:cNvSpPr txBox="1"/>
          <p:nvPr/>
        </p:nvSpPr>
        <p:spPr>
          <a:xfrm>
            <a:off x="13918163" y="11991945"/>
            <a:ext cx="315685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IE" sz="2000" u="sng" cap="none" strike="noStrike">
                <a:solidFill>
                  <a:srgbClr val="000000"/>
                </a:solidFill>
                <a:latin typeface="Arial"/>
                <a:ea typeface="Arial"/>
                <a:cs typeface="Arial"/>
                <a:sym typeface="Arial"/>
              </a:rPr>
              <a:t>Εικόνα από Freepik</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51"/>
          <p:cNvSpPr txBox="1"/>
          <p:nvPr>
            <p:ph type="title"/>
          </p:nvPr>
        </p:nvSpPr>
        <p:spPr>
          <a:xfrm>
            <a:off x="761999" y="2019299"/>
            <a:ext cx="23478931"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Προσεγγίσεις και Εργαλεία</a:t>
            </a:r>
            <a:endParaRPr sz="3300">
              <a:latin typeface="Arial"/>
              <a:ea typeface="Arial"/>
              <a:cs typeface="Arial"/>
              <a:sym typeface="Arial"/>
            </a:endParaRPr>
          </a:p>
        </p:txBody>
      </p:sp>
      <p:sp>
        <p:nvSpPr>
          <p:cNvPr id="233" name="Google Shape;233;p51"/>
          <p:cNvSpPr txBox="1"/>
          <p:nvPr/>
        </p:nvSpPr>
        <p:spPr>
          <a:xfrm>
            <a:off x="14876107" y="6858000"/>
            <a:ext cx="8322906" cy="6305549"/>
          </a:xfrm>
          <a:prstGeom prst="rect">
            <a:avLst/>
          </a:prstGeom>
          <a:noFill/>
          <a:ln>
            <a:noFill/>
          </a:ln>
        </p:spPr>
        <p:txBody>
          <a:bodyPr anchorCtr="0" anchor="t" bIns="0" lIns="0" spcFirstLastPara="1" rIns="0" wrap="square" tIns="0">
            <a:normAutofit/>
          </a:bodyPr>
          <a:lstStyle/>
          <a:p>
            <a:pPr indent="-76200" lvl="0" marL="457200" marR="0" rtl="0" algn="l">
              <a:lnSpc>
                <a:spcPct val="150000"/>
              </a:lnSpc>
              <a:spcBef>
                <a:spcPts val="0"/>
              </a:spcBef>
              <a:spcAft>
                <a:spcPts val="0"/>
              </a:spcAft>
              <a:buClr>
                <a:srgbClr val="323232"/>
              </a:buClr>
              <a:buSzPts val="6000"/>
              <a:buFont typeface="Arial"/>
              <a:buNone/>
            </a:pPr>
            <a:r>
              <a:t/>
            </a:r>
            <a:endParaRPr b="0" i="0" sz="6000" u="none" cap="none" strike="noStrike">
              <a:solidFill>
                <a:srgbClr val="323232"/>
              </a:solidFill>
              <a:latin typeface="Arial"/>
              <a:ea typeface="Arial"/>
              <a:cs typeface="Arial"/>
              <a:sym typeface="Arial"/>
            </a:endParaRPr>
          </a:p>
        </p:txBody>
      </p:sp>
      <p:pic>
        <p:nvPicPr>
          <p:cNvPr id="234" name="Google Shape;234;p51" title="Grounding techniques - being in the here and now"/>
          <p:cNvPicPr preferRelativeResize="0"/>
          <p:nvPr/>
        </p:nvPicPr>
        <p:blipFill rotWithShape="1">
          <a:blip r:embed="rId3">
            <a:alphaModFix/>
          </a:blip>
          <a:srcRect b="0" l="0" r="0" t="0"/>
          <a:stretch/>
        </p:blipFill>
        <p:spPr>
          <a:xfrm>
            <a:off x="10296565" y="4396275"/>
            <a:ext cx="12921108" cy="7300426"/>
          </a:xfrm>
          <a:prstGeom prst="rect">
            <a:avLst/>
          </a:prstGeom>
          <a:noFill/>
          <a:ln>
            <a:noFill/>
          </a:ln>
        </p:spPr>
      </p:pic>
      <p:sp>
        <p:nvSpPr>
          <p:cNvPr id="235" name="Google Shape;235;p51"/>
          <p:cNvSpPr txBox="1"/>
          <p:nvPr/>
        </p:nvSpPr>
        <p:spPr>
          <a:xfrm>
            <a:off x="1184987" y="4820039"/>
            <a:ext cx="8098971" cy="590927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en-IE" sz="2800" u="none" cap="none" strike="noStrike">
                <a:solidFill>
                  <a:srgbClr val="323232"/>
                </a:solidFill>
                <a:latin typeface="Arial"/>
                <a:ea typeface="Arial"/>
                <a:cs typeface="Arial"/>
                <a:sym typeface="Arial"/>
              </a:rPr>
              <a:t>Υπάρχουν τόσες πολλές διαφορετικές τεχνικές γείωσης εκεί έξω και μπορεί να χρειαστεί λίγος χρόνος για να βρείτε αυτή που σας ταιριάζει καλύτερα. </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latin typeface="Arial"/>
                <a:ea typeface="Arial"/>
                <a:cs typeface="Arial"/>
                <a:sym typeface="Arial"/>
              </a:rPr>
              <a:t>Αυτό το σύντομο και χρήσιμο βίντεο εξηγεί ποιες είναι αυτές οι τεχνικές και πότε να τις χρησιμοποιήσετε. Επιπλέον, θα έχετε την ευκαιρία να δοκιμάσετε την τεχνική 5-4-3-2-1 εδώ και τώρα! Ετοιμος? Πάμε!</a:t>
            </a:r>
            <a:endParaRPr b="0" i="0" sz="2800" u="none" cap="none" strike="noStrike">
              <a:solidFill>
                <a:srgbClr val="323232"/>
              </a:solidFill>
              <a:latin typeface="Arial"/>
              <a:ea typeface="Arial"/>
              <a:cs typeface="Arial"/>
              <a:sym typeface="Arial"/>
            </a:endParaRPr>
          </a:p>
        </p:txBody>
      </p:sp>
      <p:sp>
        <p:nvSpPr>
          <p:cNvPr id="236" name="Google Shape;236;p51"/>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52"/>
          <p:cNvSpPr txBox="1"/>
          <p:nvPr>
            <p:ph type="title"/>
          </p:nvPr>
        </p:nvSpPr>
        <p:spPr>
          <a:xfrm>
            <a:off x="920621" y="1937657"/>
            <a:ext cx="22860001" cy="58782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Παράδειγμα και τρόπος χρήσης</a:t>
            </a:r>
            <a:endParaRPr sz="3300">
              <a:latin typeface="Arial"/>
              <a:ea typeface="Arial"/>
              <a:cs typeface="Arial"/>
              <a:sym typeface="Arial"/>
            </a:endParaRPr>
          </a:p>
        </p:txBody>
      </p:sp>
      <p:sp>
        <p:nvSpPr>
          <p:cNvPr id="243" name="Google Shape;243;p52"/>
          <p:cNvSpPr txBox="1"/>
          <p:nvPr>
            <p:ph idx="1" type="body"/>
          </p:nvPr>
        </p:nvSpPr>
        <p:spPr>
          <a:xfrm>
            <a:off x="923925" y="3228975"/>
            <a:ext cx="20063732" cy="7258050"/>
          </a:xfrm>
          <a:prstGeom prst="rect">
            <a:avLst/>
          </a:prstGeom>
          <a:noFill/>
          <a:ln>
            <a:noFill/>
          </a:ln>
        </p:spPr>
        <p:txBody>
          <a:bodyPr anchorCtr="0" anchor="t" bIns="0" lIns="0" spcFirstLastPara="1" rIns="0" wrap="square" tIns="0">
            <a:noAutofit/>
          </a:bodyPr>
          <a:lstStyle/>
          <a:p>
            <a:pPr indent="0" lvl="0" marL="0" rtl="0" algn="just">
              <a:lnSpc>
                <a:spcPct val="150000"/>
              </a:lnSpc>
              <a:spcBef>
                <a:spcPts val="0"/>
              </a:spcBef>
              <a:spcAft>
                <a:spcPts val="0"/>
              </a:spcAft>
              <a:buSzPts val="3200"/>
              <a:buNone/>
            </a:pPr>
            <a:r>
              <a:rPr b="1" lang="en-IE" sz="2800"/>
              <a:t>Οφέλη της τεχνικής 5-4-3-2-1</a:t>
            </a:r>
            <a:endParaRPr sz="2800">
              <a:latin typeface="Arial"/>
              <a:ea typeface="Arial"/>
              <a:cs typeface="Arial"/>
              <a:sym typeface="Arial"/>
            </a:endParaRPr>
          </a:p>
          <a:p>
            <a:pPr indent="-457200" lvl="0" marL="457200" rtl="0" algn="just">
              <a:lnSpc>
                <a:spcPct val="150000"/>
              </a:lnSpc>
              <a:spcBef>
                <a:spcPts val="0"/>
              </a:spcBef>
              <a:spcAft>
                <a:spcPts val="0"/>
              </a:spcAft>
              <a:buSzPts val="3200"/>
              <a:buFont typeface="Arial"/>
              <a:buChar char="•"/>
            </a:pPr>
            <a:r>
              <a:rPr lang="en-IE" sz="2800"/>
              <a:t>Μειώνει το άγχος μετατοπίζοντας την εστίαση μακριά από παρεμβατικό/ενοχλητικό περιεχόμενο.</a:t>
            </a:r>
            <a:br>
              <a:rPr lang="en-IE" sz="2800"/>
            </a:br>
            <a:r>
              <a:rPr lang="en-IE" sz="2800"/>
              <a:t>Ενεργοποιεί την αισθητηριακή επίγνωση - ηρεμεί το νευρικό σύστημα.</a:t>
            </a:r>
            <a:br>
              <a:rPr lang="en-IE" sz="2800"/>
            </a:br>
            <a:r>
              <a:rPr lang="en-IE" sz="2800"/>
              <a:t>Παρέχει ένα γρήγορο, διακριτικό εργαλείο αντιμετώπισης που μπορεί να γίνει από οποιονδήποτε, οπουδήποτε.</a:t>
            </a:r>
            <a:br>
              <a:rPr lang="en-IE" sz="2800"/>
            </a:br>
            <a:r>
              <a:rPr lang="en-IE" sz="2800"/>
              <a:t>Ενισχύει τη συναισθηματική ρύθμιση, βοηθώντας τα άτομα να συνεχίσουν τις εργασίες μετά την έκθεση σε δύσκολο υλικό.</a:t>
            </a:r>
            <a:endParaRPr sz="2800"/>
          </a:p>
          <a:p>
            <a:pPr indent="0" lvl="0" marL="0" rtl="0" algn="just">
              <a:lnSpc>
                <a:spcPct val="150000"/>
              </a:lnSpc>
              <a:spcBef>
                <a:spcPts val="0"/>
              </a:spcBef>
              <a:spcAft>
                <a:spcPts val="0"/>
              </a:spcAft>
              <a:buClr>
                <a:srgbClr val="323232"/>
              </a:buClr>
              <a:buSzPts val="3200"/>
              <a:buNone/>
            </a:pPr>
            <a:r>
              <a:t/>
            </a:r>
            <a:endParaRPr sz="2800"/>
          </a:p>
          <a:p>
            <a:pPr indent="0" lvl="0" marL="0" rtl="0" algn="just">
              <a:lnSpc>
                <a:spcPct val="150000"/>
              </a:lnSpc>
              <a:spcBef>
                <a:spcPts val="0"/>
              </a:spcBef>
              <a:spcAft>
                <a:spcPts val="0"/>
              </a:spcAft>
              <a:buSzPts val="3200"/>
              <a:buNone/>
            </a:pPr>
            <a:r>
              <a:rPr b="1" lang="en-IE" sz="2800"/>
              <a:t>Για να επωφεληθείτε στο έπακρο από τις τεχνικές γείωσης</a:t>
            </a:r>
            <a:r>
              <a:rPr b="1" lang="en-IE" sz="2800">
                <a:latin typeface="Arial"/>
                <a:ea typeface="Arial"/>
                <a:cs typeface="Arial"/>
                <a:sym typeface="Arial"/>
              </a:rPr>
              <a:t>:</a:t>
            </a:r>
            <a:endParaRPr sz="2800">
              <a:latin typeface="Arial"/>
              <a:ea typeface="Arial"/>
              <a:cs typeface="Arial"/>
              <a:sym typeface="Arial"/>
            </a:endParaRPr>
          </a:p>
          <a:p>
            <a:pPr indent="-457200" lvl="0" marL="457200" rtl="0" algn="just">
              <a:lnSpc>
                <a:spcPct val="150000"/>
              </a:lnSpc>
              <a:spcBef>
                <a:spcPts val="0"/>
              </a:spcBef>
              <a:spcAft>
                <a:spcPts val="0"/>
              </a:spcAft>
              <a:buSzPts val="3200"/>
              <a:buFont typeface="Arial"/>
              <a:buChar char="•"/>
            </a:pPr>
            <a:r>
              <a:rPr lang="en-IE" sz="2800"/>
              <a:t>Δοκιμάστε μερικές διαφορετικές τεχνικές γείωσης για να δείτε τι σας ταιριάζει καλύτερα. </a:t>
            </a:r>
            <a:br>
              <a:rPr lang="en-IE" sz="2800"/>
            </a:br>
            <a:r>
              <a:rPr lang="en-IE" sz="2800"/>
              <a:t>Εφαρμόστε το μία φορά την ημέρα για να εξοικειωθείτε με αυτό.</a:t>
            </a:r>
            <a:br>
              <a:rPr lang="en-IE" sz="2800"/>
            </a:br>
            <a:r>
              <a:rPr lang="en-IE" sz="2800"/>
              <a:t>Μόλις κατακλύζεστε/αγχώνεστε - χρησιμοποιήστε την αξιόπιστη τεχνική σας και γειωθείτε στη στιγμή. </a:t>
            </a:r>
            <a:endParaRPr sz="2800"/>
          </a:p>
        </p:txBody>
      </p:sp>
      <p:sp>
        <p:nvSpPr>
          <p:cNvPr id="244" name="Google Shape;244;p5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0"/>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lang="en-IE" sz="8000"/>
              <a:t>Δραστηριότητα 1</a:t>
            </a:r>
            <a:endParaRPr sz="8000">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1"/>
          <p:cNvSpPr txBox="1"/>
          <p:nvPr>
            <p:ph idx="1" type="body"/>
          </p:nvPr>
        </p:nvSpPr>
        <p:spPr>
          <a:xfrm>
            <a:off x="7715577" y="533400"/>
            <a:ext cx="14992023" cy="12442371"/>
          </a:xfrm>
          <a:prstGeom prst="rect">
            <a:avLst/>
          </a:prstGeom>
          <a:noFill/>
          <a:ln>
            <a:noFill/>
          </a:ln>
        </p:spPr>
        <p:txBody>
          <a:bodyPr anchorCtr="0" anchor="t" bIns="0" lIns="0" spcFirstLastPara="1" rIns="0" wrap="square" tIns="0">
            <a:noAutofit/>
          </a:bodyPr>
          <a:lstStyle/>
          <a:p>
            <a:pPr indent="-228600" lvl="0" marL="457200" rtl="0" algn="just">
              <a:lnSpc>
                <a:spcPct val="100000"/>
              </a:lnSpc>
              <a:spcBef>
                <a:spcPts val="2000"/>
              </a:spcBef>
              <a:spcAft>
                <a:spcPts val="0"/>
              </a:spcAft>
              <a:buSzPts val="5600"/>
              <a:buNone/>
            </a:pPr>
            <a:r>
              <a:rPr b="1" lang="en-IE" sz="2800"/>
              <a:t>Πρόκληση αυτοστοχασμού</a:t>
            </a:r>
            <a:endParaRPr sz="2800">
              <a:latin typeface="Arial"/>
              <a:ea typeface="Arial"/>
              <a:cs typeface="Arial"/>
              <a:sym typeface="Arial"/>
            </a:endParaRPr>
          </a:p>
          <a:p>
            <a:pPr indent="-228600" lvl="0" marL="457200" rtl="0" algn="just">
              <a:lnSpc>
                <a:spcPct val="100000"/>
              </a:lnSpc>
              <a:spcBef>
                <a:spcPts val="2000"/>
              </a:spcBef>
              <a:spcAft>
                <a:spcPts val="0"/>
              </a:spcAft>
              <a:buSzPts val="5600"/>
              <a:buNone/>
            </a:pPr>
            <a:r>
              <a:rPr lang="en-IE" sz="2800"/>
              <a:t>Αφιερώστε λίγα λεπτά για να σκεφτείτε τις θετικές συνήθειες και στρατηγικές από αυτήν την ενότητα:</a:t>
            </a:r>
            <a:endParaRPr sz="2800"/>
          </a:p>
          <a:p>
            <a:pPr indent="-857250" lvl="1" marL="1543050" rtl="0" algn="just">
              <a:lnSpc>
                <a:spcPct val="100000"/>
              </a:lnSpc>
              <a:spcBef>
                <a:spcPts val="1000"/>
              </a:spcBef>
              <a:spcAft>
                <a:spcPts val="0"/>
              </a:spcAft>
              <a:buSzPts val="2800"/>
              <a:buChar char="•"/>
            </a:pPr>
            <a:r>
              <a:rPr lang="en-IE" sz="2800"/>
              <a:t>Ποια χρησιμοποιείτε ήδη;</a:t>
            </a:r>
            <a:br>
              <a:rPr lang="en-IE" sz="2800"/>
            </a:br>
            <a:r>
              <a:rPr lang="en-IE" sz="2800"/>
              <a:t>Σε ποιες θα μπορούσατε να γίνετε καλύτεροι;</a:t>
            </a:r>
            <a:endParaRPr sz="2800"/>
          </a:p>
          <a:p>
            <a:pPr indent="-228600" lvl="0" marL="457200" rtl="0" algn="just">
              <a:lnSpc>
                <a:spcPct val="100000"/>
              </a:lnSpc>
              <a:spcBef>
                <a:spcPts val="2000"/>
              </a:spcBef>
              <a:spcAft>
                <a:spcPts val="0"/>
              </a:spcAft>
              <a:buSzPts val="5600"/>
              <a:buNone/>
            </a:pPr>
            <a:r>
              <a:rPr lang="en-IE" sz="2800"/>
              <a:t>Τώρα, πάρτε το ημερολόγιό σας για τις επόμενες 7 ημέρες και κάντε ένα μίνι σχέδιο:</a:t>
            </a:r>
            <a:endParaRPr sz="2800"/>
          </a:p>
          <a:p>
            <a:pPr indent="-857250" lvl="1" marL="1543050" rtl="0" algn="just">
              <a:lnSpc>
                <a:spcPct val="100000"/>
              </a:lnSpc>
              <a:spcBef>
                <a:spcPts val="1000"/>
              </a:spcBef>
              <a:spcAft>
                <a:spcPts val="0"/>
              </a:spcAft>
              <a:buSzPts val="2800"/>
              <a:buChar char="•"/>
            </a:pPr>
            <a:r>
              <a:rPr lang="en-IE" sz="2800"/>
              <a:t>Κάθε μέρα, προσθέστε μια νέα συνήθεια ή τροποποιήστε για να δοκιμάσετε.</a:t>
            </a:r>
            <a:br>
              <a:rPr lang="en-IE" sz="2800"/>
            </a:br>
            <a:r>
              <a:rPr lang="en-IE" sz="2800"/>
              <a:t>Χρησιμοποιήστε το τηλέφωνο/ρολόι σας για να ορίσετε υπενθυμίσεις εάν χρειάζεται.</a:t>
            </a:r>
            <a:br>
              <a:rPr lang="en-IE" sz="2800"/>
            </a:br>
            <a:r>
              <a:rPr lang="en-IE" sz="2800"/>
              <a:t>Ζητήστε από έναν φίλο ή μέλος της οικογένειας να συμμετάσχει μαζί σας σε αυτήν την πρόκληση - η υπευθυνότητα την κάνει πιο διασκεδαστική!</a:t>
            </a:r>
            <a:endParaRPr sz="2800"/>
          </a:p>
          <a:p>
            <a:pPr indent="-228600" lvl="0" marL="457200" rtl="0" algn="just">
              <a:lnSpc>
                <a:spcPct val="100000"/>
              </a:lnSpc>
              <a:spcBef>
                <a:spcPts val="2000"/>
              </a:spcBef>
              <a:spcAft>
                <a:spcPts val="0"/>
              </a:spcAft>
              <a:buSzPts val="5600"/>
              <a:buNone/>
            </a:pPr>
            <a:r>
              <a:rPr lang="en-IE" sz="2800"/>
              <a:t> Ακολουθεί ένα παράδειγμα σχεδίου για να ξεκινήσετε:</a:t>
            </a:r>
            <a:endParaRPr sz="2800"/>
          </a:p>
          <a:p>
            <a:pPr indent="0" lvl="2" marL="838200" rtl="0" algn="just">
              <a:lnSpc>
                <a:spcPct val="100000"/>
              </a:lnSpc>
              <a:spcBef>
                <a:spcPts val="1000"/>
              </a:spcBef>
              <a:spcAft>
                <a:spcPts val="0"/>
              </a:spcAft>
              <a:buSzPts val="4000"/>
              <a:buNone/>
            </a:pPr>
            <a:r>
              <a:rPr b="1" lang="en-IE" sz="2800"/>
              <a:t>Ημέρα 1: </a:t>
            </a:r>
            <a:r>
              <a:rPr lang="en-IE" sz="2800"/>
              <a:t>Ορίστε μια συγκεκριμένη ώρα για να ελέγξετε τα μέσα κοινωνικής δικτύωσης. Σίγαση ή διαγραφή αναρτήσεων που σας μειώνουν</a:t>
            </a:r>
            <a:br>
              <a:rPr lang="en-IE" sz="2800"/>
            </a:br>
            <a:r>
              <a:rPr b="1" lang="en-IE" sz="2800"/>
              <a:t>Ημέρα 2: </a:t>
            </a:r>
            <a:r>
              <a:rPr lang="en-IE" sz="2800"/>
              <a:t>Παρακολουθήστε πόσο χρόνο περνάτε στο διαδίκτυο και παρατηρήστε πώς επηρεάζει τη διάθεσή σας. Εάν είναι απαραίτητο, μειώστε τον χρόνο σας στο διαδίκτυο για καλύτερη ευεξία.</a:t>
            </a:r>
            <a:br>
              <a:rPr lang="en-IE" sz="2800"/>
            </a:br>
            <a:r>
              <a:rPr b="1" lang="en-IE" sz="2800"/>
              <a:t>Ημέρα 3: </a:t>
            </a:r>
            <a:r>
              <a:rPr lang="en-IE" sz="2800"/>
              <a:t>Χρησιμοποιήστε λίγο από αυτόν τον επιπλέον χρόνο για να εισαγάγετε μια άσκηση ενσυνειδητότητας ή γείωσης.</a:t>
            </a:r>
            <a:br>
              <a:rPr lang="en-IE" sz="2800"/>
            </a:br>
            <a:r>
              <a:rPr b="1" lang="en-IE" sz="2800"/>
              <a:t>Ημέρα 4+: </a:t>
            </a:r>
            <a:r>
              <a:rPr lang="en-IE" sz="2800"/>
              <a:t>Διατηρήστε συνήθειες στοίβαξης που σας βοηθούν να αισθάνεστε συγκεντρωμένοι, θετικοί και ισορροπημένοι.</a:t>
            </a:r>
            <a:endParaRPr sz="2800"/>
          </a:p>
          <a:p>
            <a:pPr indent="-228600" lvl="0" marL="457200" rtl="0" algn="just">
              <a:lnSpc>
                <a:spcPct val="100000"/>
              </a:lnSpc>
              <a:spcBef>
                <a:spcPts val="2000"/>
              </a:spcBef>
              <a:spcAft>
                <a:spcPts val="0"/>
              </a:spcAft>
              <a:buSzPts val="5600"/>
              <a:buNone/>
            </a:pPr>
            <a:r>
              <a:rPr lang="en-IE" sz="2800"/>
              <a:t>Μέχρι το τέλος της εβδομάδας, θα έχετε δοκιμάσει διαφορετικές στρατηγικές, θα έχετε εντοπίσει τι λειτουργεί για εσάς και θα έχετε θέσει τις βάσεις για διαρκή ανάπτυξη.</a:t>
            </a:r>
            <a:endParaRPr sz="2800"/>
          </a:p>
        </p:txBody>
      </p:sp>
      <p:sp>
        <p:nvSpPr>
          <p:cNvPr id="256" name="Google Shape;256;p21"/>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IE" sz="3300"/>
              <a:t>Χρόνος δραστηριότητας</a:t>
            </a:r>
            <a:endParaRPr b="1" sz="3300">
              <a:latin typeface="Arial"/>
              <a:ea typeface="Arial"/>
              <a:cs typeface="Arial"/>
              <a:sym typeface="Arial"/>
            </a:endParaRPr>
          </a:p>
        </p:txBody>
      </p:sp>
      <p:pic>
        <p:nvPicPr>
          <p:cNvPr descr="Dance with solid fill" id="257" name="Google Shape;257;p21"/>
          <p:cNvPicPr preferRelativeResize="0"/>
          <p:nvPr/>
        </p:nvPicPr>
        <p:blipFill rotWithShape="1">
          <a:blip r:embed="rId3">
            <a:alphaModFix/>
          </a:blip>
          <a:srcRect b="0" l="0" r="0" t="0"/>
          <a:stretch/>
        </p:blipFill>
        <p:spPr>
          <a:xfrm>
            <a:off x="926353" y="4180541"/>
            <a:ext cx="2438400" cy="2438400"/>
          </a:xfrm>
          <a:prstGeom prst="rect">
            <a:avLst/>
          </a:prstGeom>
          <a:noFill/>
          <a:ln>
            <a:noFill/>
          </a:ln>
        </p:spPr>
      </p:pic>
      <p:sp>
        <p:nvSpPr>
          <p:cNvPr id="258" name="Google Shape;258;p21"/>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2"/>
          <p:cNvSpPr txBox="1"/>
          <p:nvPr>
            <p:ph type="title"/>
          </p:nvPr>
        </p:nvSpPr>
        <p:spPr>
          <a:xfrm>
            <a:off x="438150" y="1462928"/>
            <a:ext cx="22860001" cy="666150"/>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SzPts val="8000"/>
              <a:buNone/>
            </a:pPr>
            <a:r>
              <a:rPr lang="en-IE" sz="3300"/>
              <a:t>Ερωτήσεις προβληματισμού</a:t>
            </a:r>
            <a:endParaRPr sz="3300">
              <a:latin typeface="Arial"/>
              <a:ea typeface="Arial"/>
              <a:cs typeface="Arial"/>
              <a:sym typeface="Arial"/>
            </a:endParaRPr>
          </a:p>
        </p:txBody>
      </p:sp>
      <p:sp>
        <p:nvSpPr>
          <p:cNvPr id="264" name="Google Shape;264;p22"/>
          <p:cNvSpPr/>
          <p:nvPr/>
        </p:nvSpPr>
        <p:spPr>
          <a:xfrm>
            <a:off x="612000" y="3097927"/>
            <a:ext cx="7308000"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IE" sz="2800" u="none" cap="none" strike="noStrike">
                <a:solidFill>
                  <a:srgbClr val="181A3C"/>
                </a:solidFill>
                <a:latin typeface="Arial"/>
                <a:ea typeface="Arial"/>
                <a:cs typeface="Arial"/>
                <a:sym typeface="Arial"/>
              </a:rPr>
              <a:t>Όταν βλέπω ενοχλητικό περιεχόμενο, ποια είναι η πρώτη μου αντίδραση - και βοηθάει πραγματικά;</a:t>
            </a:r>
            <a:endParaRPr b="1" i="0" sz="2800" u="none" cap="none" strike="noStrike">
              <a:solidFill>
                <a:srgbClr val="000000"/>
              </a:solidFill>
              <a:latin typeface="Arial"/>
              <a:ea typeface="Arial"/>
              <a:cs typeface="Arial"/>
              <a:sym typeface="Arial"/>
            </a:endParaRPr>
          </a:p>
        </p:txBody>
      </p:sp>
      <p:sp>
        <p:nvSpPr>
          <p:cNvPr id="265" name="Google Shape;265;p22"/>
          <p:cNvSpPr/>
          <p:nvPr/>
        </p:nvSpPr>
        <p:spPr>
          <a:xfrm>
            <a:off x="612000" y="4611271"/>
            <a:ext cx="7308000" cy="224672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rgbClr val="7F7F7F"/>
                </a:solidFill>
                <a:latin typeface="Arial"/>
                <a:ea typeface="Arial"/>
                <a:cs typeface="Arial"/>
                <a:sym typeface="Arial"/>
              </a:rPr>
              <a:t>Σκεφτείτε αν θα κάνετε κύλιση, θα συνεχίσετε να παρακολουθείτε, θα το μοιραστείτε ή θα τερματίσετε τη λειτουργία της εφαρμογής. Παρατηρήστε εάν η αντίδρασή σας σας ηρεμεί ή σας κάνει να αισθάνεστε χειρότερα.</a:t>
            </a:r>
            <a:endParaRPr b="0" i="0" sz="2800" u="none" cap="none" strike="noStrike">
              <a:solidFill>
                <a:srgbClr val="000000"/>
              </a:solidFill>
              <a:latin typeface="Arial"/>
              <a:ea typeface="Arial"/>
              <a:cs typeface="Arial"/>
              <a:sym typeface="Arial"/>
            </a:endParaRPr>
          </a:p>
        </p:txBody>
      </p:sp>
      <p:sp>
        <p:nvSpPr>
          <p:cNvPr id="266" name="Google Shape;266;p22"/>
          <p:cNvSpPr/>
          <p:nvPr/>
        </p:nvSpPr>
        <p:spPr>
          <a:xfrm>
            <a:off x="612000" y="9184623"/>
            <a:ext cx="7308000" cy="18158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rgbClr val="7F7F7F"/>
                </a:solidFill>
                <a:latin typeface="Arial"/>
                <a:ea typeface="Arial"/>
                <a:cs typeface="Arial"/>
                <a:sym typeface="Arial"/>
              </a:rPr>
              <a:t>Σκεφτείτε τι έχετε ήδη κάνει στο παρελθόν. Μείωσε το άγχος σας ή τα συναισθήματα παρέμειναν; Αυτό σας βοηθά να δείτε τι αξίζει να κρατήσετε και τι να προσαρμόσετε.</a:t>
            </a:r>
            <a:endParaRPr b="0" i="0" sz="2800" u="none" cap="none" strike="noStrike">
              <a:solidFill>
                <a:srgbClr val="000000"/>
              </a:solidFill>
              <a:latin typeface="Arial"/>
              <a:ea typeface="Arial"/>
              <a:cs typeface="Arial"/>
              <a:sym typeface="Arial"/>
            </a:endParaRPr>
          </a:p>
        </p:txBody>
      </p:sp>
      <p:sp>
        <p:nvSpPr>
          <p:cNvPr id="267" name="Google Shape;267;p22"/>
          <p:cNvSpPr/>
          <p:nvPr/>
        </p:nvSpPr>
        <p:spPr>
          <a:xfrm>
            <a:off x="612000" y="7672851"/>
            <a:ext cx="7308000"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IE" sz="2800" u="none" cap="none" strike="noStrike">
                <a:solidFill>
                  <a:srgbClr val="181A3C"/>
                </a:solidFill>
                <a:latin typeface="Arial"/>
                <a:ea typeface="Arial"/>
                <a:cs typeface="Arial"/>
                <a:sym typeface="Arial"/>
              </a:rPr>
              <a:t>Ποιες στρατηγικές αντιμετώπισης έχω δοκιμάσει στο παρελθόν και πόσο καλά λειτούργησαν;</a:t>
            </a:r>
            <a:endParaRPr b="1" i="0" sz="2800" u="none" cap="none" strike="noStrike">
              <a:solidFill>
                <a:srgbClr val="000000"/>
              </a:solidFill>
              <a:latin typeface="Arial"/>
              <a:ea typeface="Arial"/>
              <a:cs typeface="Arial"/>
              <a:sym typeface="Arial"/>
            </a:endParaRPr>
          </a:p>
        </p:txBody>
      </p:sp>
      <p:sp>
        <p:nvSpPr>
          <p:cNvPr id="268" name="Google Shape;268;p22"/>
          <p:cNvSpPr/>
          <p:nvPr/>
        </p:nvSpPr>
        <p:spPr>
          <a:xfrm>
            <a:off x="14706600" y="2795082"/>
            <a:ext cx="8553448"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IE" sz="2800" u="none" cap="none" strike="noStrike">
                <a:solidFill>
                  <a:srgbClr val="181A3C"/>
                </a:solidFill>
                <a:latin typeface="Arial"/>
                <a:ea typeface="Arial"/>
                <a:cs typeface="Arial"/>
                <a:sym typeface="Arial"/>
              </a:rPr>
              <a:t>Ποια είναι μια πιο υγιεινή στρατηγική που θα μπορούσα να χρησιμοποιήσω την επόμενη φορά που θα δω κάτι ενοχλητικό στο διαδίκτυο;</a:t>
            </a:r>
            <a:endParaRPr b="1" i="0" sz="2800" u="none" cap="none" strike="noStrike">
              <a:solidFill>
                <a:srgbClr val="000000"/>
              </a:solidFill>
              <a:latin typeface="Arial"/>
              <a:ea typeface="Arial"/>
              <a:cs typeface="Arial"/>
              <a:sym typeface="Arial"/>
            </a:endParaRPr>
          </a:p>
        </p:txBody>
      </p:sp>
      <p:sp>
        <p:nvSpPr>
          <p:cNvPr id="269" name="Google Shape;269;p22"/>
          <p:cNvSpPr/>
          <p:nvPr/>
        </p:nvSpPr>
        <p:spPr>
          <a:xfrm>
            <a:off x="14706599" y="7622100"/>
            <a:ext cx="8553449"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IE" sz="2800" u="none" cap="none" strike="noStrike">
                <a:solidFill>
                  <a:srgbClr val="181A3C"/>
                </a:solidFill>
                <a:latin typeface="Arial"/>
                <a:ea typeface="Arial"/>
                <a:cs typeface="Arial"/>
                <a:sym typeface="Arial"/>
              </a:rPr>
              <a:t>Σε ποιον στη ζωή μου μπορώ να απευθυνθώ για υποστήριξη όταν νιώθω ότι με κατακλύζει το διαδικτυακό περιεχόμενο;</a:t>
            </a:r>
            <a:endParaRPr b="1" i="0" sz="2800" u="none" cap="none" strike="noStrike">
              <a:solidFill>
                <a:srgbClr val="000000"/>
              </a:solidFill>
              <a:latin typeface="Arial"/>
              <a:ea typeface="Arial"/>
              <a:cs typeface="Arial"/>
              <a:sym typeface="Arial"/>
            </a:endParaRPr>
          </a:p>
        </p:txBody>
      </p:sp>
      <p:sp>
        <p:nvSpPr>
          <p:cNvPr id="270" name="Google Shape;270;p22"/>
          <p:cNvSpPr/>
          <p:nvPr/>
        </p:nvSpPr>
        <p:spPr>
          <a:xfrm>
            <a:off x="14706599" y="4395827"/>
            <a:ext cx="8553449" cy="267761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rgbClr val="7F7F7F"/>
                </a:solidFill>
                <a:latin typeface="Arial"/>
                <a:ea typeface="Arial"/>
                <a:cs typeface="Arial"/>
                <a:sym typeface="Arial"/>
              </a:rPr>
              <a:t>Φανταστείτε τον εαυτό σας ξανά σε αυτή την κατάσταση. Θα μπορούσατε να κάνετε μια παύση και να πάρετε μερικές βαθιές αναπνοές, να γράψετε τα συναισθήματά σας ή να αντικαταστήσετε την κύλιση με μια θετική δραστηριότητα; Επιλέξτε κάτι μικρό και ρεαλιστικό.</a:t>
            </a:r>
            <a:endParaRPr b="0" i="0" sz="2800" u="none" cap="none" strike="noStrike">
              <a:solidFill>
                <a:srgbClr val="000000"/>
              </a:solidFill>
              <a:latin typeface="Arial"/>
              <a:ea typeface="Arial"/>
              <a:cs typeface="Arial"/>
              <a:sym typeface="Arial"/>
            </a:endParaRPr>
          </a:p>
        </p:txBody>
      </p:sp>
      <p:sp>
        <p:nvSpPr>
          <p:cNvPr id="271" name="Google Shape;271;p22"/>
          <p:cNvSpPr/>
          <p:nvPr/>
        </p:nvSpPr>
        <p:spPr>
          <a:xfrm>
            <a:off x="14706599" y="9188964"/>
            <a:ext cx="8591552" cy="224672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rgbClr val="7F7F7F"/>
                </a:solidFill>
                <a:latin typeface="Arial"/>
                <a:ea typeface="Arial"/>
                <a:cs typeface="Arial"/>
                <a:sym typeface="Arial"/>
              </a:rPr>
              <a:t>Προσδιορίστε έναν φίλο, μέλος της οικογένειας ή μέντορα που εμπιστεύεστε. Σκεφτείτε πώς θα θέλατε να ζητήσετε υποστήριξη - είτε πρόκειται για μια γρήγορη συνομιλία, είτε για αποστολή μηνύματος κειμένου είτε απλώς για να γνωρίζετε ότι είναι εκεί.</a:t>
            </a:r>
            <a:endParaRPr b="0" i="0" sz="2800" u="none" cap="none" strike="noStrike">
              <a:solidFill>
                <a:srgbClr val="000000"/>
              </a:solidFill>
              <a:latin typeface="Arial"/>
              <a:ea typeface="Arial"/>
              <a:cs typeface="Arial"/>
              <a:sym typeface="Arial"/>
            </a:endParaRPr>
          </a:p>
        </p:txBody>
      </p:sp>
      <p:pic>
        <p:nvPicPr>
          <p:cNvPr descr="A logo with a black background&#10;&#10;AI-generated content may be incorrect." id="272" name="Google Shape;272;p22"/>
          <p:cNvPicPr preferRelativeResize="0"/>
          <p:nvPr/>
        </p:nvPicPr>
        <p:blipFill rotWithShape="1">
          <a:blip r:embed="rId3">
            <a:alphaModFix/>
          </a:blip>
          <a:srcRect b="0" l="0" r="0" t="0"/>
          <a:stretch/>
        </p:blipFill>
        <p:spPr>
          <a:xfrm>
            <a:off x="7749341" y="3545633"/>
            <a:ext cx="7429511" cy="7429511"/>
          </a:xfrm>
          <a:prstGeom prst="rect">
            <a:avLst/>
          </a:prstGeom>
          <a:noFill/>
          <a:ln>
            <a:noFill/>
          </a:ln>
        </p:spPr>
      </p:pic>
      <p:sp>
        <p:nvSpPr>
          <p:cNvPr id="273" name="Google Shape;273;p2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lang="en-IE" sz="8000"/>
              <a:t>Οι περιπτωσιολογικές μελέτες</a:t>
            </a:r>
            <a:endParaRPr sz="8000">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4"/>
          <p:cNvSpPr txBox="1"/>
          <p:nvPr>
            <p:ph type="title"/>
          </p:nvPr>
        </p:nvSpPr>
        <p:spPr>
          <a:xfrm>
            <a:off x="761999" y="1579984"/>
            <a:ext cx="20965887" cy="1191341"/>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8889"/>
              <a:buNone/>
            </a:pPr>
            <a:r>
              <a:rPr lang="en-IE" sz="4000"/>
              <a:t>Μελέτη περίπτωσης: Μέσα κοινωνικής δικτύωσης και ψυχική υγεία - 5 βήματα για πιο υγιεινές συνήθειες</a:t>
            </a:r>
            <a:endParaRPr sz="4000">
              <a:latin typeface="Arial"/>
              <a:ea typeface="Arial"/>
              <a:cs typeface="Arial"/>
              <a:sym typeface="Arial"/>
            </a:endParaRPr>
          </a:p>
        </p:txBody>
      </p:sp>
      <p:sp>
        <p:nvSpPr>
          <p:cNvPr id="285" name="Google Shape;285;p24"/>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pic>
        <p:nvPicPr>
          <p:cNvPr id="286" name="Google Shape;286;p24" title="Social media &amp; mental health: 5 steps to healthier habits"/>
          <p:cNvPicPr preferRelativeResize="0"/>
          <p:nvPr/>
        </p:nvPicPr>
        <p:blipFill rotWithShape="1">
          <a:blip r:embed="rId3">
            <a:alphaModFix/>
          </a:blip>
          <a:srcRect b="0" l="0" r="0" t="0"/>
          <a:stretch/>
        </p:blipFill>
        <p:spPr>
          <a:xfrm>
            <a:off x="4567335" y="3063685"/>
            <a:ext cx="15765624" cy="8779971"/>
          </a:xfrm>
          <a:prstGeom prst="rect">
            <a:avLst/>
          </a:prstGeom>
          <a:noFill/>
          <a:ln>
            <a:noFill/>
          </a:ln>
        </p:spPr>
      </p:pic>
      <p:sp>
        <p:nvSpPr>
          <p:cNvPr id="287" name="Google Shape;287;p24"/>
          <p:cNvSpPr txBox="1"/>
          <p:nvPr/>
        </p:nvSpPr>
        <p:spPr>
          <a:xfrm>
            <a:off x="4567335" y="12136016"/>
            <a:ext cx="121920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IE" sz="1600" u="sng" cap="none" strike="noStrike">
                <a:solidFill>
                  <a:srgbClr val="000000"/>
                </a:solidFill>
                <a:latin typeface="Arial"/>
                <a:ea typeface="Arial"/>
                <a:cs typeface="Arial"/>
                <a:sym typeface="Arial"/>
                <a:hlinkClick r:id="rId4">
                  <a:extLst>
                    <a:ext uri="{A12FA001-AC4F-418D-AE19-62706E023703}">
                      <ahyp:hlinkClr val="tx"/>
                    </a:ext>
                  </a:extLst>
                </a:hlinkClick>
              </a:rPr>
              <a:t>Social media &amp; mental health: 5 steps to healthier habits</a:t>
            </a:r>
            <a:endParaRPr b="0" i="0" sz="16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
                                        <p:tgtEl>
                                          <p:spTgt spid="2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7"/>
          <p:cNvSpPr txBox="1"/>
          <p:nvPr>
            <p:ph idx="1" type="body"/>
          </p:nvPr>
        </p:nvSpPr>
        <p:spPr>
          <a:xfrm>
            <a:off x="719754" y="3872204"/>
            <a:ext cx="22696974" cy="8238931"/>
          </a:xfrm>
          <a:prstGeom prst="rect">
            <a:avLst/>
          </a:prstGeom>
          <a:noFill/>
          <a:ln>
            <a:noFill/>
          </a:ln>
        </p:spPr>
        <p:txBody>
          <a:bodyPr anchorCtr="0" anchor="t" bIns="0" lIns="0" spcFirstLastPara="1" rIns="0" wrap="square" tIns="0">
            <a:noAutofit/>
          </a:bodyPr>
          <a:lstStyle/>
          <a:p>
            <a:pPr indent="0" lvl="0" marL="0" rtl="0" algn="just">
              <a:lnSpc>
                <a:spcPct val="100000"/>
              </a:lnSpc>
              <a:spcBef>
                <a:spcPts val="2000"/>
              </a:spcBef>
              <a:spcAft>
                <a:spcPts val="0"/>
              </a:spcAft>
              <a:buSzPts val="5575"/>
              <a:buNone/>
            </a:pPr>
            <a:r>
              <a:rPr b="1" lang="en-IE" sz="2800"/>
              <a:t>Περί τίνος πρόκειται: </a:t>
            </a:r>
            <a:r>
              <a:rPr lang="en-IE" sz="2800"/>
              <a:t>Το βίντεο επισημαίνει πέντε πρακτικά βήματα για να αναπτύξετε πιο υγιεινές συνήθειες στα μέσα κοινωνικής δικτύωσης και να προστατεύσετε την ψυχική σας ευεξία. </a:t>
            </a:r>
            <a:br>
              <a:rPr lang="en-IE" sz="2800"/>
            </a:br>
            <a:r>
              <a:rPr lang="en-IE" sz="2800"/>
              <a:t>Τα βήματα είναι:</a:t>
            </a:r>
            <a:endParaRPr sz="2800"/>
          </a:p>
          <a:p>
            <a:pPr indent="-457200" lvl="0" marL="457200" rtl="0" algn="just">
              <a:lnSpc>
                <a:spcPct val="100000"/>
              </a:lnSpc>
              <a:spcBef>
                <a:spcPts val="2000"/>
              </a:spcBef>
              <a:spcAft>
                <a:spcPts val="0"/>
              </a:spcAft>
              <a:buSzPts val="2800"/>
              <a:buChar char="•"/>
            </a:pPr>
            <a:r>
              <a:rPr lang="en-IE" sz="2800"/>
              <a:t>Απενεργοποιήστε τις ειδοποιήσεις.</a:t>
            </a:r>
            <a:br>
              <a:rPr lang="en-IE" sz="2800"/>
            </a:br>
            <a:r>
              <a:rPr lang="en-IE" sz="2800"/>
              <a:t>Θέστε όρια και χρονικά όρια.</a:t>
            </a:r>
            <a:br>
              <a:rPr lang="en-IE" sz="2800"/>
            </a:br>
            <a:r>
              <a:rPr lang="en-IE" sz="2800"/>
              <a:t>Καθαρίστε τη ροή των μέσων κοινωνικής δικτύωσης.</a:t>
            </a:r>
            <a:br>
              <a:rPr lang="en-IE" sz="2800"/>
            </a:br>
            <a:r>
              <a:rPr lang="en-IE" sz="2800"/>
              <a:t>Περιορίστε τη χρήση των μέσων κοινωνικής δικτύωσης πριν τον ύπνο.</a:t>
            </a:r>
            <a:br>
              <a:rPr lang="en-IE" sz="2800"/>
            </a:br>
            <a:r>
              <a:rPr lang="en-IE" sz="2800"/>
              <a:t>Επικεντρωθείτε στην ευγνωμοσύνη.</a:t>
            </a:r>
            <a:endParaRPr sz="2800"/>
          </a:p>
          <a:p>
            <a:pPr indent="0" lvl="0" marL="0" rtl="0" algn="just">
              <a:lnSpc>
                <a:spcPct val="100000"/>
              </a:lnSpc>
              <a:spcBef>
                <a:spcPts val="2000"/>
              </a:spcBef>
              <a:spcAft>
                <a:spcPts val="0"/>
              </a:spcAft>
              <a:buSzPts val="5575"/>
              <a:buNone/>
            </a:pPr>
            <a:r>
              <a:rPr lang="en-IE" sz="2800"/>
              <a:t>Το βίντεο κλείνει ενθαρρύνοντας τους θεατές να αναζητήσουν υποστήριξη εάν η χρήση των μέσων κοινωνικής δικτύωσης συνεχίσει να επηρεάζει αρνητικά την ψυχική υγεία.</a:t>
            </a:r>
            <a:endParaRPr sz="2800"/>
          </a:p>
          <a:p>
            <a:pPr indent="0" lvl="0" marL="0" rtl="0" algn="just">
              <a:lnSpc>
                <a:spcPct val="100000"/>
              </a:lnSpc>
              <a:spcBef>
                <a:spcPts val="2000"/>
              </a:spcBef>
              <a:spcAft>
                <a:spcPts val="0"/>
              </a:spcAft>
              <a:buSzPts val="5575"/>
              <a:buNone/>
            </a:pPr>
            <a:r>
              <a:rPr b="1" lang="en-IE" sz="2800"/>
              <a:t>Γιατί έχει σημασία: </a:t>
            </a:r>
            <a:r>
              <a:rPr lang="en-IE" sz="2800"/>
              <a:t>Όλοι γνωρίζουμε ότι τα μέσα κοινωνικής δικτύωσης μπορούν πραγματικά να διαμορφώσουν το πώς νιώθουμε για τον εαυτό μας και την καθημερινότητά μας. Αλλά μερικές φορές, η υπερβολική χρήση του μπορεί να οδηγήσει σε συναισθήματα άγχους, μοναξιάς, ακόμη και προβλήματα ύπνου. Σε αυτό το βίντεο, θα βρείτε μερικές διασκεδαστικές και εύκολες συμβουλές που θα σας βοηθήσουν να διαχειριστείτε καλύτερα τον χρόνο σας στα μέσα κοινωνικής δικτύωσης. </a:t>
            </a:r>
            <a:endParaRPr sz="2800"/>
          </a:p>
        </p:txBody>
      </p:sp>
      <p:sp>
        <p:nvSpPr>
          <p:cNvPr id="293" name="Google Shape;293;p27"/>
          <p:cNvSpPr txBox="1"/>
          <p:nvPr>
            <p:ph type="title"/>
          </p:nvPr>
        </p:nvSpPr>
        <p:spPr>
          <a:xfrm>
            <a:off x="719754" y="2345075"/>
            <a:ext cx="16132629" cy="795891"/>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8889"/>
              <a:buNone/>
            </a:pPr>
            <a:r>
              <a:rPr lang="en-IE" sz="3300"/>
              <a:t>Μελέτη περίπτωσης: Μέσα κοινωνικής δικτύωσης και ψυχική υγεία - 5 βήματα για πιο υγιεινές συνήθειες</a:t>
            </a:r>
            <a:endParaRPr sz="3300">
              <a:latin typeface="Arial"/>
              <a:ea typeface="Arial"/>
              <a:cs typeface="Arial"/>
              <a:sym typeface="Arial"/>
            </a:endParaRPr>
          </a:p>
        </p:txBody>
      </p:sp>
      <p:sp>
        <p:nvSpPr>
          <p:cNvPr id="294" name="Google Shape;294;p27"/>
          <p:cNvSpPr/>
          <p:nvPr/>
        </p:nvSpPr>
        <p:spPr>
          <a:xfrm>
            <a:off x="7209254" y="12210409"/>
            <a:ext cx="10615196" cy="1107955"/>
          </a:xfrm>
          <a:prstGeom prst="rect">
            <a:avLst/>
          </a:prstGeom>
          <a:noFill/>
          <a:ln>
            <a:noFill/>
          </a:ln>
        </p:spPr>
        <p:txBody>
          <a:bodyPr anchorCtr="0" anchor="t" bIns="121900" lIns="243825" spcFirstLastPara="1" rIns="243825" wrap="square" tIns="121900">
            <a:spAutoFit/>
          </a:bodyPr>
          <a:lstStyle/>
          <a:p>
            <a:pPr indent="0" lvl="0" marL="0" marR="0" rtl="0" algn="ctr">
              <a:lnSpc>
                <a:spcPct val="100000"/>
              </a:lnSpc>
              <a:spcBef>
                <a:spcPts val="0"/>
              </a:spcBef>
              <a:spcAft>
                <a:spcPts val="0"/>
              </a:spcAft>
              <a:buNone/>
            </a:pPr>
            <a:r>
              <a:rPr b="1" i="0" lang="en-IE" sz="3600" u="none" cap="none" strike="noStrike">
                <a:solidFill>
                  <a:srgbClr val="C9DFF2"/>
                </a:solidFill>
                <a:latin typeface="Arial"/>
                <a:ea typeface="Arial"/>
                <a:cs typeface="Arial"/>
                <a:sym typeface="Arial"/>
              </a:rPr>
              <a:t>Όπου κι αν είσαι, να είσαι εκεί εντελώς</a:t>
            </a:r>
            <a:endParaRPr/>
          </a:p>
          <a:p>
            <a:pPr indent="0" lvl="0" marL="0" marR="0" rtl="0" algn="ctr">
              <a:lnSpc>
                <a:spcPct val="100000"/>
              </a:lnSpc>
              <a:spcBef>
                <a:spcPts val="0"/>
              </a:spcBef>
              <a:spcAft>
                <a:spcPts val="0"/>
              </a:spcAft>
              <a:buNone/>
            </a:pPr>
            <a:r>
              <a:rPr b="0" i="0" lang="en-IE" sz="2000" u="none" cap="none" strike="noStrike">
                <a:solidFill>
                  <a:srgbClr val="000000"/>
                </a:solidFill>
                <a:latin typeface="Arial"/>
                <a:ea typeface="Arial"/>
                <a:cs typeface="Arial"/>
                <a:sym typeface="Arial"/>
              </a:rPr>
              <a:t>Eckhart Tolle</a:t>
            </a:r>
            <a:endParaRPr b="0" i="0" sz="2000" u="none" cap="none" strike="noStrike">
              <a:solidFill>
                <a:srgbClr val="000000"/>
              </a:solidFill>
              <a:latin typeface="Arial"/>
              <a:ea typeface="Arial"/>
              <a:cs typeface="Arial"/>
              <a:sym typeface="Arial"/>
            </a:endParaRPr>
          </a:p>
        </p:txBody>
      </p:sp>
      <p:pic>
        <p:nvPicPr>
          <p:cNvPr descr="Open quotation mark with solid fill" id="295" name="Google Shape;295;p27"/>
          <p:cNvPicPr preferRelativeResize="0"/>
          <p:nvPr/>
        </p:nvPicPr>
        <p:blipFill rotWithShape="1">
          <a:blip r:embed="rId3">
            <a:alphaModFix/>
          </a:blip>
          <a:srcRect b="0" l="0" r="0" t="0"/>
          <a:stretch/>
        </p:blipFill>
        <p:spPr>
          <a:xfrm>
            <a:off x="7365889" y="12072836"/>
            <a:ext cx="910847" cy="910847"/>
          </a:xfrm>
          <a:prstGeom prst="rect">
            <a:avLst/>
          </a:prstGeom>
          <a:noFill/>
          <a:ln>
            <a:noFill/>
          </a:ln>
          <a:effectLst>
            <a:outerShdw blurRad="50800" rotWithShape="0" algn="tl" dir="2700000" dist="38100">
              <a:srgbClr val="000000">
                <a:alpha val="40000"/>
              </a:srgbClr>
            </a:outerShdw>
          </a:effectLst>
        </p:spPr>
      </p:pic>
      <p:pic>
        <p:nvPicPr>
          <p:cNvPr descr="Open quotation mark with solid fill" id="296" name="Google Shape;296;p27"/>
          <p:cNvPicPr preferRelativeResize="0"/>
          <p:nvPr/>
        </p:nvPicPr>
        <p:blipFill rotWithShape="1">
          <a:blip r:embed="rId3">
            <a:alphaModFix/>
          </a:blip>
          <a:srcRect b="0" l="0" r="0" t="0"/>
          <a:stretch/>
        </p:blipFill>
        <p:spPr>
          <a:xfrm flipH="1">
            <a:off x="16519146" y="12517865"/>
            <a:ext cx="1109362" cy="1109362"/>
          </a:xfrm>
          <a:prstGeom prst="rect">
            <a:avLst/>
          </a:prstGeom>
          <a:noFill/>
          <a:ln>
            <a:noFill/>
          </a:ln>
          <a:effectLst>
            <a:outerShdw blurRad="50800" rotWithShape="0" algn="tl" dir="2700000" dist="38100">
              <a:srgbClr val="000000">
                <a:alpha val="40000"/>
              </a:srgbClr>
            </a:outerShdw>
          </a:effectLst>
        </p:spPr>
      </p:pic>
      <p:sp>
        <p:nvSpPr>
          <p:cNvPr id="297" name="Google Shape;297;p2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6"/>
          <p:cNvSpPr txBox="1"/>
          <p:nvPr>
            <p:ph idx="1" type="body"/>
          </p:nvPr>
        </p:nvSpPr>
        <p:spPr>
          <a:xfrm>
            <a:off x="8437563" y="989754"/>
            <a:ext cx="14153309" cy="10679731"/>
          </a:xfrm>
          <a:prstGeom prst="rect">
            <a:avLst/>
          </a:prstGeom>
          <a:noFill/>
          <a:ln>
            <a:noFill/>
          </a:ln>
        </p:spPr>
        <p:txBody>
          <a:bodyPr anchorCtr="0" anchor="t" bIns="0" lIns="0" spcFirstLastPara="1" rIns="0" wrap="square" tIns="0">
            <a:normAutofit fontScale="92500" lnSpcReduction="20000"/>
          </a:bodyPr>
          <a:lstStyle/>
          <a:p>
            <a:pPr indent="0" lvl="0" marL="0" rtl="0" algn="l">
              <a:lnSpc>
                <a:spcPct val="150000"/>
              </a:lnSpc>
              <a:spcBef>
                <a:spcPts val="2000"/>
              </a:spcBef>
              <a:spcAft>
                <a:spcPts val="0"/>
              </a:spcAft>
              <a:buClr>
                <a:srgbClr val="323232"/>
              </a:buClr>
              <a:buSzPct val="216216"/>
              <a:buNone/>
            </a:pPr>
            <a:r>
              <a:t/>
            </a:r>
            <a:endParaRPr b="1" sz="2800"/>
          </a:p>
          <a:p>
            <a:pPr indent="0" lvl="0" marL="0" rtl="0" algn="just">
              <a:lnSpc>
                <a:spcPct val="150000"/>
              </a:lnSpc>
              <a:spcBef>
                <a:spcPts val="2000"/>
              </a:spcBef>
              <a:spcAft>
                <a:spcPts val="0"/>
              </a:spcAft>
              <a:buSzPct val="201802"/>
              <a:buNone/>
            </a:pPr>
            <a:r>
              <a:rPr lang="en-IE" sz="3000"/>
              <a:t>Όπως μάθατε καθ' όλη τη διάρκεια της ενότητας, η μελέτη περίπτωσης δίνει επίσης έμφαση στην εστίαση στις ακόλουθες πτυχές όταν ασχολείστε με δυσάρεστο περιεχόμενο:</a:t>
            </a:r>
            <a:endParaRPr sz="3000"/>
          </a:p>
          <a:p>
            <a:pPr indent="0" lvl="0" marL="0" rtl="0" algn="just">
              <a:lnSpc>
                <a:spcPct val="150000"/>
              </a:lnSpc>
              <a:spcBef>
                <a:spcPts val="2000"/>
              </a:spcBef>
              <a:spcAft>
                <a:spcPts val="0"/>
              </a:spcAft>
              <a:buClr>
                <a:srgbClr val="323232"/>
              </a:buClr>
              <a:buSzPct val="201802"/>
              <a:buNone/>
            </a:pPr>
            <a:r>
              <a:t/>
            </a:r>
            <a:endParaRPr b="1" sz="3000"/>
          </a:p>
          <a:p>
            <a:pPr indent="0" lvl="0" marL="0" rtl="0" algn="just">
              <a:lnSpc>
                <a:spcPct val="150000"/>
              </a:lnSpc>
              <a:spcBef>
                <a:spcPts val="2000"/>
              </a:spcBef>
              <a:spcAft>
                <a:spcPts val="0"/>
              </a:spcAft>
              <a:buSzPct val="201802"/>
              <a:buNone/>
            </a:pPr>
            <a:r>
              <a:rPr b="1" lang="en-IE" sz="3000"/>
              <a:t>Αυτορρύθμιση</a:t>
            </a:r>
            <a:r>
              <a:rPr lang="en-IE" sz="3000"/>
              <a:t>: Χρήση χρονικών ορίων, ορίων και μειωμένων ειδοποιήσεων για την αποφυγή υπερβολικής έκθεσης.</a:t>
            </a:r>
            <a:endParaRPr sz="3000"/>
          </a:p>
          <a:p>
            <a:pPr indent="0" lvl="0" marL="0" rtl="0" algn="just">
              <a:lnSpc>
                <a:spcPct val="150000"/>
              </a:lnSpc>
              <a:spcBef>
                <a:spcPts val="2000"/>
              </a:spcBef>
              <a:spcAft>
                <a:spcPts val="0"/>
              </a:spcAft>
              <a:buSzPct val="201802"/>
              <a:buNone/>
            </a:pPr>
            <a:r>
              <a:rPr b="1" lang="en-IE" sz="3000"/>
              <a:t>Εμπειρία επιμέλειας: </a:t>
            </a:r>
            <a:r>
              <a:rPr lang="en-IE" sz="3000"/>
              <a:t>επιλέγοντας ενεργά το περιεχόμενο και τους λογαριασμούς που εμφανίζονται στη ροή σας.</a:t>
            </a:r>
            <a:endParaRPr sz="3000"/>
          </a:p>
          <a:p>
            <a:pPr indent="0" lvl="0" marL="0" rtl="0" algn="just">
              <a:lnSpc>
                <a:spcPct val="150000"/>
              </a:lnSpc>
              <a:spcBef>
                <a:spcPts val="2000"/>
              </a:spcBef>
              <a:spcAft>
                <a:spcPts val="0"/>
              </a:spcAft>
              <a:buSzPct val="201802"/>
              <a:buNone/>
            </a:pPr>
            <a:r>
              <a:rPr b="1" lang="en-IE" sz="3000"/>
              <a:t>Ισορροπία &amp; ξεκούραση: </a:t>
            </a:r>
            <a:r>
              <a:rPr lang="en-IE" sz="3000"/>
              <a:t>προστασία του ύπνου και του χρόνου διακοπής λειτουργίας από ψηφιακή εισβολή.</a:t>
            </a:r>
            <a:endParaRPr sz="3000"/>
          </a:p>
          <a:p>
            <a:pPr indent="0" lvl="0" marL="0" rtl="0" algn="just">
              <a:lnSpc>
                <a:spcPct val="150000"/>
              </a:lnSpc>
              <a:spcBef>
                <a:spcPts val="2000"/>
              </a:spcBef>
              <a:spcAft>
                <a:spcPts val="0"/>
              </a:spcAft>
              <a:buSzPct val="201802"/>
              <a:buNone/>
            </a:pPr>
            <a:r>
              <a:rPr b="1" lang="en-IE" sz="3000"/>
              <a:t>Θετική αναπλαισίωση: </a:t>
            </a:r>
            <a:r>
              <a:rPr lang="en-IE" sz="3000"/>
              <a:t>εξάσκηση της ευγνωμοσύνης για την αντιστάθμιση των αρνητικών νοητικών βρόχων που ενεργοποιούνται στο διαδίκτυο.</a:t>
            </a:r>
            <a:endParaRPr sz="3000"/>
          </a:p>
          <a:p>
            <a:pPr indent="0" lvl="0" marL="0" rtl="0" algn="just">
              <a:lnSpc>
                <a:spcPct val="150000"/>
              </a:lnSpc>
              <a:spcBef>
                <a:spcPts val="2000"/>
              </a:spcBef>
              <a:spcAft>
                <a:spcPts val="0"/>
              </a:spcAft>
              <a:buSzPct val="201802"/>
              <a:buNone/>
            </a:pPr>
            <a:r>
              <a:rPr b="1" lang="en-IE" sz="3000"/>
              <a:t>Συστήματα υποστήριξης: </a:t>
            </a:r>
            <a:r>
              <a:rPr lang="en-IE" sz="3000"/>
              <a:t>Αναγνωρίζοντας πότε και σε ποιον να απευθυνθείτε για βοήθεια.</a:t>
            </a:r>
            <a:endParaRPr sz="3000"/>
          </a:p>
        </p:txBody>
      </p:sp>
      <p:sp>
        <p:nvSpPr>
          <p:cNvPr id="303" name="Google Shape;303;p2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
        <p:nvSpPr>
          <p:cNvPr id="304" name="Google Shape;304;p26"/>
          <p:cNvSpPr txBox="1"/>
          <p:nvPr>
            <p:ph type="title"/>
          </p:nvPr>
        </p:nvSpPr>
        <p:spPr>
          <a:xfrm>
            <a:off x="528917" y="2420471"/>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6000"/>
              <a:buNone/>
            </a:pPr>
            <a:r>
              <a:rPr b="1" lang="en-IE" sz="3300"/>
              <a:t>Συνιστώμενη πρακτική</a:t>
            </a:r>
            <a:endParaRPr b="1" sz="3300">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9"/>
          <p:cNvSpPr txBox="1"/>
          <p:nvPr>
            <p:ph type="title"/>
          </p:nvPr>
        </p:nvSpPr>
        <p:spPr>
          <a:xfrm>
            <a:off x="761999" y="1524000"/>
            <a:ext cx="22860001" cy="523537"/>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SzPts val="8000"/>
              <a:buNone/>
            </a:pPr>
            <a:r>
              <a:rPr lang="en-IE" sz="3300"/>
              <a:t>Το ξέρατε;</a:t>
            </a:r>
            <a:endParaRPr sz="3300"/>
          </a:p>
        </p:txBody>
      </p:sp>
      <p:sp>
        <p:nvSpPr>
          <p:cNvPr id="311" name="Google Shape;311;p29"/>
          <p:cNvSpPr txBox="1"/>
          <p:nvPr/>
        </p:nvSpPr>
        <p:spPr>
          <a:xfrm>
            <a:off x="1484666" y="5937957"/>
            <a:ext cx="5666272" cy="21236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IE" sz="3300" u="none" cap="none" strike="noStrike">
                <a:solidFill>
                  <a:schemeClr val="dk1"/>
                </a:solidFill>
                <a:latin typeface="Arial"/>
                <a:ea typeface="Arial"/>
                <a:cs typeface="Arial"/>
                <a:sym typeface="Arial"/>
              </a:rPr>
              <a:t>Περίπτωση #1 </a:t>
            </a:r>
            <a:endParaRPr b="0" i="0" sz="3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IE" sz="3300" u="none" cap="none" strike="noStrike">
                <a:solidFill>
                  <a:schemeClr val="dk1"/>
                </a:solidFill>
                <a:latin typeface="Arial"/>
                <a:ea typeface="Arial"/>
                <a:cs typeface="Arial"/>
                <a:sym typeface="Arial"/>
              </a:rPr>
              <a:t>Το ενοχλητικό περιεχόμενο είναι διαδεδομένο στο Διαδίκτυο</a:t>
            </a:r>
            <a:endParaRPr b="0" i="0" sz="3300" u="none" cap="none" strike="noStrike">
              <a:solidFill>
                <a:srgbClr val="000000"/>
              </a:solidFill>
              <a:latin typeface="Arial"/>
              <a:ea typeface="Arial"/>
              <a:cs typeface="Arial"/>
              <a:sym typeface="Arial"/>
            </a:endParaRPr>
          </a:p>
        </p:txBody>
      </p:sp>
      <p:sp>
        <p:nvSpPr>
          <p:cNvPr id="312" name="Google Shape;312;p29"/>
          <p:cNvSpPr txBox="1"/>
          <p:nvPr/>
        </p:nvSpPr>
        <p:spPr>
          <a:xfrm>
            <a:off x="9588826" y="6308625"/>
            <a:ext cx="5666400" cy="212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IE" sz="3300" u="none" cap="none" strike="noStrike">
                <a:solidFill>
                  <a:schemeClr val="dk1"/>
                </a:solidFill>
                <a:latin typeface="Arial"/>
                <a:ea typeface="Arial"/>
                <a:cs typeface="Arial"/>
                <a:sym typeface="Arial"/>
              </a:rPr>
              <a:t>Περίπτωση #2 </a:t>
            </a:r>
            <a:endParaRPr b="0" i="0" sz="3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IE" sz="3300" u="none" cap="none" strike="noStrike">
                <a:solidFill>
                  <a:schemeClr val="dk1"/>
                </a:solidFill>
                <a:latin typeface="Arial"/>
                <a:ea typeface="Arial"/>
                <a:cs typeface="Arial"/>
                <a:sym typeface="Arial"/>
              </a:rPr>
              <a:t>Οι προειδοποιήσεις περιεχομένου δεν μειώνουν την αγωνία</a:t>
            </a:r>
            <a:endParaRPr b="0" i="0" sz="3300" u="none" cap="none" strike="noStrike">
              <a:solidFill>
                <a:srgbClr val="000000"/>
              </a:solidFill>
              <a:latin typeface="Arial"/>
              <a:ea typeface="Arial"/>
              <a:cs typeface="Arial"/>
              <a:sym typeface="Arial"/>
            </a:endParaRPr>
          </a:p>
        </p:txBody>
      </p:sp>
      <p:sp>
        <p:nvSpPr>
          <p:cNvPr id="313" name="Google Shape;313;p29"/>
          <p:cNvSpPr txBox="1"/>
          <p:nvPr/>
        </p:nvSpPr>
        <p:spPr>
          <a:xfrm>
            <a:off x="17204093" y="5886350"/>
            <a:ext cx="6212635" cy="263144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IE" sz="3300" u="none" cap="none" strike="noStrike">
                <a:solidFill>
                  <a:schemeClr val="dk1"/>
                </a:solidFill>
                <a:latin typeface="Arial"/>
                <a:ea typeface="Arial"/>
                <a:cs typeface="Arial"/>
                <a:sym typeface="Arial"/>
              </a:rPr>
              <a:t>Περίπτωση #3 </a:t>
            </a:r>
            <a:endParaRPr b="0" i="0" sz="3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IE" sz="3300" u="none" cap="none" strike="noStrike">
                <a:solidFill>
                  <a:schemeClr val="dk1"/>
                </a:solidFill>
                <a:latin typeface="Arial"/>
                <a:ea typeface="Arial"/>
                <a:cs typeface="Arial"/>
                <a:sym typeface="Arial"/>
              </a:rPr>
              <a:t>Ενοχλητικό διαδικτυακό περιεχόμενο: Μια σημαντική απειλή για την ψυχική υγεία των νέων</a:t>
            </a:r>
            <a:endParaRPr b="0" i="0" sz="3300" u="none" cap="none" strike="noStrike">
              <a:solidFill>
                <a:srgbClr val="000000"/>
              </a:solidFill>
              <a:latin typeface="Arial"/>
              <a:ea typeface="Arial"/>
              <a:cs typeface="Arial"/>
              <a:sym typeface="Arial"/>
            </a:endParaRPr>
          </a:p>
        </p:txBody>
      </p:sp>
      <p:sp>
        <p:nvSpPr>
          <p:cNvPr id="314" name="Google Shape;314;p29"/>
          <p:cNvSpPr txBox="1"/>
          <p:nvPr/>
        </p:nvSpPr>
        <p:spPr>
          <a:xfrm>
            <a:off x="1221909" y="8195614"/>
            <a:ext cx="6296208" cy="353939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chemeClr val="dk1"/>
                </a:solidFill>
                <a:latin typeface="Arial"/>
                <a:ea typeface="Arial"/>
                <a:cs typeface="Arial"/>
                <a:sym typeface="Arial"/>
              </a:rPr>
              <a:t>Στην Ιρλανδία, μια έκθεση αποκάλυψε ότι πάνω από το 70% των παιδιών κάτω των 13 ετών χρησιμοποιούν εφαρμογές κοινωνικής δικτύωσης με περιορισμό ηλικίας, με πολλά να εκτίθενται σε βία, σεξουαλικό περιεχόμενο και διαδικτυακό εκφοβισμό (CyberSafeKids, 2025).</a:t>
            </a:r>
            <a:endParaRPr b="0" i="0" sz="2800" u="none" cap="none" strike="noStrike">
              <a:solidFill>
                <a:srgbClr val="000000"/>
              </a:solidFill>
              <a:latin typeface="Arial"/>
              <a:ea typeface="Arial"/>
              <a:cs typeface="Arial"/>
              <a:sym typeface="Arial"/>
            </a:endParaRPr>
          </a:p>
        </p:txBody>
      </p:sp>
      <p:sp>
        <p:nvSpPr>
          <p:cNvPr id="315" name="Google Shape;315;p29"/>
          <p:cNvSpPr txBox="1"/>
          <p:nvPr/>
        </p:nvSpPr>
        <p:spPr>
          <a:xfrm>
            <a:off x="9008216" y="8195614"/>
            <a:ext cx="6827476" cy="31085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chemeClr val="dk1"/>
                </a:solidFill>
                <a:latin typeface="Arial"/>
                <a:ea typeface="Arial"/>
                <a:cs typeface="Arial"/>
                <a:sym typeface="Arial"/>
              </a:rPr>
              <a:t>Μια μελέτη διαπίστωσε ότι οι προειδοποιήσεις ενεργοποίησης αύξησαν αξιόπιστα την πρόβλεψηanxiety, suggesting that they may prepare individuals for distressing material but do not alleviate emotional impact(Bridgland, Jones, &amp; Bellet, 2024).</a:t>
            </a:r>
            <a:endParaRPr b="0" i="0" sz="2800" u="none" cap="none" strike="noStrike">
              <a:solidFill>
                <a:srgbClr val="000000"/>
              </a:solidFill>
              <a:latin typeface="Arial"/>
              <a:ea typeface="Arial"/>
              <a:cs typeface="Arial"/>
              <a:sym typeface="Arial"/>
            </a:endParaRPr>
          </a:p>
        </p:txBody>
      </p:sp>
      <p:sp>
        <p:nvSpPr>
          <p:cNvPr id="316" name="Google Shape;316;p29"/>
          <p:cNvSpPr txBox="1"/>
          <p:nvPr/>
        </p:nvSpPr>
        <p:spPr>
          <a:xfrm>
            <a:off x="17325791" y="8517799"/>
            <a:ext cx="6296209" cy="267761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chemeClr val="dk1"/>
                </a:solidFill>
                <a:latin typeface="Arial"/>
                <a:ea typeface="Arial"/>
                <a:cs typeface="Arial"/>
                <a:sym typeface="Arial"/>
              </a:rPr>
              <a:t>Μια έκθεση από το Ίδρυμα Ψυχικής Υγείας (2025) αποκάλυψε ότι το 35% των νέων έχουν δει περιεχόμενο αυτοκτονίας ή αυτοτραυματισμού στο διαδίκτυο και το 42% έχει αντιμετωπίσει ρατσισμό ή διακρίσεις. </a:t>
            </a:r>
            <a:endParaRPr b="0" i="0" sz="2800" u="none" cap="none" strike="noStrike">
              <a:solidFill>
                <a:srgbClr val="000000"/>
              </a:solidFill>
              <a:latin typeface="Arial"/>
              <a:ea typeface="Arial"/>
              <a:cs typeface="Arial"/>
              <a:sym typeface="Arial"/>
            </a:endParaRPr>
          </a:p>
        </p:txBody>
      </p:sp>
      <p:sp>
        <p:nvSpPr>
          <p:cNvPr id="317" name="Google Shape;317;p29"/>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pic>
        <p:nvPicPr>
          <p:cNvPr descr="Badge Question Mark with solid fill" id="318" name="Google Shape;318;p29"/>
          <p:cNvPicPr preferRelativeResize="0"/>
          <p:nvPr/>
        </p:nvPicPr>
        <p:blipFill rotWithShape="1">
          <a:blip r:embed="rId3">
            <a:alphaModFix/>
          </a:blip>
          <a:srcRect b="0" l="0" r="0" t="0"/>
          <a:stretch/>
        </p:blipFill>
        <p:spPr>
          <a:xfrm>
            <a:off x="2973025" y="3352018"/>
            <a:ext cx="2880000" cy="2880000"/>
          </a:xfrm>
          <a:prstGeom prst="rect">
            <a:avLst/>
          </a:prstGeom>
          <a:noFill/>
          <a:ln>
            <a:noFill/>
          </a:ln>
          <a:effectLst>
            <a:outerShdw blurRad="50800" rotWithShape="0" algn="tl" dir="2700000" dist="38100">
              <a:srgbClr val="000000">
                <a:alpha val="40000"/>
              </a:srgbClr>
            </a:outerShdw>
          </a:effectLst>
        </p:spPr>
      </p:pic>
      <p:pic>
        <p:nvPicPr>
          <p:cNvPr descr="Badge Question Mark with solid fill" id="319" name="Google Shape;319;p29"/>
          <p:cNvPicPr preferRelativeResize="0"/>
          <p:nvPr/>
        </p:nvPicPr>
        <p:blipFill rotWithShape="1">
          <a:blip r:embed="rId3">
            <a:alphaModFix/>
          </a:blip>
          <a:srcRect b="0" l="0" r="0" t="0"/>
          <a:stretch/>
        </p:blipFill>
        <p:spPr>
          <a:xfrm>
            <a:off x="10752000" y="3352018"/>
            <a:ext cx="2880000" cy="2880000"/>
          </a:xfrm>
          <a:prstGeom prst="rect">
            <a:avLst/>
          </a:prstGeom>
          <a:noFill/>
          <a:ln>
            <a:noFill/>
          </a:ln>
          <a:effectLst>
            <a:outerShdw blurRad="50800" rotWithShape="0" algn="tl" dir="2700000" dist="38100">
              <a:srgbClr val="000000">
                <a:alpha val="40000"/>
              </a:srgbClr>
            </a:outerShdw>
          </a:effectLst>
        </p:spPr>
      </p:pic>
      <p:pic>
        <p:nvPicPr>
          <p:cNvPr descr="Badge Question Mark with solid fill" id="320" name="Google Shape;320;p29"/>
          <p:cNvPicPr preferRelativeResize="0"/>
          <p:nvPr/>
        </p:nvPicPr>
        <p:blipFill rotWithShape="1">
          <a:blip r:embed="rId3">
            <a:alphaModFix/>
          </a:blip>
          <a:srcRect b="0" l="0" r="0" t="0"/>
          <a:stretch/>
        </p:blipFill>
        <p:spPr>
          <a:xfrm>
            <a:off x="18577839" y="3352018"/>
            <a:ext cx="2880000" cy="288000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descr="List with solid fill" id="326" name="Google Shape;326;p30"/>
          <p:cNvPicPr preferRelativeResize="0"/>
          <p:nvPr/>
        </p:nvPicPr>
        <p:blipFill rotWithShape="1">
          <a:blip r:embed="rId3">
            <a:alphaModFix/>
          </a:blip>
          <a:srcRect b="0" l="0" r="0" t="0"/>
          <a:stretch/>
        </p:blipFill>
        <p:spPr>
          <a:xfrm>
            <a:off x="9597046" y="1775012"/>
            <a:ext cx="10519754" cy="10519754"/>
          </a:xfrm>
          <a:prstGeom prst="rect">
            <a:avLst/>
          </a:prstGeom>
          <a:noFill/>
          <a:ln>
            <a:noFill/>
          </a:ln>
        </p:spPr>
      </p:pic>
      <p:sp>
        <p:nvSpPr>
          <p:cNvPr id="327" name="Google Shape;327;p30"/>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IE" sz="3300"/>
              <a:t>Κουίζ</a:t>
            </a:r>
            <a:endParaRPr b="1" sz="3300">
              <a:latin typeface="Arial"/>
              <a:ea typeface="Arial"/>
              <a:cs typeface="Arial"/>
              <a:sym typeface="Arial"/>
            </a:endParaRPr>
          </a:p>
        </p:txBody>
      </p:sp>
      <p:sp>
        <p:nvSpPr>
          <p:cNvPr id="328" name="Google Shape;328;p30"/>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descr="Badge 1 with solid fill" id="334" name="Google Shape;334;p31"/>
          <p:cNvPicPr preferRelativeResize="0"/>
          <p:nvPr/>
        </p:nvPicPr>
        <p:blipFill rotWithShape="1">
          <a:blip r:embed="rId3">
            <a:alphaModFix/>
          </a:blip>
          <a:srcRect b="0" l="0" r="0" t="0"/>
          <a:stretch/>
        </p:blipFill>
        <p:spPr>
          <a:xfrm>
            <a:off x="1769035" y="3068917"/>
            <a:ext cx="2438400" cy="2438400"/>
          </a:xfrm>
          <a:prstGeom prst="rect">
            <a:avLst/>
          </a:prstGeom>
          <a:noFill/>
          <a:ln>
            <a:noFill/>
          </a:ln>
          <a:effectLst>
            <a:outerShdw blurRad="50800" rotWithShape="0" algn="tl" dir="2700000" dist="38100">
              <a:srgbClr val="000000">
                <a:alpha val="40000"/>
              </a:srgbClr>
            </a:outerShdw>
          </a:effectLst>
        </p:spPr>
      </p:pic>
      <p:sp>
        <p:nvSpPr>
          <p:cNvPr id="335" name="Google Shape;335;p31"/>
          <p:cNvSpPr txBox="1"/>
          <p:nvPr>
            <p:ph idx="1" type="body"/>
          </p:nvPr>
        </p:nvSpPr>
        <p:spPr>
          <a:xfrm>
            <a:off x="7819734" y="1674378"/>
            <a:ext cx="14365352" cy="9671645"/>
          </a:xfrm>
          <a:prstGeom prst="rect">
            <a:avLst/>
          </a:prstGeom>
          <a:noFill/>
          <a:ln>
            <a:noFill/>
          </a:ln>
        </p:spPr>
        <p:txBody>
          <a:bodyPr anchorCtr="0" anchor="ctr" bIns="0" lIns="0" spcFirstLastPara="1" rIns="0" wrap="square" tIns="0">
            <a:normAutofit/>
          </a:bodyPr>
          <a:lstStyle/>
          <a:p>
            <a:pPr indent="0" lvl="0" marL="0" rtl="0" algn="just">
              <a:lnSpc>
                <a:spcPct val="150000"/>
              </a:lnSpc>
              <a:spcBef>
                <a:spcPts val="0"/>
              </a:spcBef>
              <a:spcAft>
                <a:spcPts val="0"/>
              </a:spcAft>
              <a:buSzPts val="4709"/>
              <a:buNone/>
            </a:pPr>
            <a:r>
              <a:rPr b="1" lang="en-IE" sz="2800"/>
              <a:t>Ποια ενέργεια από την παρακάτω λίστα μπορεί να ταξινομηθεί ως μη συμβολή στη διάδοση ενοχλητικού περιεχομένου;</a:t>
            </a:r>
            <a:endParaRPr sz="2800"/>
          </a:p>
          <a:p>
            <a:pPr indent="-1219215" lvl="0" marL="1219215" rtl="0" algn="just">
              <a:lnSpc>
                <a:spcPct val="100000"/>
              </a:lnSpc>
              <a:spcBef>
                <a:spcPts val="2000"/>
              </a:spcBef>
              <a:spcAft>
                <a:spcPts val="0"/>
              </a:spcAft>
              <a:buSzPts val="2422"/>
              <a:buFont typeface="Arial"/>
              <a:buAutoNum type="arabicPeriod"/>
            </a:pPr>
            <a:r>
              <a:rPr lang="en-IE" sz="2800"/>
              <a:t>Κάνοντας like και σχολιάζοντας τις προφανείς ψεύτικες ειδήσεις στο Instagram.</a:t>
            </a:r>
            <a:br>
              <a:rPr lang="en-IE" sz="2800"/>
            </a:br>
            <a:r>
              <a:rPr lang="en-IE" sz="2800"/>
              <a:t>Κοινοποίηση ενός viral βίντεο από ένα τοπικό τροχαίο ατύχημα.</a:t>
            </a:r>
            <a:br>
              <a:rPr lang="en-IE" sz="2800"/>
            </a:br>
            <a:r>
              <a:rPr lang="en-IE" sz="2800">
                <a:highlight>
                  <a:srgbClr val="00FF00"/>
                </a:highlight>
              </a:rPr>
              <a:t>Τρεις φίλοι συνομιλούν σε μια ομάδα WhatsApp και μοιράζονται φωτογραφίες από ένα πρόσφατο ταξίδι. </a:t>
            </a:r>
            <a:br>
              <a:rPr lang="en-IE" sz="2800"/>
            </a:br>
            <a:r>
              <a:rPr lang="en-IE" sz="2800"/>
              <a:t>Ανάγνωση πληροφοριών, συμπεριλαμβανομένης της ρητορικής μίσους, του εξτρεμισμού, των διακρίσεων και της τραγωδίας.</a:t>
            </a:r>
            <a:endParaRPr/>
          </a:p>
          <a:p>
            <a:pPr indent="0" lvl="0" marL="0" rtl="0" algn="just">
              <a:lnSpc>
                <a:spcPct val="100000"/>
              </a:lnSpc>
              <a:spcBef>
                <a:spcPts val="2000"/>
              </a:spcBef>
              <a:spcAft>
                <a:spcPts val="0"/>
              </a:spcAft>
              <a:buSzPts val="2422"/>
              <a:buNone/>
            </a:pPr>
            <a:r>
              <a:t/>
            </a:r>
            <a:endParaRPr sz="2800"/>
          </a:p>
          <a:p>
            <a:pPr indent="0" lvl="0" marL="0" rtl="0" algn="just">
              <a:lnSpc>
                <a:spcPct val="150000"/>
              </a:lnSpc>
              <a:spcBef>
                <a:spcPts val="2000"/>
              </a:spcBef>
              <a:spcAft>
                <a:spcPts val="0"/>
              </a:spcAft>
              <a:buSzPts val="2422"/>
              <a:buNone/>
            </a:pPr>
            <a:r>
              <a:rPr lang="en-IE" sz="2800">
                <a:highlight>
                  <a:srgbClr val="00FF00"/>
                </a:highlight>
              </a:rPr>
              <a:t>Σωστή απάντηση: Απάντηση 3</a:t>
            </a:r>
            <a:r>
              <a:rPr lang="en-IE" sz="2800"/>
              <a:t>, καθώς οι φιλικές συνομιλίες συνήθως περιέχουν θετικά και υποστηρικτικά μηνύματα, σε αντίθεση με τις ενέργειες που αναφέρονται στις άλλες τρεις απαντήσεις. </a:t>
            </a:r>
            <a:endParaRPr sz="2800"/>
          </a:p>
        </p:txBody>
      </p:sp>
      <p:sp>
        <p:nvSpPr>
          <p:cNvPr id="336" name="Google Shape;336;p31"/>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descr="Badge with solid fill" id="341" name="Google Shape;341;p32"/>
          <p:cNvPicPr preferRelativeResize="0"/>
          <p:nvPr/>
        </p:nvPicPr>
        <p:blipFill rotWithShape="1">
          <a:blip r:embed="rId3">
            <a:alphaModFix/>
          </a:blip>
          <a:srcRect b="0" l="0" r="0" t="0"/>
          <a:stretch/>
        </p:blipFill>
        <p:spPr>
          <a:xfrm>
            <a:off x="1769036" y="3015130"/>
            <a:ext cx="2438400" cy="2438400"/>
          </a:xfrm>
          <a:prstGeom prst="rect">
            <a:avLst/>
          </a:prstGeom>
          <a:noFill/>
          <a:ln>
            <a:noFill/>
          </a:ln>
          <a:effectLst>
            <a:outerShdw blurRad="50800" rotWithShape="0" algn="tl" dir="2700000" dist="38100">
              <a:srgbClr val="000000">
                <a:alpha val="40000"/>
              </a:srgbClr>
            </a:outerShdw>
          </a:effectLst>
        </p:spPr>
      </p:pic>
      <p:sp>
        <p:nvSpPr>
          <p:cNvPr id="342" name="Google Shape;342;p32"/>
          <p:cNvSpPr txBox="1"/>
          <p:nvPr/>
        </p:nvSpPr>
        <p:spPr>
          <a:xfrm>
            <a:off x="8161338" y="1524000"/>
            <a:ext cx="13849576" cy="10172700"/>
          </a:xfrm>
          <a:prstGeom prst="rect">
            <a:avLst/>
          </a:prstGeom>
          <a:noFill/>
          <a:ln>
            <a:noFill/>
          </a:ln>
        </p:spPr>
        <p:txBody>
          <a:bodyPr anchorCtr="0" anchor="ctr" bIns="0" lIns="0" spcFirstLastPara="1" rIns="0" wrap="square" tIns="0">
            <a:normAutofit/>
          </a:bodyPr>
          <a:lstStyle/>
          <a:p>
            <a:pPr indent="0" lvl="0" marL="0" marR="0" rtl="0" algn="just">
              <a:lnSpc>
                <a:spcPct val="150000"/>
              </a:lnSpc>
              <a:spcBef>
                <a:spcPts val="0"/>
              </a:spcBef>
              <a:spcAft>
                <a:spcPts val="0"/>
              </a:spcAft>
              <a:buNone/>
            </a:pPr>
            <a:r>
              <a:rPr b="1" i="0" lang="en-IE" sz="2800" u="none" cap="none" strike="noStrike">
                <a:solidFill>
                  <a:srgbClr val="323232"/>
                </a:solidFill>
                <a:latin typeface="Arial"/>
                <a:ea typeface="Arial"/>
                <a:cs typeface="Arial"/>
                <a:sym typeface="Arial"/>
              </a:rPr>
              <a:t>Ποιες είναι οι καλύτερες ενέργειες που πρέπει να κάνετε όταν συναντήσετε ενοχλητικό περιεχόμενο κατά την ανάγνωση των ειδήσεων;</a:t>
            </a:r>
            <a:endParaRPr b="0" i="0" sz="2800" u="none" cap="none" strike="noStrike">
              <a:solidFill>
                <a:srgbClr val="323232"/>
              </a:solidFill>
              <a:latin typeface="Arial"/>
              <a:ea typeface="Arial"/>
              <a:cs typeface="Arial"/>
              <a:sym typeface="Arial"/>
            </a:endParaRPr>
          </a:p>
          <a:p>
            <a:pPr indent="-1219215" lvl="0" marL="1219215" marR="0" rtl="0" algn="just">
              <a:lnSpc>
                <a:spcPct val="100000"/>
              </a:lnSpc>
              <a:spcBef>
                <a:spcPts val="0"/>
              </a:spcBef>
              <a:spcAft>
                <a:spcPts val="0"/>
              </a:spcAft>
              <a:buClr>
                <a:srgbClr val="323232"/>
              </a:buClr>
              <a:buSzPts val="2800"/>
              <a:buFont typeface="Arial"/>
              <a:buAutoNum type="arabicPeriod"/>
            </a:pPr>
            <a:r>
              <a:rPr b="0" i="0" lang="en-IE" sz="2800" u="none" cap="none" strike="noStrike">
                <a:solidFill>
                  <a:srgbClr val="323232"/>
                </a:solidFill>
                <a:latin typeface="Arial"/>
                <a:ea typeface="Arial"/>
                <a:cs typeface="Arial"/>
                <a:sym typeface="Arial"/>
              </a:rPr>
              <a:t>Συνεχίστε να κάνετε κύλιση στο διαδίκτυο για να ξεχάσετε αυτό που έχετε δει.</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latin typeface="Arial"/>
                <a:ea typeface="Arial"/>
                <a:cs typeface="Arial"/>
                <a:sym typeface="Arial"/>
              </a:rPr>
              <a:t>Διαβάστε όλα τα άρθρα σε σχέση με το θέμα, ώστε να απευαισθητοποιηθείτε σε αυτού του είδους τις πληροφορίες. </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latin typeface="Arial"/>
                <a:ea typeface="Arial"/>
                <a:cs typeface="Arial"/>
                <a:sym typeface="Arial"/>
              </a:rPr>
              <a:t>Κλείστε όλα τα μέσα κοινωνικής δικτύωσης και διαγράψτε όλες τις εφαρμογές ειδήσεων στο τηλέφωνό σας. </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highlight>
                  <a:srgbClr val="00FF00"/>
                </a:highlight>
                <a:latin typeface="Arial"/>
                <a:ea typeface="Arial"/>
                <a:cs typeface="Arial"/>
                <a:sym typeface="Arial"/>
              </a:rPr>
              <a:t>Αποσυνδεθείτε ή κάντε ένα ψηφιακό διάλειμμα και αντιμετωπίστε τα συναισθήματά σας.</a:t>
            </a:r>
            <a:endParaRPr/>
          </a:p>
          <a:p>
            <a:pPr indent="0" lvl="0" marL="0" marR="0" rtl="0" algn="just">
              <a:lnSpc>
                <a:spcPct val="150000"/>
              </a:lnSpc>
              <a:spcBef>
                <a:spcPts val="0"/>
              </a:spcBef>
              <a:spcAft>
                <a:spcPts val="0"/>
              </a:spcAft>
              <a:buNone/>
            </a:pPr>
            <a:r>
              <a:t/>
            </a:r>
            <a:endParaRPr b="0" i="0" sz="2800" u="none" cap="none" strike="noStrike">
              <a:solidFill>
                <a:srgbClr val="323232"/>
              </a:solidFill>
              <a:highlight>
                <a:srgbClr val="00FF00"/>
              </a:highlight>
              <a:latin typeface="Arial"/>
              <a:ea typeface="Arial"/>
              <a:cs typeface="Arial"/>
              <a:sym typeface="Arial"/>
            </a:endParaRPr>
          </a:p>
          <a:p>
            <a:pPr indent="0" lvl="0" marL="0" marR="0" rtl="0" algn="just">
              <a:lnSpc>
                <a:spcPct val="150000"/>
              </a:lnSpc>
              <a:spcBef>
                <a:spcPts val="2000"/>
              </a:spcBef>
              <a:spcAft>
                <a:spcPts val="0"/>
              </a:spcAft>
              <a:buNone/>
            </a:pPr>
            <a:r>
              <a:rPr b="0" i="0" lang="en-IE" sz="2800" u="none" cap="none" strike="noStrike">
                <a:solidFill>
                  <a:srgbClr val="323232"/>
                </a:solidFill>
                <a:highlight>
                  <a:srgbClr val="00FF00"/>
                </a:highlight>
                <a:latin typeface="Arial"/>
                <a:ea typeface="Arial"/>
                <a:cs typeface="Arial"/>
                <a:sym typeface="Arial"/>
              </a:rPr>
              <a:t>Σωστή απάντηση: Απάντηση 4</a:t>
            </a:r>
            <a:r>
              <a:rPr b="0" i="0" lang="en-IE" sz="2800" u="none" cap="none" strike="noStrike">
                <a:solidFill>
                  <a:srgbClr val="323232"/>
                </a:solidFill>
                <a:latin typeface="Arial"/>
                <a:ea typeface="Arial"/>
                <a:cs typeface="Arial"/>
                <a:sym typeface="Arial"/>
              </a:rPr>
              <a:t>, κάνοντας ένα διάλειμμα και προσπαθώντας να καταλάβετε τι σας αναστατώνει, θα σας βοηθήσει να καθορίσετε τα επόμενα βήματα και να αντιμετωπίσετε την κατάσταση, αντί να ξεφύγετε από αυτήν.</a:t>
            </a:r>
            <a:endParaRPr b="0" i="0" sz="2800" u="none" cap="none" strike="noStrike">
              <a:solidFill>
                <a:srgbClr val="000000"/>
              </a:solidFill>
              <a:latin typeface="Arial"/>
              <a:ea typeface="Arial"/>
              <a:cs typeface="Arial"/>
              <a:sym typeface="Arial"/>
            </a:endParaRPr>
          </a:p>
        </p:txBody>
      </p:sp>
      <p:sp>
        <p:nvSpPr>
          <p:cNvPr id="343" name="Google Shape;343;p3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descr="Badge 3 with solid fill" id="348" name="Google Shape;348;p33"/>
          <p:cNvPicPr preferRelativeResize="0"/>
          <p:nvPr/>
        </p:nvPicPr>
        <p:blipFill rotWithShape="1">
          <a:blip r:embed="rId3">
            <a:alphaModFix/>
          </a:blip>
          <a:srcRect b="0" l="0" r="0" t="0"/>
          <a:stretch/>
        </p:blipFill>
        <p:spPr>
          <a:xfrm>
            <a:off x="1930400" y="2835835"/>
            <a:ext cx="2438400" cy="2438400"/>
          </a:xfrm>
          <a:prstGeom prst="rect">
            <a:avLst/>
          </a:prstGeom>
          <a:noFill/>
          <a:ln>
            <a:noFill/>
          </a:ln>
          <a:effectLst>
            <a:outerShdw blurRad="50800" rotWithShape="0" algn="tl" dir="2700000" dist="38100">
              <a:srgbClr val="000000">
                <a:alpha val="40000"/>
              </a:srgbClr>
            </a:outerShdw>
          </a:effectLst>
        </p:spPr>
      </p:pic>
      <p:sp>
        <p:nvSpPr>
          <p:cNvPr id="349" name="Google Shape;349;p33"/>
          <p:cNvSpPr txBox="1"/>
          <p:nvPr>
            <p:ph idx="1" type="body"/>
          </p:nvPr>
        </p:nvSpPr>
        <p:spPr>
          <a:xfrm>
            <a:off x="7467600" y="1523999"/>
            <a:ext cx="14826343" cy="10811069"/>
          </a:xfrm>
          <a:prstGeom prst="rect">
            <a:avLst/>
          </a:prstGeom>
          <a:noFill/>
          <a:ln>
            <a:noFill/>
          </a:ln>
        </p:spPr>
        <p:txBody>
          <a:bodyPr anchorCtr="0" anchor="ctr" bIns="0" lIns="0" spcFirstLastPara="1" rIns="0" wrap="square" tIns="0">
            <a:normAutofit/>
          </a:bodyPr>
          <a:lstStyle/>
          <a:p>
            <a:pPr indent="0" lvl="0" marL="0" rtl="0" algn="just">
              <a:lnSpc>
                <a:spcPct val="150000"/>
              </a:lnSpc>
              <a:spcBef>
                <a:spcPts val="0"/>
              </a:spcBef>
              <a:spcAft>
                <a:spcPts val="0"/>
              </a:spcAft>
              <a:buSzPts val="5600"/>
              <a:buNone/>
            </a:pPr>
            <a:r>
              <a:rPr b="1" lang="en-IE" sz="2800"/>
              <a:t>Ποιοι είναι οι πιο αποτελεσματικοί τρόποι για να μειώσετε την έκθεσή σας σε ενοχλητικό περιεχόμενο;</a:t>
            </a:r>
            <a:endParaRPr b="1" sz="2800">
              <a:highlight>
                <a:srgbClr val="00FF00"/>
              </a:highlight>
              <a:latin typeface="Arial"/>
              <a:ea typeface="Arial"/>
              <a:cs typeface="Arial"/>
              <a:sym typeface="Arial"/>
            </a:endParaRPr>
          </a:p>
          <a:p>
            <a:pPr indent="-1219215" lvl="0" marL="1219215" rtl="0" algn="just">
              <a:lnSpc>
                <a:spcPct val="100000"/>
              </a:lnSpc>
              <a:spcBef>
                <a:spcPts val="2000"/>
              </a:spcBef>
              <a:spcAft>
                <a:spcPts val="0"/>
              </a:spcAft>
              <a:buSzPts val="2800"/>
              <a:buFont typeface="Arial"/>
              <a:buAutoNum type="arabicPeriod"/>
            </a:pPr>
            <a:r>
              <a:rPr lang="en-IE" sz="2800">
                <a:highlight>
                  <a:srgbClr val="00FF00"/>
                </a:highlight>
              </a:rPr>
              <a:t>Θέτοντας όρια στην κατανάλωση ειδήσεων και επιμελώντας τα μέσα κοινωνικής δικτύωσης.</a:t>
            </a:r>
            <a:br>
              <a:rPr lang="en-IE" sz="2800"/>
            </a:br>
            <a:r>
              <a:rPr lang="en-IE" sz="2800"/>
              <a:t>Περνώντας όλη την ημέρα παρακολουθώντας κάθε ειδησεογραφικό κανάλι χωρίς διαλείμματα.</a:t>
            </a:r>
            <a:br>
              <a:rPr lang="en-IE" sz="2800"/>
            </a:br>
            <a:r>
              <a:rPr lang="en-IE" sz="2800"/>
              <a:t>Ακολουθώντας κάθε δημοφιλή λογαριασμό στα μέσα κοινωνικής δικτύωσης χωρίς να λαμβάνετε υπόψη το περιεχόμενό του.</a:t>
            </a:r>
            <a:br>
              <a:rPr lang="en-IE" sz="2800"/>
            </a:br>
            <a:r>
              <a:rPr lang="en-IE" sz="2800"/>
              <a:t>Αγνοώντας την ψυχική σας υγεία και συμμετέχοντας σε συνεχείς συζητήσεις στα μέσα κοινωνικής δικτύωσης.</a:t>
            </a:r>
            <a:endParaRPr/>
          </a:p>
          <a:p>
            <a:pPr indent="-1041415" lvl="0" marL="1219215" rtl="0" algn="just">
              <a:lnSpc>
                <a:spcPct val="110000"/>
              </a:lnSpc>
              <a:spcBef>
                <a:spcPts val="2000"/>
              </a:spcBef>
              <a:spcAft>
                <a:spcPts val="0"/>
              </a:spcAft>
              <a:buSzPts val="2800"/>
              <a:buFont typeface="Arial"/>
              <a:buNone/>
            </a:pPr>
            <a:r>
              <a:t/>
            </a:r>
            <a:endParaRPr sz="2800"/>
          </a:p>
          <a:p>
            <a:pPr indent="0" lvl="0" marL="0" rtl="0" algn="just">
              <a:lnSpc>
                <a:spcPct val="150000"/>
              </a:lnSpc>
              <a:spcBef>
                <a:spcPts val="2000"/>
              </a:spcBef>
              <a:spcAft>
                <a:spcPts val="0"/>
              </a:spcAft>
              <a:buSzPts val="5600"/>
              <a:buNone/>
            </a:pPr>
            <a:r>
              <a:rPr lang="en-IE" sz="2800">
                <a:highlight>
                  <a:srgbClr val="00FF00"/>
                </a:highlight>
              </a:rPr>
              <a:t>Σωστή απάντηση: Απάντηση 1</a:t>
            </a:r>
            <a:r>
              <a:rPr lang="en-IE" sz="2800"/>
              <a:t>. Ο καθορισμός ορίων στον χρόνο και τα κανάλια που λαμβάνετε νέες πληροφορίες συμβάλλει στον περιορισμό της έκθεσής σας, ενώ οι άλλες τρεις απαντήσεις μπορεί να σας οδηγήσουν να έρθετε αντιμέτωποι με πιο δυνητικά ενοχλητικό περιεχόμενο.</a:t>
            </a:r>
            <a:endParaRPr sz="2800"/>
          </a:p>
        </p:txBody>
      </p:sp>
      <p:sp>
        <p:nvSpPr>
          <p:cNvPr id="350" name="Google Shape;350;p3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descr="Badge 4 with solid fill" id="355" name="Google Shape;355;p34"/>
          <p:cNvPicPr preferRelativeResize="0"/>
          <p:nvPr/>
        </p:nvPicPr>
        <p:blipFill rotWithShape="1">
          <a:blip r:embed="rId3">
            <a:alphaModFix/>
          </a:blip>
          <a:srcRect b="0" l="0" r="0" t="0"/>
          <a:stretch/>
        </p:blipFill>
        <p:spPr>
          <a:xfrm>
            <a:off x="1786965" y="2782047"/>
            <a:ext cx="2438400" cy="2438400"/>
          </a:xfrm>
          <a:prstGeom prst="rect">
            <a:avLst/>
          </a:prstGeom>
          <a:noFill/>
          <a:ln>
            <a:noFill/>
          </a:ln>
          <a:effectLst>
            <a:outerShdw blurRad="50800" rotWithShape="0" algn="tl" dir="2700000" dist="38100">
              <a:srgbClr val="000000">
                <a:alpha val="40000"/>
              </a:srgbClr>
            </a:outerShdw>
          </a:effectLst>
        </p:spPr>
      </p:pic>
      <p:sp>
        <p:nvSpPr>
          <p:cNvPr id="356" name="Google Shape;356;p34"/>
          <p:cNvSpPr txBox="1"/>
          <p:nvPr>
            <p:ph idx="1" type="body"/>
          </p:nvPr>
        </p:nvSpPr>
        <p:spPr>
          <a:xfrm>
            <a:off x="7410450" y="1368490"/>
            <a:ext cx="14295664" cy="10979020"/>
          </a:xfrm>
          <a:prstGeom prst="rect">
            <a:avLst/>
          </a:prstGeom>
          <a:noFill/>
          <a:ln>
            <a:noFill/>
          </a:ln>
        </p:spPr>
        <p:txBody>
          <a:bodyPr anchorCtr="0" anchor="ctr" bIns="0" lIns="0" spcFirstLastPara="1" rIns="0" wrap="square" tIns="0">
            <a:normAutofit/>
          </a:bodyPr>
          <a:lstStyle/>
          <a:p>
            <a:pPr indent="0" lvl="0" marL="0" rtl="0" algn="just">
              <a:lnSpc>
                <a:spcPct val="150000"/>
              </a:lnSpc>
              <a:spcBef>
                <a:spcPts val="0"/>
              </a:spcBef>
              <a:spcAft>
                <a:spcPts val="0"/>
              </a:spcAft>
              <a:buSzPts val="5600"/>
              <a:buNone/>
            </a:pPr>
            <a:r>
              <a:rPr b="1" lang="en-IE" sz="2800"/>
              <a:t>Μπορεί η έκθεση στα μέσα ενημέρωσης να είναι πραγματική πηγή άγχους για τους νέους και μπορεί να επηρεάσει την ψυχική υγεία;</a:t>
            </a:r>
            <a:endParaRPr sz="2800"/>
          </a:p>
          <a:p>
            <a:pPr indent="-1219215" lvl="0" marL="1219215" rtl="0" algn="just">
              <a:lnSpc>
                <a:spcPct val="100000"/>
              </a:lnSpc>
              <a:spcBef>
                <a:spcPts val="0"/>
              </a:spcBef>
              <a:spcAft>
                <a:spcPts val="0"/>
              </a:spcAft>
              <a:buSzPts val="2800"/>
              <a:buFont typeface="Arial"/>
              <a:buAutoNum type="arabicPeriod"/>
            </a:pPr>
            <a:r>
              <a:rPr lang="en-IE" sz="2800"/>
              <a:t>Όχι, αν δεν μπορείτε να αντέξετε να διαβάζετε/παρακολουθείτε τις ειδήσεις, πρέπει να σκληρύνετε!</a:t>
            </a:r>
            <a:br>
              <a:rPr lang="en-IE" sz="2800"/>
            </a:br>
            <a:r>
              <a:rPr lang="en-IE" sz="2800"/>
              <a:t>Ναι, οι ειδήσεις μπορεί να είναι λίγο αγχωτικές μερικές φορές, αλλά δεν επηρεάζουν την ψυχική υγεία των νέων.</a:t>
            </a:r>
            <a:br>
              <a:rPr lang="en-IE" sz="2800"/>
            </a:br>
            <a:r>
              <a:rPr lang="en-IE" sz="2800"/>
              <a:t>Όχι, γιατί όλοι οι νέοι έχουν εγκαταλείψει τα μέσα κοινωνικής δικτύωσης και ασχολούνται περισσότερο με τις δραστηριότητες εκτός σύνδεσης αυτές τις μέρες. </a:t>
            </a:r>
            <a:br>
              <a:rPr lang="en-IE" sz="2800"/>
            </a:br>
            <a:r>
              <a:rPr lang="en-IE" sz="2800">
                <a:highlight>
                  <a:srgbClr val="00FF00"/>
                </a:highlight>
              </a:rPr>
              <a:t>Ναι, έχει αποδειχθεί ότι τα στρεσογόνα μέσα μπορούν να προκαλέσουν άγχος και φόβο στους εφήβους, ακόμη και χωρίς άμεση έκθεση.</a:t>
            </a:r>
            <a:endParaRPr/>
          </a:p>
          <a:p>
            <a:pPr indent="0" lvl="0" marL="0" rtl="0" algn="just">
              <a:lnSpc>
                <a:spcPct val="150000"/>
              </a:lnSpc>
              <a:spcBef>
                <a:spcPts val="0"/>
              </a:spcBef>
              <a:spcAft>
                <a:spcPts val="0"/>
              </a:spcAft>
              <a:buSzPts val="2800"/>
              <a:buNone/>
            </a:pPr>
            <a:r>
              <a:t/>
            </a:r>
            <a:endParaRPr b="0" i="0" sz="2800" u="none" cap="none" strike="noStrike">
              <a:solidFill>
                <a:srgbClr val="323232"/>
              </a:solidFill>
              <a:highlight>
                <a:srgbClr val="00FF00"/>
              </a:highlight>
              <a:latin typeface="Arial"/>
              <a:ea typeface="Arial"/>
              <a:cs typeface="Arial"/>
              <a:sym typeface="Arial"/>
            </a:endParaRPr>
          </a:p>
          <a:p>
            <a:pPr indent="0" lvl="0" marL="0" rtl="0" algn="just">
              <a:lnSpc>
                <a:spcPct val="150000"/>
              </a:lnSpc>
              <a:spcBef>
                <a:spcPts val="2000"/>
              </a:spcBef>
              <a:spcAft>
                <a:spcPts val="0"/>
              </a:spcAft>
              <a:buSzPts val="5600"/>
              <a:buNone/>
            </a:pPr>
            <a:r>
              <a:rPr lang="en-IE" sz="2800">
                <a:highlight>
                  <a:srgbClr val="00FF00"/>
                </a:highlight>
              </a:rPr>
              <a:t>Σωστή απάντηση: Απάντηση 4. </a:t>
            </a:r>
            <a:r>
              <a:rPr lang="en-IE" sz="2800"/>
              <a:t>Το ενοχλητικό περιεχόμενο των μέσων ενημέρωσης επηρεάζει την ψυχική υγεία των νέων και θα πρέπει να αντιμετωπίζεται με ενσυναίσθηση.</a:t>
            </a:r>
            <a:endParaRPr sz="2800"/>
          </a:p>
        </p:txBody>
      </p:sp>
      <p:sp>
        <p:nvSpPr>
          <p:cNvPr id="357" name="Google Shape;357;p34"/>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pic>
        <p:nvPicPr>
          <p:cNvPr descr="Badge 5 with solid fill" id="362" name="Google Shape;362;p35"/>
          <p:cNvPicPr preferRelativeResize="0"/>
          <p:nvPr/>
        </p:nvPicPr>
        <p:blipFill rotWithShape="1">
          <a:blip r:embed="rId3">
            <a:alphaModFix/>
          </a:blip>
          <a:srcRect b="0" l="0" r="0" t="0"/>
          <a:stretch/>
        </p:blipFill>
        <p:spPr>
          <a:xfrm>
            <a:off x="1840753" y="2997200"/>
            <a:ext cx="2438400" cy="2438400"/>
          </a:xfrm>
          <a:prstGeom prst="rect">
            <a:avLst/>
          </a:prstGeom>
          <a:noFill/>
          <a:ln>
            <a:noFill/>
          </a:ln>
          <a:effectLst>
            <a:outerShdw blurRad="50800" rotWithShape="0" algn="tl" dir="2700000" dist="38100">
              <a:srgbClr val="000000">
                <a:alpha val="40000"/>
              </a:srgbClr>
            </a:outerShdw>
          </a:effectLst>
        </p:spPr>
      </p:pic>
      <p:sp>
        <p:nvSpPr>
          <p:cNvPr id="363" name="Google Shape;363;p35"/>
          <p:cNvSpPr txBox="1"/>
          <p:nvPr>
            <p:ph idx="1" type="body"/>
          </p:nvPr>
        </p:nvSpPr>
        <p:spPr>
          <a:xfrm>
            <a:off x="7334250" y="1029344"/>
            <a:ext cx="14937921" cy="10904376"/>
          </a:xfrm>
          <a:prstGeom prst="rect">
            <a:avLst/>
          </a:prstGeom>
          <a:noFill/>
          <a:ln>
            <a:noFill/>
          </a:ln>
        </p:spPr>
        <p:txBody>
          <a:bodyPr anchorCtr="0" anchor="ctr" bIns="0" lIns="0" spcFirstLastPara="1" rIns="0" wrap="square" tIns="0">
            <a:normAutofit/>
          </a:bodyPr>
          <a:lstStyle/>
          <a:p>
            <a:pPr indent="0" lvl="0" marL="0" rtl="0" algn="just">
              <a:lnSpc>
                <a:spcPct val="160000"/>
              </a:lnSpc>
              <a:spcBef>
                <a:spcPts val="0"/>
              </a:spcBef>
              <a:spcAft>
                <a:spcPts val="0"/>
              </a:spcAft>
              <a:buSzPts val="5137"/>
              <a:buNone/>
            </a:pPr>
            <a:r>
              <a:rPr b="1" lang="en-IE" sz="2800"/>
              <a:t>Πώς μπορούν οι νέοι να υποστηρίξουν καλύτερα ο ένας τον άλλον όταν αντιμετωπίζουν δυσάρεστο περιεχόμενο;</a:t>
            </a:r>
            <a:endParaRPr sz="2800"/>
          </a:p>
          <a:p>
            <a:pPr indent="-1219215" lvl="0" marL="1219215" rtl="0" algn="just">
              <a:lnSpc>
                <a:spcPct val="100000"/>
              </a:lnSpc>
              <a:spcBef>
                <a:spcPts val="0"/>
              </a:spcBef>
              <a:spcAft>
                <a:spcPts val="0"/>
              </a:spcAft>
              <a:buSzPts val="2649"/>
              <a:buFont typeface="Arial"/>
              <a:buAutoNum type="arabicPeriod"/>
            </a:pPr>
            <a:r>
              <a:rPr lang="en-IE" sz="2800"/>
              <a:t>Λέγοντάς τους να σταματήσουν όλες τις διαδικτυακές δραστηριότητες και να τις αντικαταστήσουν με διαλογισμό για μερικές ώρες κάθε μέρα.</a:t>
            </a:r>
            <a:br>
              <a:rPr lang="en-IE" sz="2800"/>
            </a:br>
            <a:r>
              <a:rPr lang="en-IE" sz="2800">
                <a:highlight>
                  <a:srgbClr val="00FF00"/>
                </a:highlight>
              </a:rPr>
              <a:t>Υποστηρίζοντας με κατανόηση άλλους που επηρεάζονται από δυσάρεστο περιεχόμενο και δημιουργώντας έναν ασφαλή χώρο για ανοιχτές συνομιλίες.</a:t>
            </a:r>
            <a:br>
              <a:rPr lang="en-IE" sz="2800"/>
            </a:br>
            <a:r>
              <a:rPr lang="en-IE" sz="2800"/>
              <a:t>Φροντίζοντας να ακολουθούν την προσέγγισή σας ακριβώς όπως εσείς, γιατί λειτούργησε για εσάς. </a:t>
            </a:r>
            <a:br>
              <a:rPr lang="en-IE" sz="2800"/>
            </a:br>
            <a:r>
              <a:rPr lang="en-IE" sz="2800"/>
              <a:t>Λέγοντάς τους να σταματήσουν να είναι υπερβολικά ευαίσθητοι και να συνεχίσουν τα πράγματα.</a:t>
            </a:r>
            <a:endParaRPr/>
          </a:p>
          <a:p>
            <a:pPr indent="0" lvl="0" marL="0" rtl="0" algn="just">
              <a:lnSpc>
                <a:spcPct val="100000"/>
              </a:lnSpc>
              <a:spcBef>
                <a:spcPts val="0"/>
              </a:spcBef>
              <a:spcAft>
                <a:spcPts val="0"/>
              </a:spcAft>
              <a:buSzPts val="2649"/>
              <a:buNone/>
            </a:pPr>
            <a:r>
              <a:t/>
            </a:r>
            <a:endParaRPr sz="2800"/>
          </a:p>
          <a:p>
            <a:pPr indent="0" lvl="0" marL="0" rtl="0" algn="just">
              <a:lnSpc>
                <a:spcPct val="160000"/>
              </a:lnSpc>
              <a:spcBef>
                <a:spcPts val="2000"/>
              </a:spcBef>
              <a:spcAft>
                <a:spcPts val="0"/>
              </a:spcAft>
              <a:buSzPts val="5297"/>
              <a:buNone/>
            </a:pPr>
            <a:r>
              <a:rPr lang="en-IE" sz="2800">
                <a:highlight>
                  <a:srgbClr val="00FF00"/>
                </a:highlight>
              </a:rPr>
              <a:t>Σωστή απάντηση: Απάντηση 2. </a:t>
            </a:r>
            <a:r>
              <a:rPr lang="en-IE" sz="2800"/>
              <a:t>Δημιουργώντας έναν ασφαλή χώρο για ανοιχτές συνομιλίες, μπορείτε να μοιραστείτε την εμπειρία σας με ενοχλητικό περιεχόμενο και να εξηγήσετε πώς το αντιμετωπίσατε. Αυτό σας επιτρέπει να καθοδηγήσετε άλλους να δοκιμάσουν διαφορετικές στρατηγικές που μπορεί να είναι αποτελεσματικές για αυτούς.</a:t>
            </a:r>
            <a:endParaRPr sz="2800"/>
          </a:p>
        </p:txBody>
      </p:sp>
      <p:sp>
        <p:nvSpPr>
          <p:cNvPr id="364" name="Google Shape;364;p3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36"/>
          <p:cNvSpPr txBox="1"/>
          <p:nvPr>
            <p:ph idx="1" type="body"/>
          </p:nvPr>
        </p:nvSpPr>
        <p:spPr>
          <a:xfrm>
            <a:off x="7162800" y="1276350"/>
            <a:ext cx="15523029" cy="10420350"/>
          </a:xfrm>
          <a:prstGeom prst="rect">
            <a:avLst/>
          </a:prstGeom>
          <a:noFill/>
          <a:ln>
            <a:noFill/>
          </a:ln>
        </p:spPr>
        <p:txBody>
          <a:bodyPr anchorCtr="0" anchor="t" bIns="0" lIns="0" spcFirstLastPara="1" rIns="0" wrap="square" tIns="0">
            <a:normAutofit fontScale="70000" lnSpcReduction="20000"/>
          </a:bodyPr>
          <a:lstStyle/>
          <a:p>
            <a:pPr indent="0" lvl="0" marL="0" rtl="0" algn="just">
              <a:lnSpc>
                <a:spcPct val="160000"/>
              </a:lnSpc>
              <a:spcBef>
                <a:spcPts val="0"/>
              </a:spcBef>
              <a:spcAft>
                <a:spcPts val="0"/>
              </a:spcAft>
              <a:buSzPct val="201800"/>
              <a:buNone/>
            </a:pPr>
            <a:r>
              <a:rPr lang="en-IE" sz="4000"/>
              <a:t>Οι αποτελεσματικές στρατηγικές αντιμετώπισης βοηθούν στη διαχείριση του συναισθηματικού αντίκτυπου όταν αντιμετωπίζετε ενοχλητικό περιεχόμενο, προωθώντας υγιή όρια, αυτοφροντίδα και επίγνωση.</a:t>
            </a:r>
            <a:endParaRPr sz="4000"/>
          </a:p>
          <a:p>
            <a:pPr indent="0" lvl="0" marL="0" rtl="0" algn="just">
              <a:lnSpc>
                <a:spcPct val="160000"/>
              </a:lnSpc>
              <a:spcBef>
                <a:spcPts val="0"/>
              </a:spcBef>
              <a:spcAft>
                <a:spcPts val="0"/>
              </a:spcAft>
              <a:buSzPct val="201800"/>
              <a:buNone/>
            </a:pPr>
            <a:r>
              <a:rPr lang="en-IE" sz="4000"/>
              <a:t>Επομένως, την επόμενη φορά που θα βρεθείτε αντιμέτωποι με ενοχλητικό περιεχόμενο, δοκιμάστε να προβείτε στις ακόλουθες ενέργειες:</a:t>
            </a:r>
            <a:endParaRPr sz="4000"/>
          </a:p>
          <a:p>
            <a:pPr indent="-514350" lvl="0" marL="514350" rtl="0" algn="just">
              <a:lnSpc>
                <a:spcPct val="160000"/>
              </a:lnSpc>
              <a:spcBef>
                <a:spcPts val="2000"/>
              </a:spcBef>
              <a:spcAft>
                <a:spcPts val="0"/>
              </a:spcAft>
              <a:buSzPct val="100000"/>
              <a:buFont typeface="Arial"/>
              <a:buAutoNum type="arabicParenR"/>
            </a:pPr>
            <a:r>
              <a:rPr lang="en-IE" sz="4000"/>
              <a:t>Αποσυνδεθείτε ή κάντε ένα ψηφιακό διάλειμμα και αντιμετωπίστε τα συναισθήματά σας.</a:t>
            </a:r>
            <a:br>
              <a:rPr lang="en-IE" sz="4000"/>
            </a:br>
            <a:r>
              <a:rPr lang="en-IE" sz="4000"/>
              <a:t>Εξασκηθείτε σε τεχνικές αυτοφροντίδας και συναισθηματικής γείωσης.</a:t>
            </a:r>
            <a:br>
              <a:rPr lang="en-IE" sz="4000"/>
            </a:br>
            <a:r>
              <a:rPr lang="en-IE" sz="4000"/>
              <a:t>Θέστε σαφή όρια και περιορίστε την έκθεση σε περιεχόμενο που προκαλεί δυσφορία.</a:t>
            </a:r>
            <a:br>
              <a:rPr lang="en-IE" sz="4000"/>
            </a:br>
            <a:r>
              <a:rPr lang="en-IE" sz="4000"/>
              <a:t>Μη διστάσετε να αναζητήσετε υποστήριξη όποτε τη χρειάζεστε. </a:t>
            </a:r>
            <a:br>
              <a:rPr lang="en-IE" sz="4000"/>
            </a:br>
            <a:r>
              <a:rPr lang="en-IE" sz="4000"/>
              <a:t>Δείξτε ενσυναίσθηση προς τους συνομηλίκους που αντιμετωπίζουν τους ίδιους αγώνες.</a:t>
            </a:r>
            <a:endParaRPr sz="4000"/>
          </a:p>
          <a:p>
            <a:pPr indent="0" lvl="0" marL="0" rtl="0" algn="just">
              <a:lnSpc>
                <a:spcPct val="160000"/>
              </a:lnSpc>
              <a:spcBef>
                <a:spcPts val="2000"/>
              </a:spcBef>
              <a:spcAft>
                <a:spcPts val="0"/>
              </a:spcAft>
              <a:buClr>
                <a:srgbClr val="323232"/>
              </a:buClr>
              <a:buSzPct val="100000"/>
              <a:buNone/>
            </a:pPr>
            <a:r>
              <a:t/>
            </a:r>
            <a:endParaRPr sz="4000"/>
          </a:p>
          <a:p>
            <a:pPr indent="0" lvl="0" marL="0" rtl="0" algn="just">
              <a:lnSpc>
                <a:spcPct val="160000"/>
              </a:lnSpc>
              <a:spcBef>
                <a:spcPts val="2000"/>
              </a:spcBef>
              <a:spcAft>
                <a:spcPts val="0"/>
              </a:spcAft>
              <a:buSzPct val="100000"/>
              <a:buNone/>
            </a:pPr>
            <a:r>
              <a:rPr lang="en-IE" sz="4000"/>
              <a:t>Η εύρεση των στρατηγικών αντιμετώπισης που λειτουργούν καλύτερα για εσάς απαιτεί χρόνο, γι' αυτό να είστε ευγενικοί με τον εαυτό σας. </a:t>
            </a:r>
            <a:br>
              <a:rPr lang="en-IE" sz="4000"/>
            </a:br>
            <a:r>
              <a:rPr lang="en-IE" sz="4000"/>
              <a:t>Μην φοβάστε να απευθυνθείτε για βοήθεια και υποστήριξη - το έχετε αυτό!</a:t>
            </a:r>
            <a:endParaRPr sz="4000"/>
          </a:p>
          <a:p>
            <a:pPr indent="-863615" lvl="0" marL="1219215" rtl="0" algn="l">
              <a:lnSpc>
                <a:spcPct val="90000"/>
              </a:lnSpc>
              <a:spcBef>
                <a:spcPts val="2000"/>
              </a:spcBef>
              <a:spcAft>
                <a:spcPts val="0"/>
              </a:spcAft>
              <a:buClr>
                <a:srgbClr val="323232"/>
              </a:buClr>
              <a:buSzPct val="108108"/>
              <a:buFont typeface="Arial"/>
              <a:buNone/>
            </a:pPr>
            <a:r>
              <a:t/>
            </a:r>
            <a:endParaRPr/>
          </a:p>
          <a:p>
            <a:pPr indent="0" lvl="0" marL="0" rtl="0" algn="l">
              <a:lnSpc>
                <a:spcPct val="90000"/>
              </a:lnSpc>
              <a:spcBef>
                <a:spcPts val="2000"/>
              </a:spcBef>
              <a:spcAft>
                <a:spcPts val="0"/>
              </a:spcAft>
              <a:buClr>
                <a:srgbClr val="323232"/>
              </a:buClr>
              <a:buSzPct val="108108"/>
              <a:buNone/>
            </a:pPr>
            <a:r>
              <a:t/>
            </a:r>
            <a:endParaRPr/>
          </a:p>
        </p:txBody>
      </p:sp>
      <p:sp>
        <p:nvSpPr>
          <p:cNvPr id="371" name="Google Shape;371;p36"/>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Βασικά Συμπεράσματα</a:t>
            </a:r>
            <a:endParaRPr b="1" sz="3300">
              <a:latin typeface="Arial"/>
              <a:ea typeface="Arial"/>
              <a:cs typeface="Arial"/>
              <a:sym typeface="Arial"/>
            </a:endParaRPr>
          </a:p>
        </p:txBody>
      </p:sp>
      <p:sp>
        <p:nvSpPr>
          <p:cNvPr id="372" name="Google Shape;372;p3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7"/>
          <p:cNvSpPr txBox="1"/>
          <p:nvPr>
            <p:ph idx="1" type="body"/>
          </p:nvPr>
        </p:nvSpPr>
        <p:spPr>
          <a:xfrm>
            <a:off x="7490053" y="2096153"/>
            <a:ext cx="15130463" cy="10172700"/>
          </a:xfrm>
          <a:prstGeom prst="rect">
            <a:avLst/>
          </a:prstGeom>
          <a:noFill/>
          <a:ln>
            <a:noFill/>
          </a:ln>
        </p:spPr>
        <p:txBody>
          <a:bodyPr anchorCtr="0" anchor="t" bIns="0" lIns="0" spcFirstLastPara="1" rIns="0" wrap="square" tIns="0">
            <a:normAutofit/>
          </a:bodyPr>
          <a:lstStyle/>
          <a:p>
            <a:pPr indent="0" lvl="0" marL="0" rtl="0" algn="just">
              <a:lnSpc>
                <a:spcPct val="110000"/>
              </a:lnSpc>
              <a:spcBef>
                <a:spcPts val="0"/>
              </a:spcBef>
              <a:spcAft>
                <a:spcPts val="0"/>
              </a:spcAft>
              <a:buClr>
                <a:srgbClr val="323232"/>
              </a:buClr>
              <a:buSzPts val="5600"/>
              <a:buNone/>
            </a:pPr>
            <a:r>
              <a:t/>
            </a:r>
            <a:endParaRPr sz="2800" u="sng">
              <a:solidFill>
                <a:schemeClr val="hlink"/>
              </a:solidFill>
              <a:hlinkClick r:id="rId3"/>
            </a:endParaRPr>
          </a:p>
          <a:p>
            <a:pPr indent="0" lvl="0" marL="0" rtl="0" algn="just">
              <a:lnSpc>
                <a:spcPct val="150000"/>
              </a:lnSpc>
              <a:spcBef>
                <a:spcPts val="0"/>
              </a:spcBef>
              <a:spcAft>
                <a:spcPts val="0"/>
              </a:spcAft>
              <a:buClr>
                <a:srgbClr val="323232"/>
              </a:buClr>
              <a:buSzPts val="5600"/>
              <a:buNone/>
            </a:pPr>
            <a:r>
              <a:rPr lang="en-IE" sz="2800" u="sng">
                <a:solidFill>
                  <a:schemeClr val="hlink"/>
                </a:solidFill>
                <a:hlinkClick r:id="rId4"/>
              </a:rPr>
              <a:t>https://www.nspcc.org.uk/keeping-children-safe/online-safety/inappropriate-explicit-content/</a:t>
            </a:r>
            <a:endParaRPr sz="2800"/>
          </a:p>
          <a:p>
            <a:pPr indent="0" lvl="0" marL="0" rtl="0" algn="just">
              <a:lnSpc>
                <a:spcPct val="150000"/>
              </a:lnSpc>
              <a:spcBef>
                <a:spcPts val="0"/>
              </a:spcBef>
              <a:spcAft>
                <a:spcPts val="0"/>
              </a:spcAft>
              <a:buClr>
                <a:srgbClr val="323232"/>
              </a:buClr>
              <a:buSzPts val="5600"/>
              <a:buNone/>
            </a:pPr>
            <a:r>
              <a:rPr lang="en-IE" sz="2800" u="sng">
                <a:solidFill>
                  <a:schemeClr val="hlink"/>
                </a:solidFill>
                <a:hlinkClick r:id="rId5"/>
              </a:rPr>
              <a:t>https://www.health.harvard.edu/mind-and-mood/self-regulation-for-adults-strategies-for-getting-a-handle-on-emotions-and-behavior</a:t>
            </a:r>
            <a:endParaRPr sz="2800" u="sng">
              <a:solidFill>
                <a:schemeClr val="hlink"/>
              </a:solidFill>
              <a:hlinkClick r:id="rId6"/>
            </a:endParaRPr>
          </a:p>
          <a:p>
            <a:pPr indent="0" lvl="0" marL="0" rtl="0" algn="just">
              <a:lnSpc>
                <a:spcPct val="150000"/>
              </a:lnSpc>
              <a:spcBef>
                <a:spcPts val="0"/>
              </a:spcBef>
              <a:spcAft>
                <a:spcPts val="0"/>
              </a:spcAft>
              <a:buClr>
                <a:srgbClr val="323232"/>
              </a:buClr>
              <a:buSzPts val="5600"/>
              <a:buNone/>
            </a:pPr>
            <a:r>
              <a:rPr lang="en-IE" sz="2800" u="sng">
                <a:solidFill>
                  <a:schemeClr val="hlink"/>
                </a:solidFill>
                <a:hlinkClick r:id="rId7"/>
              </a:rPr>
              <a:t>https://health.clevelandclinic.org/grounding-techniques</a:t>
            </a:r>
            <a:r>
              <a:rPr lang="en-IE" sz="2800"/>
              <a:t> </a:t>
            </a:r>
            <a:endParaRPr/>
          </a:p>
          <a:p>
            <a:pPr indent="0" lvl="0" marL="0" rtl="0" algn="just">
              <a:lnSpc>
                <a:spcPct val="150000"/>
              </a:lnSpc>
              <a:spcBef>
                <a:spcPts val="0"/>
              </a:spcBef>
              <a:spcAft>
                <a:spcPts val="0"/>
              </a:spcAft>
              <a:buClr>
                <a:srgbClr val="323232"/>
              </a:buClr>
              <a:buSzPts val="5600"/>
              <a:buNone/>
            </a:pPr>
            <a:r>
              <a:rPr lang="en-IE" sz="2800" u="sng">
                <a:solidFill>
                  <a:schemeClr val="hlink"/>
                </a:solidFill>
                <a:hlinkClick r:id="rId8"/>
              </a:rPr>
              <a:t>https://www.aware.ie/</a:t>
            </a:r>
            <a:r>
              <a:rPr lang="en-IE" sz="2800"/>
              <a:t> </a:t>
            </a:r>
            <a:endParaRPr/>
          </a:p>
          <a:p>
            <a:pPr indent="0" lvl="0" marL="0" rtl="0" algn="just">
              <a:lnSpc>
                <a:spcPct val="150000"/>
              </a:lnSpc>
              <a:spcBef>
                <a:spcPts val="0"/>
              </a:spcBef>
              <a:spcAft>
                <a:spcPts val="0"/>
              </a:spcAft>
              <a:buClr>
                <a:srgbClr val="323232"/>
              </a:buClr>
              <a:buSzPts val="5600"/>
              <a:buNone/>
            </a:pPr>
            <a:r>
              <a:rPr lang="en-IE" sz="2800" u="sng">
                <a:solidFill>
                  <a:schemeClr val="hlink"/>
                </a:solidFill>
                <a:hlinkClick r:id="rId9"/>
              </a:rPr>
              <a:t>https://www.mind.org.uk/information-support/tips-for-everyday-living/coping-with-distressing-events-in-the-news/</a:t>
            </a:r>
            <a:r>
              <a:rPr lang="en-IE" sz="2800"/>
              <a:t> </a:t>
            </a:r>
            <a:endParaRPr/>
          </a:p>
          <a:p>
            <a:pPr indent="0" lvl="0" marL="0" rtl="0" algn="just">
              <a:lnSpc>
                <a:spcPct val="150000"/>
              </a:lnSpc>
              <a:spcBef>
                <a:spcPts val="0"/>
              </a:spcBef>
              <a:spcAft>
                <a:spcPts val="0"/>
              </a:spcAft>
              <a:buClr>
                <a:srgbClr val="323232"/>
              </a:buClr>
              <a:buSzPts val="5600"/>
              <a:buNone/>
            </a:pPr>
            <a:r>
              <a:rPr lang="en-IE" sz="2800" u="sng">
                <a:solidFill>
                  <a:schemeClr val="hlink"/>
                </a:solidFill>
                <a:hlinkClick r:id="rId10"/>
              </a:rPr>
              <a:t>https://www.calm.com/blog/how-to-sleep-better?utm_medium=organic&amp;utm_source=blog&amp;utm_campaign=self-care-practices</a:t>
            </a:r>
            <a:r>
              <a:rPr lang="en-IE" sz="2800"/>
              <a:t> </a:t>
            </a:r>
            <a:endParaRPr/>
          </a:p>
          <a:p>
            <a:pPr indent="0" lvl="0" marL="0" rtl="0" algn="just">
              <a:lnSpc>
                <a:spcPct val="150000"/>
              </a:lnSpc>
              <a:spcBef>
                <a:spcPts val="0"/>
              </a:spcBef>
              <a:spcAft>
                <a:spcPts val="0"/>
              </a:spcAft>
              <a:buClr>
                <a:srgbClr val="323232"/>
              </a:buClr>
              <a:buSzPts val="5600"/>
              <a:buNone/>
            </a:pPr>
            <a:r>
              <a:rPr lang="en-IE" sz="2800" u="sng">
                <a:solidFill>
                  <a:schemeClr val="hlink"/>
                </a:solidFill>
                <a:hlinkClick r:id="rId11"/>
              </a:rPr>
              <a:t>https://www.calm.com/blog/grounding-techniques</a:t>
            </a:r>
            <a:r>
              <a:rPr lang="en-IE" sz="2800"/>
              <a:t> </a:t>
            </a:r>
            <a:endParaRPr/>
          </a:p>
          <a:p>
            <a:pPr indent="0" lvl="0" marL="0" rtl="0" algn="just">
              <a:lnSpc>
                <a:spcPct val="150000"/>
              </a:lnSpc>
              <a:spcBef>
                <a:spcPts val="0"/>
              </a:spcBef>
              <a:spcAft>
                <a:spcPts val="0"/>
              </a:spcAft>
              <a:buClr>
                <a:srgbClr val="323232"/>
              </a:buClr>
              <a:buSzPts val="5600"/>
              <a:buNone/>
            </a:pPr>
            <a:r>
              <a:rPr lang="en-IE" sz="2800" u="sng">
                <a:solidFill>
                  <a:schemeClr val="hlink"/>
                </a:solidFill>
                <a:hlinkClick r:id="rId12"/>
              </a:rPr>
              <a:t>https://toolkit.lifeline.org.au/articles/techniques/finding-relief-through-grounding-techniques</a:t>
            </a:r>
            <a:r>
              <a:rPr lang="en-IE" sz="2800"/>
              <a:t> </a:t>
            </a:r>
            <a:endParaRPr/>
          </a:p>
          <a:p>
            <a:pPr indent="0" lvl="0" marL="0" rtl="0" algn="just">
              <a:lnSpc>
                <a:spcPct val="90000"/>
              </a:lnSpc>
              <a:spcBef>
                <a:spcPts val="2000"/>
              </a:spcBef>
              <a:spcAft>
                <a:spcPts val="0"/>
              </a:spcAft>
              <a:buClr>
                <a:srgbClr val="323232"/>
              </a:buClr>
              <a:buSzPts val="5600"/>
              <a:buNone/>
            </a:pPr>
            <a:r>
              <a:t/>
            </a:r>
            <a:endParaRPr/>
          </a:p>
        </p:txBody>
      </p:sp>
      <p:sp>
        <p:nvSpPr>
          <p:cNvPr id="379" name="Google Shape;379;p37"/>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Επιπρόσθετες Πηγές</a:t>
            </a:r>
            <a:endParaRPr sz="3300"/>
          </a:p>
        </p:txBody>
      </p:sp>
      <p:sp>
        <p:nvSpPr>
          <p:cNvPr id="380" name="Google Shape;380;p3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descr="A blue background with white text" id="385" name="Google Shape;385;p38"/>
          <p:cNvPicPr preferRelativeResize="0"/>
          <p:nvPr/>
        </p:nvPicPr>
        <p:blipFill rotWithShape="1">
          <a:blip r:embed="rId3">
            <a:alphaModFix/>
          </a:blip>
          <a:srcRect b="0" l="0" r="0" t="0"/>
          <a:stretch/>
        </p:blipFill>
        <p:spPr>
          <a:xfrm>
            <a:off x="0" y="0"/>
            <a:ext cx="24384000" cy="13716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SERENITY Colour Theme">
      <a:dk1>
        <a:srgbClr val="000000"/>
      </a:dk1>
      <a:lt1>
        <a:srgbClr val="FFFFFF"/>
      </a:lt1>
      <a:dk2>
        <a:srgbClr val="0E2841"/>
      </a:dk2>
      <a:lt2>
        <a:srgbClr val="EEEEEE"/>
      </a:lt2>
      <a:accent1>
        <a:srgbClr val="286291"/>
      </a:accent1>
      <a:accent2>
        <a:srgbClr val="9FC8AA"/>
      </a:accent2>
      <a:accent3>
        <a:srgbClr val="286291"/>
      </a:accent3>
      <a:accent4>
        <a:srgbClr val="9FC8AA"/>
      </a:accent4>
      <a:accent5>
        <a:srgbClr val="286291"/>
      </a:accent5>
      <a:accent6>
        <a:srgbClr val="9FC8AA"/>
      </a:accent6>
      <a:hlink>
        <a:srgbClr val="4D9FC9"/>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2025-05-19T23:35:59Z</dcterms:created>
  <dc:creator>Jennifer Nolan</dc:creator>
</cp:coreProperties>
</file>