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10287000" cx="18288000"/>
  <p:notesSz cx="6858000" cy="9144000"/>
  <p:embeddedFontLst>
    <p:embeddedFont>
      <p:font typeface="Fredoka"/>
      <p:regular r:id="rId18"/>
      <p:bold r:id="rId19"/>
    </p:embeddedFont>
    <p:embeddedFont>
      <p:font typeface="Roboto"/>
      <p:regular r:id="rId20"/>
      <p:bold r:id="rId21"/>
      <p:italic r:id="rId22"/>
      <p:boldItalic r:id="rId23"/>
    </p:embeddedFont>
    <p:embeddedFont>
      <p:font typeface="Poppins"/>
      <p:regular r:id="rId24"/>
      <p:bold r:id="rId25"/>
      <p:italic r:id="rId26"/>
      <p:boldItalic r:id="rId27"/>
    </p:embeddedFont>
    <p:embeddedFont>
      <p:font typeface="Montserrat"/>
      <p:regular r:id="rId28"/>
      <p:bold r:id="rId29"/>
      <p:italic r:id="rId30"/>
      <p:boldItalic r:id="rId31"/>
    </p:embeddedFont>
    <p:embeddedFont>
      <p:font typeface="Montserrat Black"/>
      <p:bold r:id="rId32"/>
      <p:boldItalic r:id="rId33"/>
    </p:embeddedFont>
    <p:embeddedFont>
      <p:font typeface="Ovo"/>
      <p:regular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35" roundtripDataSignature="AMtx7miZwG+04cy6EZciWqyu/Wgu80pY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Poppins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oppins-italic.fntdata"/><Relationship Id="rId25" Type="http://schemas.openxmlformats.org/officeDocument/2006/relationships/font" Target="fonts/Poppins-bold.fntdata"/><Relationship Id="rId28" Type="http://schemas.openxmlformats.org/officeDocument/2006/relationships/font" Target="fonts/Montserrat-regular.fntdata"/><Relationship Id="rId27" Type="http://schemas.openxmlformats.org/officeDocument/2006/relationships/font" Target="fonts/Poppi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Black-bold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Black-bold.fntdata"/><Relationship Id="rId13" Type="http://schemas.openxmlformats.org/officeDocument/2006/relationships/slide" Target="slides/slide8.xml"/><Relationship Id="rId35" Type="http://customschemas.google.com/relationships/presentationmetadata" Target="metadata"/><Relationship Id="rId12" Type="http://schemas.openxmlformats.org/officeDocument/2006/relationships/slide" Target="slides/slide7.xml"/><Relationship Id="rId34" Type="http://schemas.openxmlformats.org/officeDocument/2006/relationships/font" Target="fonts/Ovo-regular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Fredoka-bold.fntdata"/><Relationship Id="rId18" Type="http://schemas.openxmlformats.org/officeDocument/2006/relationships/font" Target="fonts/Fredoka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8" name="Google Shape;21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0" name="Google Shape;23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5" name="Google Shape;245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" name="Google Shape;100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5" name="Google Shape;115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" name="Google Shape;128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0" name="Google Shape;180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6" name="Google Shape;20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5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5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7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8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8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9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9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9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3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2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5" Type="http://schemas.openxmlformats.org/officeDocument/2006/relationships/image" Target="../media/image8.png"/><Relationship Id="rId6" Type="http://schemas.openxmlformats.org/officeDocument/2006/relationships/image" Target="../media/image2.png"/><Relationship Id="rId7" Type="http://schemas.openxmlformats.org/officeDocument/2006/relationships/image" Target="../media/image3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9.png"/><Relationship Id="rId6" Type="http://schemas.openxmlformats.org/officeDocument/2006/relationships/image" Target="../media/image14.png"/><Relationship Id="rId7" Type="http://schemas.openxmlformats.org/officeDocument/2006/relationships/image" Target="../media/image1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1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2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.png"/><Relationship Id="rId5" Type="http://schemas.openxmlformats.org/officeDocument/2006/relationships/image" Target="../media/image17.png"/><Relationship Id="rId6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5" name="Google Shape;85;p1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86" name="Google Shape;86;p1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87" name="Google Shape;87;p1"/>
          <p:cNvGrpSpPr/>
          <p:nvPr/>
        </p:nvGrpSpPr>
        <p:grpSpPr>
          <a:xfrm>
            <a:off x="0" y="8238185"/>
            <a:ext cx="18288000" cy="3502954"/>
            <a:chOff x="0" y="-57150"/>
            <a:chExt cx="4816593" cy="922589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0" name="Google Shape;90;p1"/>
          <p:cNvSpPr/>
          <p:nvPr/>
        </p:nvSpPr>
        <p:spPr>
          <a:xfrm>
            <a:off x="5015324" y="8594037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6" y="0"/>
                </a:lnTo>
                <a:lnTo>
                  <a:pt x="1946376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1" name="Google Shape;91;p1"/>
          <p:cNvSpPr/>
          <p:nvPr/>
        </p:nvSpPr>
        <p:spPr>
          <a:xfrm>
            <a:off x="7263680" y="8594037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2744726" y="3225371"/>
            <a:ext cx="127986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-US" sz="60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 </a:t>
            </a:r>
            <a:r>
              <a:rPr b="1" lang="en-US" sz="6000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4623050" y="5234395"/>
            <a:ext cx="9042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Projeto No: </a:t>
            </a:r>
            <a:r>
              <a:rPr b="0" i="0" lang="en-US" sz="2400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2744726" y="5949389"/>
            <a:ext cx="127986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Dia 3: Liderar com Impacto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00"/>
              <a:buFont typeface="Arial"/>
              <a:buNone/>
            </a:pPr>
            <a:r>
              <a:rPr b="1" lang="en-US" sz="4500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Sessão 4: Muro do Compromisso / Árvore da Ação</a:t>
            </a:r>
            <a:endParaRPr b="1" sz="4500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95" name="Google Shape;95;p1"/>
          <p:cNvSpPr/>
          <p:nvPr/>
        </p:nvSpPr>
        <p:spPr>
          <a:xfrm>
            <a:off x="7747529" y="9587642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96" name="Google Shape;96;p1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97" name="Google Shape;97;p1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24325" y="8594017"/>
            <a:ext cx="1077263" cy="993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0" name="Google Shape;220;p10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1" name="Google Shape;221;p10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2" name="Google Shape;222;p10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3" name="Google Shape;223;p10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4" name="Google Shape;224;p10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5" name="Google Shape;225;p10"/>
          <p:cNvSpPr txBox="1"/>
          <p:nvPr/>
        </p:nvSpPr>
        <p:spPr>
          <a:xfrm>
            <a:off x="2168694" y="2923397"/>
            <a:ext cx="13162800" cy="734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Incentive os participantes a tirar mais um minuto para planear o seu primeiro próximo passo.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i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Com quem vão falar primeiro?</a:t>
            </a:r>
            <a:endParaRPr i="1"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i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Quando vão começar?</a:t>
            </a:r>
            <a:endParaRPr i="1"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i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Como vão medir o sucesso?</a:t>
            </a:r>
            <a:endParaRPr i="1"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Um compromisso torna-se real quando se dá o primeiro passo, por isso escreva uma frase simples começando com: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“Amanhã, eu vou…”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20104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6907696" y="119705"/>
            <a:ext cx="4114800" cy="4114800"/>
          </a:xfrm>
          <a:custGeom>
            <a:rect b="b" l="l" r="r" t="t"/>
            <a:pathLst>
              <a:path extrusionOk="0" h="4114800" w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27" name="Google Shape;227;p10"/>
          <p:cNvSpPr txBox="1"/>
          <p:nvPr/>
        </p:nvSpPr>
        <p:spPr>
          <a:xfrm>
            <a:off x="2168694" y="1869302"/>
            <a:ext cx="922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O Plano de 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Google Shape;232;p11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33" name="Google Shape;233;p11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4" name="Google Shape;234;p11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5" name="Google Shape;235;p11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36" name="Google Shape;236;p11"/>
          <p:cNvSpPr/>
          <p:nvPr/>
        </p:nvSpPr>
        <p:spPr>
          <a:xfrm>
            <a:off x="-102278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5" y="0"/>
                </a:lnTo>
                <a:lnTo>
                  <a:pt x="3517705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37" name="Google Shape;237;p11"/>
          <p:cNvGrpSpPr/>
          <p:nvPr/>
        </p:nvGrpSpPr>
        <p:grpSpPr>
          <a:xfrm>
            <a:off x="2033100" y="7027454"/>
            <a:ext cx="13106504" cy="2556787"/>
            <a:chOff x="0" y="-161925"/>
            <a:chExt cx="3451896" cy="520773"/>
          </a:xfrm>
        </p:grpSpPr>
        <p:sp>
          <p:nvSpPr>
            <p:cNvPr id="238" name="Google Shape;238;p11"/>
            <p:cNvSpPr/>
            <p:nvPr/>
          </p:nvSpPr>
          <p:spPr>
            <a:xfrm>
              <a:off x="0" y="0"/>
              <a:ext cx="3451896" cy="358848"/>
            </a:xfrm>
            <a:custGeom>
              <a:rect b="b" l="l" r="r" t="t"/>
              <a:pathLst>
                <a:path extrusionOk="0" h="358848" w="3451896">
                  <a:moveTo>
                    <a:pt x="30126" y="0"/>
                  </a:moveTo>
                  <a:lnTo>
                    <a:pt x="3421770" y="0"/>
                  </a:lnTo>
                  <a:cubicBezTo>
                    <a:pt x="3429760" y="0"/>
                    <a:pt x="3437422" y="3174"/>
                    <a:pt x="3443072" y="8824"/>
                  </a:cubicBezTo>
                  <a:cubicBezTo>
                    <a:pt x="3448722" y="14473"/>
                    <a:pt x="3451896" y="22136"/>
                    <a:pt x="3451896" y="30126"/>
                  </a:cubicBezTo>
                  <a:lnTo>
                    <a:pt x="3451896" y="328723"/>
                  </a:lnTo>
                  <a:cubicBezTo>
                    <a:pt x="3451896" y="336712"/>
                    <a:pt x="3448722" y="344375"/>
                    <a:pt x="3443072" y="350025"/>
                  </a:cubicBezTo>
                  <a:cubicBezTo>
                    <a:pt x="3437422" y="355674"/>
                    <a:pt x="3429760" y="358848"/>
                    <a:pt x="3421770" y="358848"/>
                  </a:cubicBezTo>
                  <a:lnTo>
                    <a:pt x="30126" y="358848"/>
                  </a:lnTo>
                  <a:cubicBezTo>
                    <a:pt x="13488" y="358848"/>
                    <a:pt x="0" y="345360"/>
                    <a:pt x="0" y="328723"/>
                  </a:cubicBezTo>
                  <a:lnTo>
                    <a:pt x="0" y="30126"/>
                  </a:lnTo>
                  <a:cubicBezTo>
                    <a:pt x="0" y="22136"/>
                    <a:pt x="3174" y="14473"/>
                    <a:pt x="8824" y="8824"/>
                  </a:cubicBezTo>
                  <a:cubicBezTo>
                    <a:pt x="14473" y="3174"/>
                    <a:pt x="22136" y="0"/>
                    <a:pt x="30126" y="0"/>
                  </a:cubicBezTo>
                  <a:close/>
                </a:path>
              </a:pathLst>
            </a:custGeom>
            <a:solidFill>
              <a:srgbClr val="B8CCD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11"/>
            <p:cNvSpPr txBox="1"/>
            <p:nvPr/>
          </p:nvSpPr>
          <p:spPr>
            <a:xfrm>
              <a:off x="0" y="-161925"/>
              <a:ext cx="3451896" cy="52077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54111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40;p11"/>
          <p:cNvSpPr txBox="1"/>
          <p:nvPr/>
        </p:nvSpPr>
        <p:spPr>
          <a:xfrm>
            <a:off x="2256500" y="2847325"/>
            <a:ext cx="12659700" cy="649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69872" lvl="1" marL="539748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Vamos terminar num círculo, um símbolo de conexão e igualdade.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69872" lvl="1" marL="539748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Vou convidar cada um de vós, se desejar, a partilhar uma palavra que descreva como se sente depois de completar esta jornada.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69872" lvl="1" marL="539748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Pode ser esperançoso, motivado, pacífico, inspirado ou pronto.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269872" lvl="1" marL="539748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Char char="•"/>
            </a:pPr>
            <a:r>
              <a:rPr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Terminaremos com um aplauso de grupo ou um gesto simbólico de apoio – um lembrete de que a liderança é partilhada, não solitária.</a:t>
            </a:r>
            <a:endParaRPr sz="2499">
              <a:solidFill>
                <a:srgbClr val="14202B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914400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21004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i="0" lang="en-US" sz="2499" u="none" cap="none" strike="noStrike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Vocês são as raízes, os ramos e as folhas deste movimento e, juntos, fazem-no crescer.”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7747294" y="1598091"/>
            <a:ext cx="1267696" cy="1164696"/>
          </a:xfrm>
          <a:custGeom>
            <a:rect b="b" l="l" r="r" t="t"/>
            <a:pathLst>
              <a:path extrusionOk="0" h="1164696" w="1267696">
                <a:moveTo>
                  <a:pt x="0" y="0"/>
                </a:moveTo>
                <a:lnTo>
                  <a:pt x="1267695" y="0"/>
                </a:lnTo>
                <a:lnTo>
                  <a:pt x="1267695" y="1164696"/>
                </a:lnTo>
                <a:lnTo>
                  <a:pt x="0" y="11646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2" name="Google Shape;242;p11"/>
          <p:cNvSpPr txBox="1"/>
          <p:nvPr/>
        </p:nvSpPr>
        <p:spPr>
          <a:xfrm>
            <a:off x="2153822" y="1217963"/>
            <a:ext cx="9801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Círculo de Encerramento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2"/>
          <p:cNvSpPr/>
          <p:nvPr/>
        </p:nvSpPr>
        <p:spPr>
          <a:xfrm>
            <a:off x="0" y="0"/>
            <a:ext cx="18288000" cy="10287000"/>
          </a:xfrm>
          <a:custGeom>
            <a:rect b="b" l="l" r="r" t="t"/>
            <a:pathLst>
              <a:path extrusionOk="0"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46000"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8" name="Google Shape;248;p12"/>
          <p:cNvSpPr/>
          <p:nvPr/>
        </p:nvSpPr>
        <p:spPr>
          <a:xfrm flipH="1">
            <a:off x="15156569" y="6721626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0"/>
                </a:lnTo>
                <a:lnTo>
                  <a:pt x="3131431" y="2967030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49" name="Google Shape;249;p12"/>
          <p:cNvSpPr/>
          <p:nvPr/>
        </p:nvSpPr>
        <p:spPr>
          <a:xfrm flipH="1" rot="10800000">
            <a:off x="-225100" y="-157570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1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1" y="2967031"/>
                </a:lnTo>
                <a:lnTo>
                  <a:pt x="3131431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0" name="Google Shape;250;p12"/>
          <p:cNvSpPr txBox="1"/>
          <p:nvPr/>
        </p:nvSpPr>
        <p:spPr>
          <a:xfrm>
            <a:off x="4541948" y="2823584"/>
            <a:ext cx="9204000" cy="18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59"/>
              <a:buFont typeface="Arial"/>
              <a:buNone/>
            </a:pPr>
            <a:r>
              <a:rPr b="1" lang="en-US" sz="12059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OBRIGADO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2"/>
          <p:cNvSpPr/>
          <p:nvPr/>
        </p:nvSpPr>
        <p:spPr>
          <a:xfrm>
            <a:off x="7726931" y="244755"/>
            <a:ext cx="2834137" cy="2834137"/>
          </a:xfrm>
          <a:custGeom>
            <a:rect b="b" l="l" r="r" t="t"/>
            <a:pathLst>
              <a:path extrusionOk="0" h="2834137" w="2834137">
                <a:moveTo>
                  <a:pt x="0" y="0"/>
                </a:moveTo>
                <a:lnTo>
                  <a:pt x="2834138" y="0"/>
                </a:lnTo>
                <a:lnTo>
                  <a:pt x="2834138" y="2834137"/>
                </a:lnTo>
                <a:lnTo>
                  <a:pt x="0" y="28341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2" name="Google Shape;252;p12"/>
          <p:cNvSpPr txBox="1"/>
          <p:nvPr/>
        </p:nvSpPr>
        <p:spPr>
          <a:xfrm>
            <a:off x="3452196" y="4458296"/>
            <a:ext cx="11383500" cy="17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336"/>
              <a:buFont typeface="Arial"/>
              <a:buNone/>
            </a:pPr>
            <a:r>
              <a:rPr b="1" i="0" lang="en-US" sz="5336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Serenity:</a:t>
            </a:r>
            <a:r>
              <a:rPr b="1" lang="en-US" sz="5336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 O Seu Espaço para o Bem-Estar Digital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53" name="Google Shape;253;p12"/>
          <p:cNvGrpSpPr/>
          <p:nvPr/>
        </p:nvGrpSpPr>
        <p:grpSpPr>
          <a:xfrm>
            <a:off x="0" y="8199808"/>
            <a:ext cx="18288000" cy="3502954"/>
            <a:chOff x="0" y="-57150"/>
            <a:chExt cx="4816593" cy="922589"/>
          </a:xfrm>
        </p:grpSpPr>
        <p:sp>
          <p:nvSpPr>
            <p:cNvPr id="254" name="Google Shape;254;p12"/>
            <p:cNvSpPr/>
            <p:nvPr/>
          </p:nvSpPr>
          <p:spPr>
            <a:xfrm>
              <a:off x="0" y="0"/>
              <a:ext cx="4816592" cy="865439"/>
            </a:xfrm>
            <a:custGeom>
              <a:rect b="b" l="l" r="r" t="t"/>
              <a:pathLst>
                <a:path extrusionOk="0" h="865439" w="4816592">
                  <a:moveTo>
                    <a:pt x="21590" y="0"/>
                  </a:moveTo>
                  <a:lnTo>
                    <a:pt x="4795002" y="0"/>
                  </a:lnTo>
                  <a:cubicBezTo>
                    <a:pt x="4800728" y="0"/>
                    <a:pt x="4806220" y="2275"/>
                    <a:pt x="4810269" y="6324"/>
                  </a:cubicBezTo>
                  <a:cubicBezTo>
                    <a:pt x="4814318" y="10372"/>
                    <a:pt x="4816592" y="15864"/>
                    <a:pt x="4816592" y="21590"/>
                  </a:cubicBezTo>
                  <a:lnTo>
                    <a:pt x="4816592" y="843849"/>
                  </a:lnTo>
                  <a:cubicBezTo>
                    <a:pt x="4816592" y="855773"/>
                    <a:pt x="4806926" y="865439"/>
                    <a:pt x="4795002" y="865439"/>
                  </a:cubicBezTo>
                  <a:lnTo>
                    <a:pt x="21590" y="865439"/>
                  </a:lnTo>
                  <a:cubicBezTo>
                    <a:pt x="15864" y="865439"/>
                    <a:pt x="10372" y="863164"/>
                    <a:pt x="6324" y="859115"/>
                  </a:cubicBezTo>
                  <a:cubicBezTo>
                    <a:pt x="2275" y="855066"/>
                    <a:pt x="0" y="849575"/>
                    <a:pt x="0" y="843849"/>
                  </a:cubicBezTo>
                  <a:lnTo>
                    <a:pt x="0" y="21590"/>
                  </a:lnTo>
                  <a:cubicBezTo>
                    <a:pt x="0" y="9666"/>
                    <a:pt x="9666" y="0"/>
                    <a:pt x="2159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2"/>
            <p:cNvSpPr txBox="1"/>
            <p:nvPr/>
          </p:nvSpPr>
          <p:spPr>
            <a:xfrm>
              <a:off x="0" y="-57150"/>
              <a:ext cx="4816593" cy="92258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6" name="Google Shape;256;p12"/>
          <p:cNvSpPr/>
          <p:nvPr/>
        </p:nvSpPr>
        <p:spPr>
          <a:xfrm>
            <a:off x="5012503" y="8476474"/>
            <a:ext cx="1946377" cy="993605"/>
          </a:xfrm>
          <a:custGeom>
            <a:rect b="b" l="l" r="r" t="t"/>
            <a:pathLst>
              <a:path extrusionOk="0" h="993605" w="1946377">
                <a:moveTo>
                  <a:pt x="0" y="0"/>
                </a:moveTo>
                <a:lnTo>
                  <a:pt x="1946377" y="0"/>
                </a:lnTo>
                <a:lnTo>
                  <a:pt x="1946377" y="993605"/>
                </a:lnTo>
                <a:lnTo>
                  <a:pt x="0" y="9936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7" name="Google Shape;257;p12"/>
          <p:cNvSpPr/>
          <p:nvPr/>
        </p:nvSpPr>
        <p:spPr>
          <a:xfrm>
            <a:off x="7263680" y="8438374"/>
            <a:ext cx="3760641" cy="968365"/>
          </a:xfrm>
          <a:custGeom>
            <a:rect b="b" l="l" r="r" t="t"/>
            <a:pathLst>
              <a:path extrusionOk="0" h="968365" w="3760641">
                <a:moveTo>
                  <a:pt x="0" y="0"/>
                </a:moveTo>
                <a:lnTo>
                  <a:pt x="3760640" y="0"/>
                </a:lnTo>
                <a:lnTo>
                  <a:pt x="3760640" y="968365"/>
                </a:lnTo>
                <a:lnTo>
                  <a:pt x="0" y="9683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8" name="Google Shape;258;p12"/>
          <p:cNvSpPr/>
          <p:nvPr/>
        </p:nvSpPr>
        <p:spPr>
          <a:xfrm>
            <a:off x="4933989" y="9470079"/>
            <a:ext cx="2792943" cy="581863"/>
          </a:xfrm>
          <a:custGeom>
            <a:rect b="b" l="l" r="r" t="t"/>
            <a:pathLst>
              <a:path extrusionOk="0" h="581863" w="2792943">
                <a:moveTo>
                  <a:pt x="0" y="0"/>
                </a:moveTo>
                <a:lnTo>
                  <a:pt x="2792942" y="0"/>
                </a:lnTo>
                <a:lnTo>
                  <a:pt x="2792942" y="581863"/>
                </a:lnTo>
                <a:lnTo>
                  <a:pt x="0" y="5818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59" name="Google Shape;259;p12"/>
          <p:cNvSpPr txBox="1"/>
          <p:nvPr/>
        </p:nvSpPr>
        <p:spPr>
          <a:xfrm>
            <a:off x="5122898" y="6209783"/>
            <a:ext cx="8042100" cy="3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Projet No: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2024-2-PT02-KA220-YOU-000287246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" name="Google Shape;260;p12"/>
          <p:cNvSpPr txBox="1"/>
          <p:nvPr/>
        </p:nvSpPr>
        <p:spPr>
          <a:xfrm>
            <a:off x="3452246" y="6602347"/>
            <a:ext cx="11383500" cy="11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lang="en-US" sz="3602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‘’Liderar com Impacto’’</a:t>
            </a:r>
            <a:endParaRPr b="1" sz="3602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999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2"/>
              <a:buFont typeface="Arial"/>
              <a:buNone/>
            </a:pPr>
            <a:r>
              <a:rPr b="1" lang="en-US" sz="3602">
                <a:solidFill>
                  <a:srgbClr val="9EC6AA"/>
                </a:solidFill>
                <a:latin typeface="Poppins"/>
                <a:ea typeface="Poppins"/>
                <a:cs typeface="Poppins"/>
                <a:sym typeface="Poppins"/>
              </a:rPr>
              <a:t>Muro do Compromisso / Árvore da Ação</a:t>
            </a:r>
            <a:endParaRPr b="1" sz="3602">
              <a:solidFill>
                <a:srgbClr val="9EC6AA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p12"/>
          <p:cNvSpPr txBox="1"/>
          <p:nvPr/>
        </p:nvSpPr>
        <p:spPr>
          <a:xfrm>
            <a:off x="7735129" y="9444850"/>
            <a:ext cx="10352100" cy="72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Funded by the Erasmus+ Programme, Serenity empowers young people to take control of their digital habits and support each other through peer learning leading to positive change.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3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76"/>
              <a:buFont typeface="Arial"/>
              <a:buNone/>
            </a:pPr>
            <a:r>
              <a:rPr b="0" i="0" lang="en-US" sz="1476" u="none" cap="none" strike="noStrike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Project Number: 2024-2-PT02-KA220-YOU-000287246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2"/>
          <p:cNvSpPr txBox="1"/>
          <p:nvPr/>
        </p:nvSpPr>
        <p:spPr>
          <a:xfrm>
            <a:off x="5122898" y="7830736"/>
            <a:ext cx="8042204" cy="3744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34"/>
              <a:buFont typeface="Arial"/>
              <a:buNone/>
            </a:pPr>
            <a:r>
              <a:rPr b="1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Website: </a:t>
            </a:r>
            <a:r>
              <a:rPr b="0" i="0" lang="en-US" sz="2134" u="none" cap="none" strike="noStrike">
                <a:solidFill>
                  <a:srgbClr val="2B2B2B"/>
                </a:solidFill>
                <a:latin typeface="Poppins"/>
                <a:ea typeface="Poppins"/>
                <a:cs typeface="Poppins"/>
                <a:sym typeface="Poppins"/>
              </a:rPr>
              <a:t>www.serenityproject.eu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3" name="Google Shape;263;p12" title="MSA logo.png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11024325" y="8573915"/>
            <a:ext cx="916579" cy="84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2" name="Google Shape;102;p2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03" name="Google Shape;103;p2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4" name="Google Shape;104;p2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5" name="Google Shape;105;p2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6" name="Google Shape;106;p2"/>
          <p:cNvSpPr/>
          <p:nvPr/>
        </p:nvSpPr>
        <p:spPr>
          <a:xfrm>
            <a:off x="16289521" y="-954336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0" y="0"/>
                </a:lnTo>
                <a:lnTo>
                  <a:pt x="3116690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7" name="Google Shape;107;p2"/>
          <p:cNvSpPr/>
          <p:nvPr/>
        </p:nvSpPr>
        <p:spPr>
          <a:xfrm>
            <a:off x="2321059" y="2760322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8" name="Google Shape;108;p2"/>
          <p:cNvSpPr/>
          <p:nvPr/>
        </p:nvSpPr>
        <p:spPr>
          <a:xfrm>
            <a:off x="2321059" y="4461891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2"/>
                </a:lnTo>
                <a:lnTo>
                  <a:pt x="0" y="107826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09" name="Google Shape;109;p2"/>
          <p:cNvSpPr/>
          <p:nvPr/>
        </p:nvSpPr>
        <p:spPr>
          <a:xfrm>
            <a:off x="2321059" y="6163465"/>
            <a:ext cx="1051215" cy="1078262"/>
          </a:xfrm>
          <a:custGeom>
            <a:rect b="b" l="l" r="r" t="t"/>
            <a:pathLst>
              <a:path extrusionOk="0" h="1078262" w="1051215">
                <a:moveTo>
                  <a:pt x="0" y="0"/>
                </a:moveTo>
                <a:lnTo>
                  <a:pt x="1051215" y="0"/>
                </a:lnTo>
                <a:lnTo>
                  <a:pt x="1051215" y="1078263"/>
                </a:lnTo>
                <a:lnTo>
                  <a:pt x="0" y="10782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0" name="Google Shape;110;p2"/>
          <p:cNvSpPr txBox="1"/>
          <p:nvPr/>
        </p:nvSpPr>
        <p:spPr>
          <a:xfrm>
            <a:off x="3621551" y="2745100"/>
            <a:ext cx="13079400" cy="535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 sessão de hoje marca o passo final da nossa jornada de formação, transformando os nossos conhecimentos e aprendizagens em ações no mundo real.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nosso objetivo é refletir sobre o que ganhámos, identificar o que queremos fazer a seguir e assumir um compromisso pessoal para apoiar o bem-estar digital nas nossas comunidades.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Terminaremos construindo um Muro do Compromisso ou Árvore da Ação partilhados para simbolizar como os nossos objetivos individuais se ligam a um propósito maior.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6162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0" y="6961095"/>
            <a:ext cx="3372274" cy="3325905"/>
          </a:xfrm>
          <a:custGeom>
            <a:rect b="b" l="l" r="r" t="t"/>
            <a:pathLst>
              <a:path extrusionOk="0" h="3325905" w="3372274">
                <a:moveTo>
                  <a:pt x="0" y="0"/>
                </a:moveTo>
                <a:lnTo>
                  <a:pt x="3372274" y="0"/>
                </a:lnTo>
                <a:lnTo>
                  <a:pt x="3372274" y="3325905"/>
                </a:lnTo>
                <a:lnTo>
                  <a:pt x="0" y="33259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2" name="Google Shape;112;p2"/>
          <p:cNvSpPr txBox="1"/>
          <p:nvPr/>
        </p:nvSpPr>
        <p:spPr>
          <a:xfrm>
            <a:off x="4072288" y="1566725"/>
            <a:ext cx="9228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04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Visão Geral da Sessão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7" name="Google Shape;117;p3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8" name="Google Shape;118;p3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19" name="Google Shape;119;p3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0" name="Google Shape;120;p3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1" name="Google Shape;121;p3"/>
          <p:cNvSpPr/>
          <p:nvPr/>
        </p:nvSpPr>
        <p:spPr>
          <a:xfrm>
            <a:off x="-730153" y="8254276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2" name="Google Shape;122;p3"/>
          <p:cNvSpPr/>
          <p:nvPr/>
        </p:nvSpPr>
        <p:spPr>
          <a:xfrm>
            <a:off x="11625648" y="258266"/>
            <a:ext cx="5859850" cy="3896801"/>
          </a:xfrm>
          <a:custGeom>
            <a:rect b="b" l="l" r="r" t="t"/>
            <a:pathLst>
              <a:path extrusionOk="0" h="3896801" w="5859850">
                <a:moveTo>
                  <a:pt x="0" y="0"/>
                </a:moveTo>
                <a:lnTo>
                  <a:pt x="5859851" y="0"/>
                </a:lnTo>
                <a:lnTo>
                  <a:pt x="5859851" y="3896801"/>
                </a:lnTo>
                <a:lnTo>
                  <a:pt x="0" y="389680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23" name="Google Shape;123;p3"/>
          <p:cNvSpPr txBox="1"/>
          <p:nvPr/>
        </p:nvSpPr>
        <p:spPr>
          <a:xfrm>
            <a:off x="2143250" y="3429000"/>
            <a:ext cx="15435300" cy="41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 reflexão é poderosa, mas a ação cria impacto.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Quando pegamos no que aprendemos e o aplicamos na vida real, tornamo-nos modelos – não apenas participantes, mas educadores de pares que lideram pelo exemplo.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Esta sessão é sobre assumir a responsabilidade pela sua aprendizagem, celebrar o seu crescimento e escolher um passo realista que irá dar para tornar os espaços digitais mais positivos e equilibrados.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24" name="Google Shape;124;p3"/>
          <p:cNvSpPr txBox="1"/>
          <p:nvPr/>
        </p:nvSpPr>
        <p:spPr>
          <a:xfrm>
            <a:off x="567400" y="1805425"/>
            <a:ext cx="108474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Porque é que esta Sessão é Importante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3"/>
          <p:cNvSpPr txBox="1"/>
          <p:nvPr/>
        </p:nvSpPr>
        <p:spPr>
          <a:xfrm>
            <a:off x="4334367" y="7578251"/>
            <a:ext cx="8298600" cy="11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99"/>
              <a:buFont typeface="Arial"/>
              <a:buNone/>
            </a:pPr>
            <a:r>
              <a:rPr lang="en-US" sz="2999">
                <a:solidFill>
                  <a:srgbClr val="312F84"/>
                </a:solidFill>
                <a:latin typeface="Fredoka"/>
                <a:ea typeface="Fredoka"/>
                <a:cs typeface="Fredoka"/>
                <a:sym typeface="Fredoka"/>
              </a:rPr>
              <a:t>“A mudança não acontece num salto gigante, começa com pequenos passos significativos.”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4"/>
          <p:cNvGrpSpPr/>
          <p:nvPr/>
        </p:nvGrpSpPr>
        <p:grpSpPr>
          <a:xfrm>
            <a:off x="1822016" y="2473302"/>
            <a:ext cx="14644165" cy="5117302"/>
            <a:chOff x="0" y="-47625"/>
            <a:chExt cx="3856874" cy="1347758"/>
          </a:xfrm>
        </p:grpSpPr>
        <p:sp>
          <p:nvSpPr>
            <p:cNvPr id="131" name="Google Shape;131;p4"/>
            <p:cNvSpPr/>
            <p:nvPr/>
          </p:nvSpPr>
          <p:spPr>
            <a:xfrm>
              <a:off x="0" y="0"/>
              <a:ext cx="3856874" cy="1300133"/>
            </a:xfrm>
            <a:custGeom>
              <a:rect b="b" l="l" r="r" t="t"/>
              <a:pathLst>
                <a:path extrusionOk="0" h="1300133" w="3856874">
                  <a:moveTo>
                    <a:pt x="17446" y="0"/>
                  </a:moveTo>
                  <a:lnTo>
                    <a:pt x="3839428" y="0"/>
                  </a:lnTo>
                  <a:cubicBezTo>
                    <a:pt x="3849063" y="0"/>
                    <a:pt x="3856874" y="7811"/>
                    <a:pt x="3856874" y="17446"/>
                  </a:cubicBezTo>
                  <a:lnTo>
                    <a:pt x="3856874" y="1282687"/>
                  </a:lnTo>
                  <a:cubicBezTo>
                    <a:pt x="3856874" y="1287314"/>
                    <a:pt x="3855036" y="1291751"/>
                    <a:pt x="3851764" y="1295023"/>
                  </a:cubicBezTo>
                  <a:cubicBezTo>
                    <a:pt x="3848492" y="1298295"/>
                    <a:pt x="3844055" y="1300133"/>
                    <a:pt x="3839428" y="1300133"/>
                  </a:cubicBezTo>
                  <a:lnTo>
                    <a:pt x="17446" y="1300133"/>
                  </a:lnTo>
                  <a:cubicBezTo>
                    <a:pt x="12819" y="1300133"/>
                    <a:pt x="8382" y="1298295"/>
                    <a:pt x="5110" y="1295023"/>
                  </a:cubicBezTo>
                  <a:cubicBezTo>
                    <a:pt x="1838" y="1291751"/>
                    <a:pt x="0" y="1287314"/>
                    <a:pt x="0" y="1282687"/>
                  </a:cubicBezTo>
                  <a:lnTo>
                    <a:pt x="0" y="17446"/>
                  </a:lnTo>
                  <a:cubicBezTo>
                    <a:pt x="0" y="12819"/>
                    <a:pt x="1838" y="8382"/>
                    <a:pt x="5110" y="5110"/>
                  </a:cubicBezTo>
                  <a:cubicBezTo>
                    <a:pt x="8382" y="1838"/>
                    <a:pt x="12819" y="0"/>
                    <a:pt x="17446" y="0"/>
                  </a:cubicBezTo>
                  <a:close/>
                </a:path>
              </a:pathLst>
            </a:custGeom>
            <a:solidFill>
              <a:srgbClr val="D8E7F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4"/>
            <p:cNvSpPr txBox="1"/>
            <p:nvPr/>
          </p:nvSpPr>
          <p:spPr>
            <a:xfrm>
              <a:off x="0" y="-47625"/>
              <a:ext cx="3856874" cy="13477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91666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33" name="Google Shape;133;p4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p4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5" name="Google Shape;135;p4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6" name="Google Shape;136;p4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7" name="Google Shape;137;p4"/>
          <p:cNvSpPr/>
          <p:nvPr/>
        </p:nvSpPr>
        <p:spPr>
          <a:xfrm>
            <a:off x="-73015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8" name="Google Shape;138;p4"/>
          <p:cNvSpPr/>
          <p:nvPr/>
        </p:nvSpPr>
        <p:spPr>
          <a:xfrm>
            <a:off x="14146197" y="1637894"/>
            <a:ext cx="3113103" cy="3113103"/>
          </a:xfrm>
          <a:custGeom>
            <a:rect b="b" l="l" r="r" t="t"/>
            <a:pathLst>
              <a:path extrusionOk="0" h="3113103" w="3113103">
                <a:moveTo>
                  <a:pt x="0" y="0"/>
                </a:moveTo>
                <a:lnTo>
                  <a:pt x="3113103" y="0"/>
                </a:lnTo>
                <a:lnTo>
                  <a:pt x="3113103" y="3113104"/>
                </a:lnTo>
                <a:lnTo>
                  <a:pt x="0" y="311310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39" name="Google Shape;139;p4"/>
          <p:cNvSpPr txBox="1"/>
          <p:nvPr/>
        </p:nvSpPr>
        <p:spPr>
          <a:xfrm>
            <a:off x="3715654" y="2826146"/>
            <a:ext cx="108567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 Black"/>
                <a:ea typeface="Montserrat Black"/>
                <a:cs typeface="Montserrat Black"/>
                <a:sym typeface="Montserrat Black"/>
              </a:rPr>
              <a:t>Resultados da Aprendizagem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2638538" y="4105470"/>
            <a:ext cx="13011000" cy="29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No final desta sessão, os participantes irão: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Identificar uma ação concreta para promover o bem-estar digital.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Comprometer-se com um objetivo pessoal ou de grupo que seja realista e motivador.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Reconhecer o impacto partilhado da sua equipa como líderes digitais.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6502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Refletir sobre o seu crescimento pessoal e motivação.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5" name="Google Shape;145;p5"/>
          <p:cNvCxnSpPr/>
          <p:nvPr/>
        </p:nvCxnSpPr>
        <p:spPr>
          <a:xfrm rot="10800000">
            <a:off x="531114" y="8702347"/>
            <a:ext cx="3096688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" name="Google Shape;146;p5"/>
          <p:cNvSpPr/>
          <p:nvPr/>
        </p:nvSpPr>
        <p:spPr>
          <a:xfrm rot="10800000">
            <a:off x="531114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7" name="Google Shape;147;p5"/>
          <p:cNvSpPr/>
          <p:nvPr/>
        </p:nvSpPr>
        <p:spPr>
          <a:xfrm rot="10800000">
            <a:off x="1902218" y="8581711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2" y="0"/>
                </a:lnTo>
                <a:lnTo>
                  <a:pt x="241272" y="241272"/>
                </a:lnTo>
                <a:lnTo>
                  <a:pt x="0" y="24127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8" name="Google Shape;148;p5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49" name="Google Shape;149;p5"/>
          <p:cNvSpPr/>
          <p:nvPr/>
        </p:nvSpPr>
        <p:spPr>
          <a:xfrm>
            <a:off x="4855025" y="8803511"/>
            <a:ext cx="3116691" cy="3116691"/>
          </a:xfrm>
          <a:custGeom>
            <a:rect b="b" l="l" r="r" t="t"/>
            <a:pathLst>
              <a:path extrusionOk="0" h="3116691" w="3116691">
                <a:moveTo>
                  <a:pt x="0" y="0"/>
                </a:moveTo>
                <a:lnTo>
                  <a:pt x="3116691" y="0"/>
                </a:lnTo>
                <a:lnTo>
                  <a:pt x="3116691" y="3116691"/>
                </a:lnTo>
                <a:lnTo>
                  <a:pt x="0" y="311669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150" name="Google Shape;150;p5"/>
          <p:cNvGrpSpPr/>
          <p:nvPr/>
        </p:nvGrpSpPr>
        <p:grpSpPr>
          <a:xfrm>
            <a:off x="7537600" y="2646398"/>
            <a:ext cx="8717515" cy="5620972"/>
            <a:chOff x="0" y="-57150"/>
            <a:chExt cx="2295956" cy="1391812"/>
          </a:xfrm>
        </p:grpSpPr>
        <p:sp>
          <p:nvSpPr>
            <p:cNvPr id="151" name="Google Shape;151;p5"/>
            <p:cNvSpPr/>
            <p:nvPr/>
          </p:nvSpPr>
          <p:spPr>
            <a:xfrm>
              <a:off x="0" y="0"/>
              <a:ext cx="2295956" cy="1334662"/>
            </a:xfrm>
            <a:custGeom>
              <a:rect b="b" l="l" r="r" t="t"/>
              <a:pathLst>
                <a:path extrusionOk="0" h="1334662" w="2295956">
                  <a:moveTo>
                    <a:pt x="24867" y="0"/>
                  </a:moveTo>
                  <a:lnTo>
                    <a:pt x="2271089" y="0"/>
                  </a:lnTo>
                  <a:cubicBezTo>
                    <a:pt x="2277684" y="0"/>
                    <a:pt x="2284009" y="2620"/>
                    <a:pt x="2288673" y="7283"/>
                  </a:cubicBezTo>
                  <a:cubicBezTo>
                    <a:pt x="2293336" y="11947"/>
                    <a:pt x="2295956" y="18272"/>
                    <a:pt x="2295956" y="24867"/>
                  </a:cubicBezTo>
                  <a:lnTo>
                    <a:pt x="2295956" y="1309796"/>
                  </a:lnTo>
                  <a:cubicBezTo>
                    <a:pt x="2295956" y="1323529"/>
                    <a:pt x="2284823" y="1334662"/>
                    <a:pt x="2271089" y="1334662"/>
                  </a:cubicBezTo>
                  <a:lnTo>
                    <a:pt x="24867" y="1334662"/>
                  </a:lnTo>
                  <a:cubicBezTo>
                    <a:pt x="11133" y="1334662"/>
                    <a:pt x="0" y="1323529"/>
                    <a:pt x="0" y="1309796"/>
                  </a:cubicBezTo>
                  <a:lnTo>
                    <a:pt x="0" y="24867"/>
                  </a:lnTo>
                  <a:cubicBezTo>
                    <a:pt x="0" y="18272"/>
                    <a:pt x="2620" y="11947"/>
                    <a:pt x="7283" y="7283"/>
                  </a:cubicBezTo>
                  <a:cubicBezTo>
                    <a:pt x="11947" y="2620"/>
                    <a:pt x="18272" y="0"/>
                    <a:pt x="24867" y="0"/>
                  </a:cubicBezTo>
                  <a:close/>
                </a:path>
              </a:pathLst>
            </a:custGeom>
            <a:solidFill>
              <a:srgbClr val="80B2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 txBox="1"/>
            <p:nvPr/>
          </p:nvSpPr>
          <p:spPr>
            <a:xfrm>
              <a:off x="0" y="-57150"/>
              <a:ext cx="2295956" cy="139181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" name="Google Shape;153;p5"/>
          <p:cNvSpPr txBox="1"/>
          <p:nvPr/>
        </p:nvSpPr>
        <p:spPr>
          <a:xfrm>
            <a:off x="1028700" y="1444975"/>
            <a:ext cx="80919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560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Apresentação da Atividade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5"/>
          <p:cNvSpPr txBox="1"/>
          <p:nvPr/>
        </p:nvSpPr>
        <p:spPr>
          <a:xfrm>
            <a:off x="1028700" y="4260850"/>
            <a:ext cx="5962500" cy="20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Imagine</a:t>
            </a:r>
            <a:r>
              <a:rPr lang="en-US" sz="105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b="1" lang="en-US" sz="24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que tudo o que aprendeu durante o Serenity é como um jardim de ideias, cheio de energia, crescimento e novos começos.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5"/>
          <p:cNvSpPr txBox="1"/>
          <p:nvPr/>
        </p:nvSpPr>
        <p:spPr>
          <a:xfrm>
            <a:off x="7777800" y="2961950"/>
            <a:ext cx="8290500" cy="5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Hoje, vamos “plantar” essas ideias criando uma Árvore do Compromisso ou um Muro da Ação.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Cada um de vós escolherá uma ação que deseja realizar após esta formação – algo simples, alcançável e pessoal.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Pode ser uma campanha de sensibilização, uma conversa com um amigo, um projeto de sala de aula ou uma publicação nas redes sociais que promova a bondade online.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0" name="Google Shape;160;p6"/>
          <p:cNvGrpSpPr/>
          <p:nvPr/>
        </p:nvGrpSpPr>
        <p:grpSpPr>
          <a:xfrm>
            <a:off x="2019937" y="7483352"/>
            <a:ext cx="11429037" cy="1291058"/>
            <a:chOff x="0" y="-28575"/>
            <a:chExt cx="3963357" cy="447713"/>
          </a:xfrm>
        </p:grpSpPr>
        <p:sp>
          <p:nvSpPr>
            <p:cNvPr id="161" name="Google Shape;161;p6"/>
            <p:cNvSpPr/>
            <p:nvPr/>
          </p:nvSpPr>
          <p:spPr>
            <a:xfrm>
              <a:off x="0" y="0"/>
              <a:ext cx="3963357" cy="419138"/>
            </a:xfrm>
            <a:custGeom>
              <a:rect b="b" l="l" r="r" t="t"/>
              <a:pathLst>
                <a:path extrusionOk="0" h="419138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419138"/>
                  </a:lnTo>
                  <a:lnTo>
                    <a:pt x="0" y="419138"/>
                  </a:lnTo>
                  <a:close/>
                </a:path>
              </a:pathLst>
            </a:custGeom>
            <a:solidFill>
              <a:srgbClr val="B8CCDE"/>
            </a:solidFill>
            <a:ln>
              <a:noFill/>
            </a:ln>
          </p:spPr>
        </p:sp>
        <p:sp>
          <p:nvSpPr>
            <p:cNvPr id="162" name="Google Shape;162;p6"/>
            <p:cNvSpPr txBox="1"/>
            <p:nvPr/>
          </p:nvSpPr>
          <p:spPr>
            <a:xfrm>
              <a:off x="0" y="-28575"/>
              <a:ext cx="3963357" cy="4477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" name="Google Shape;163;p6"/>
          <p:cNvGrpSpPr/>
          <p:nvPr/>
        </p:nvGrpSpPr>
        <p:grpSpPr>
          <a:xfrm>
            <a:off x="2019925" y="4879075"/>
            <a:ext cx="11429133" cy="2967047"/>
            <a:chOff x="0" y="-28575"/>
            <a:chExt cx="3963357" cy="931686"/>
          </a:xfrm>
        </p:grpSpPr>
        <p:sp>
          <p:nvSpPr>
            <p:cNvPr id="164" name="Google Shape;164;p6"/>
            <p:cNvSpPr/>
            <p:nvPr/>
          </p:nvSpPr>
          <p:spPr>
            <a:xfrm>
              <a:off x="0" y="0"/>
              <a:ext cx="3963357" cy="903111"/>
            </a:xfrm>
            <a:custGeom>
              <a:rect b="b" l="l" r="r" t="t"/>
              <a:pathLst>
                <a:path extrusionOk="0" h="903111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id="165" name="Google Shape;165;p6"/>
            <p:cNvSpPr txBox="1"/>
            <p:nvPr/>
          </p:nvSpPr>
          <p:spPr>
            <a:xfrm>
              <a:off x="0" y="-28575"/>
              <a:ext cx="3963357" cy="9316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" name="Google Shape;166;p6"/>
          <p:cNvGrpSpPr/>
          <p:nvPr/>
        </p:nvGrpSpPr>
        <p:grpSpPr>
          <a:xfrm>
            <a:off x="2019937" y="2544912"/>
            <a:ext cx="11429037" cy="2416560"/>
            <a:chOff x="0" y="-28575"/>
            <a:chExt cx="3963357" cy="838014"/>
          </a:xfrm>
        </p:grpSpPr>
        <p:sp>
          <p:nvSpPr>
            <p:cNvPr id="167" name="Google Shape;167;p6"/>
            <p:cNvSpPr/>
            <p:nvPr/>
          </p:nvSpPr>
          <p:spPr>
            <a:xfrm>
              <a:off x="0" y="0"/>
              <a:ext cx="3963357" cy="809439"/>
            </a:xfrm>
            <a:custGeom>
              <a:rect b="b" l="l" r="r" t="t"/>
              <a:pathLst>
                <a:path extrusionOk="0" h="809439" w="3963357">
                  <a:moveTo>
                    <a:pt x="0" y="0"/>
                  </a:moveTo>
                  <a:lnTo>
                    <a:pt x="3963357" y="0"/>
                  </a:lnTo>
                  <a:lnTo>
                    <a:pt x="3963357" y="809439"/>
                  </a:lnTo>
                  <a:lnTo>
                    <a:pt x="0" y="809439"/>
                  </a:lnTo>
                  <a:close/>
                </a:path>
              </a:pathLst>
            </a:custGeom>
            <a:solidFill>
              <a:srgbClr val="B8CCDE"/>
            </a:solidFill>
            <a:ln>
              <a:noFill/>
            </a:ln>
          </p:spPr>
        </p:sp>
        <p:sp>
          <p:nvSpPr>
            <p:cNvPr id="168" name="Google Shape;168;p6"/>
            <p:cNvSpPr txBox="1"/>
            <p:nvPr/>
          </p:nvSpPr>
          <p:spPr>
            <a:xfrm>
              <a:off x="0" y="-28575"/>
              <a:ext cx="3963357" cy="8380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69" name="Google Shape;169;p6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0" name="Google Shape;170;p6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1" name="Google Shape;171;p6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2" name="Google Shape;172;p6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3" name="Google Shape;173;p6"/>
          <p:cNvSpPr/>
          <p:nvPr/>
        </p:nvSpPr>
        <p:spPr>
          <a:xfrm rot="691021">
            <a:off x="11768253" y="5060357"/>
            <a:ext cx="2883981" cy="2585095"/>
          </a:xfrm>
          <a:custGeom>
            <a:rect b="b" l="l" r="r" t="t"/>
            <a:pathLst>
              <a:path extrusionOk="0" h="2585095" w="2883981">
                <a:moveTo>
                  <a:pt x="0" y="0"/>
                </a:moveTo>
                <a:lnTo>
                  <a:pt x="2883981" y="0"/>
                </a:lnTo>
                <a:lnTo>
                  <a:pt x="2883981" y="2585096"/>
                </a:lnTo>
                <a:lnTo>
                  <a:pt x="0" y="25850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74" name="Google Shape;174;p6"/>
          <p:cNvSpPr txBox="1"/>
          <p:nvPr/>
        </p:nvSpPr>
        <p:spPr>
          <a:xfrm>
            <a:off x="5441700" y="2751673"/>
            <a:ext cx="7768500" cy="2011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Tire alguns momentos para pensar em silêncio.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mais se destacou para si durante esta formação?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Houve algum tópico que o inspirou ou uma mensagem que deseja partilhar com outros?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75" name="Google Shape;175;p6"/>
          <p:cNvSpPr txBox="1"/>
          <p:nvPr/>
        </p:nvSpPr>
        <p:spPr>
          <a:xfrm>
            <a:off x="2404322" y="5161503"/>
            <a:ext cx="7768500" cy="25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Pergunte a si mesmo: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Qual é uma ação que posso realizar que faria a diferença?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Quem poderia beneficiar da minha ideia?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De que recursos ou apoio poderei precisar?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76" name="Google Shape;176;p6"/>
          <p:cNvSpPr txBox="1"/>
          <p:nvPr/>
        </p:nvSpPr>
        <p:spPr>
          <a:xfrm>
            <a:off x="2019937" y="1324929"/>
            <a:ext cx="110448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Reflexão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6"/>
          <p:cNvSpPr txBox="1"/>
          <p:nvPr/>
        </p:nvSpPr>
        <p:spPr>
          <a:xfrm>
            <a:off x="4685700" y="8114025"/>
            <a:ext cx="60975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4101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Escreva os seus pensamentos no seu papel.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2" name="Google Shape;182;p7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42678A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3" name="Google Shape;183;p7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4" name="Google Shape;184;p7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5" name="Google Shape;185;p7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6" name="Google Shape;186;p7"/>
          <p:cNvSpPr/>
          <p:nvPr/>
        </p:nvSpPr>
        <p:spPr>
          <a:xfrm>
            <a:off x="-932743" y="8528147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6"/>
                </a:lnTo>
                <a:lnTo>
                  <a:pt x="0" y="351770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7" name="Google Shape;187;p7"/>
          <p:cNvSpPr txBox="1"/>
          <p:nvPr/>
        </p:nvSpPr>
        <p:spPr>
          <a:xfrm>
            <a:off x="1801930" y="1561347"/>
            <a:ext cx="12005100" cy="846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Agora, é hora de transformar a sua reflexão num compromisso visível.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Cada participante escreverá a sua ação num recorte de papel em forma de folha, estrela ou tijolo.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Seja criativo, pode adicionar o seu nome, uma frase curta ou um desenho que represente a sua ideia.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Exemplos incluem: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“Vou começar um desafio semanal de ‘Sábado Sem Ecrãs’.”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“Vou criar cartazes sobre bondade online na minha escola.”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“Vou ser mentor de um aluno mais novo sobre o uso seguro das redes sociais.”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Lembre-se: não se trata de grandes promessas, trata-se de passos em frente significativos e realistas.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  <p:sp>
        <p:nvSpPr>
          <p:cNvPr id="188" name="Google Shape;188;p7"/>
          <p:cNvSpPr/>
          <p:nvPr/>
        </p:nvSpPr>
        <p:spPr>
          <a:xfrm>
            <a:off x="14037771" y="3824490"/>
            <a:ext cx="4052630" cy="3936117"/>
          </a:xfrm>
          <a:custGeom>
            <a:rect b="b" l="l" r="r" t="t"/>
            <a:pathLst>
              <a:path extrusionOk="0" h="3936117" w="4052630">
                <a:moveTo>
                  <a:pt x="0" y="0"/>
                </a:moveTo>
                <a:lnTo>
                  <a:pt x="4052629" y="0"/>
                </a:lnTo>
                <a:lnTo>
                  <a:pt x="4052629" y="3936117"/>
                </a:lnTo>
                <a:lnTo>
                  <a:pt x="0" y="39361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89" name="Google Shape;189;p7"/>
          <p:cNvSpPr txBox="1"/>
          <p:nvPr/>
        </p:nvSpPr>
        <p:spPr>
          <a:xfrm>
            <a:off x="1801930" y="824680"/>
            <a:ext cx="9801000" cy="61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102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5"/>
              <a:buFont typeface="Arial"/>
              <a:buNone/>
            </a:pPr>
            <a:r>
              <a:rPr b="1" lang="en-US" sz="3995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Crie o Seu Compromisso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Google Shape;194;p8"/>
          <p:cNvGrpSpPr/>
          <p:nvPr/>
        </p:nvGrpSpPr>
        <p:grpSpPr>
          <a:xfrm>
            <a:off x="1101104" y="3656159"/>
            <a:ext cx="15201562" cy="3869603"/>
            <a:chOff x="0" y="-28575"/>
            <a:chExt cx="4003704" cy="1019155"/>
          </a:xfrm>
        </p:grpSpPr>
        <p:sp>
          <p:nvSpPr>
            <p:cNvPr id="195" name="Google Shape;195;p8"/>
            <p:cNvSpPr/>
            <p:nvPr/>
          </p:nvSpPr>
          <p:spPr>
            <a:xfrm>
              <a:off x="0" y="0"/>
              <a:ext cx="4003704" cy="990580"/>
            </a:xfrm>
            <a:custGeom>
              <a:rect b="b" l="l" r="r" t="t"/>
              <a:pathLst>
                <a:path extrusionOk="0" h="990580" w="4003704">
                  <a:moveTo>
                    <a:pt x="27501" y="0"/>
                  </a:moveTo>
                  <a:lnTo>
                    <a:pt x="3976202" y="0"/>
                  </a:lnTo>
                  <a:cubicBezTo>
                    <a:pt x="3991391" y="0"/>
                    <a:pt x="4003704" y="12313"/>
                    <a:pt x="4003704" y="27501"/>
                  </a:cubicBezTo>
                  <a:lnTo>
                    <a:pt x="4003704" y="963078"/>
                  </a:lnTo>
                  <a:cubicBezTo>
                    <a:pt x="4003704" y="970372"/>
                    <a:pt x="4000806" y="977367"/>
                    <a:pt x="3995649" y="982525"/>
                  </a:cubicBezTo>
                  <a:cubicBezTo>
                    <a:pt x="3990491" y="987682"/>
                    <a:pt x="3983496" y="990580"/>
                    <a:pt x="3976202" y="990580"/>
                  </a:cubicBezTo>
                  <a:lnTo>
                    <a:pt x="27501" y="990580"/>
                  </a:lnTo>
                  <a:cubicBezTo>
                    <a:pt x="12313" y="990580"/>
                    <a:pt x="0" y="978267"/>
                    <a:pt x="0" y="963078"/>
                  </a:cubicBezTo>
                  <a:lnTo>
                    <a:pt x="0" y="27501"/>
                  </a:lnTo>
                  <a:cubicBezTo>
                    <a:pt x="0" y="12313"/>
                    <a:pt x="12313" y="0"/>
                    <a:pt x="27501" y="0"/>
                  </a:cubicBez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8"/>
            <p:cNvSpPr txBox="1"/>
            <p:nvPr/>
          </p:nvSpPr>
          <p:spPr>
            <a:xfrm>
              <a:off x="0" y="-28575"/>
              <a:ext cx="4003704" cy="101915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4833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97" name="Google Shape;197;p8"/>
          <p:cNvCxnSpPr/>
          <p:nvPr/>
        </p:nvCxnSpPr>
        <p:spPr>
          <a:xfrm>
            <a:off x="17138664" y="-81389"/>
            <a:ext cx="0" cy="649224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8" name="Google Shape;198;p8"/>
          <p:cNvSpPr/>
          <p:nvPr/>
        </p:nvSpPr>
        <p:spPr>
          <a:xfrm rot="5400000">
            <a:off x="17018029" y="6169580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199" name="Google Shape;199;p8"/>
          <p:cNvSpPr/>
          <p:nvPr/>
        </p:nvSpPr>
        <p:spPr>
          <a:xfrm rot="5400000">
            <a:off x="17018029" y="4798476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0" name="Google Shape;200;p8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1" name="Google Shape;201;p8"/>
          <p:cNvSpPr/>
          <p:nvPr/>
        </p:nvSpPr>
        <p:spPr>
          <a:xfrm>
            <a:off x="12295949" y="1543856"/>
            <a:ext cx="3199257" cy="4114800"/>
          </a:xfrm>
          <a:custGeom>
            <a:rect b="b" l="l" r="r" t="t"/>
            <a:pathLst>
              <a:path extrusionOk="0" h="4114800" w="3199257">
                <a:moveTo>
                  <a:pt x="0" y="0"/>
                </a:moveTo>
                <a:lnTo>
                  <a:pt x="3199257" y="0"/>
                </a:lnTo>
                <a:lnTo>
                  <a:pt x="319925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02" name="Google Shape;202;p8"/>
          <p:cNvSpPr txBox="1"/>
          <p:nvPr/>
        </p:nvSpPr>
        <p:spPr>
          <a:xfrm>
            <a:off x="1570914" y="1572431"/>
            <a:ext cx="9540900" cy="13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300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Construa o Muro do Compromisso / Árvore da Ação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8"/>
          <p:cNvSpPr txBox="1"/>
          <p:nvPr/>
        </p:nvSpPr>
        <p:spPr>
          <a:xfrm>
            <a:off x="1570914" y="4273608"/>
            <a:ext cx="139242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Um por um, venha e coloque o seu compromisso no muro ou na árvore.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Ao adicioná-lo, diga uma frase sobre porque é que esta ação é importante para si.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50">
              <a:solidFill>
                <a:srgbClr val="1F1F1F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4401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Observe como os seus compromissos individuais se juntam para formar algo maior – uma floresta de ação e esperança.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9"/>
          <p:cNvCxnSpPr/>
          <p:nvPr/>
        </p:nvCxnSpPr>
        <p:spPr>
          <a:xfrm>
            <a:off x="9692481" y="8806777"/>
            <a:ext cx="6492240" cy="0"/>
          </a:xfrm>
          <a:prstGeom prst="straightConnector1">
            <a:avLst/>
          </a:prstGeom>
          <a:noFill/>
          <a:ln cap="flat" cmpd="sng" w="19050">
            <a:solidFill>
              <a:srgbClr val="91AAB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9" name="Google Shape;209;p9"/>
          <p:cNvSpPr/>
          <p:nvPr/>
        </p:nvSpPr>
        <p:spPr>
          <a:xfrm>
            <a:off x="15943450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0" name="Google Shape;210;p9"/>
          <p:cNvSpPr/>
          <p:nvPr/>
        </p:nvSpPr>
        <p:spPr>
          <a:xfrm>
            <a:off x="14572346" y="8686142"/>
            <a:ext cx="241271" cy="241271"/>
          </a:xfrm>
          <a:custGeom>
            <a:rect b="b" l="l" r="r" t="t"/>
            <a:pathLst>
              <a:path extrusionOk="0" h="241271" w="241271">
                <a:moveTo>
                  <a:pt x="0" y="0"/>
                </a:moveTo>
                <a:lnTo>
                  <a:pt x="241271" y="0"/>
                </a:lnTo>
                <a:lnTo>
                  <a:pt x="241271" y="241271"/>
                </a:lnTo>
                <a:lnTo>
                  <a:pt x="0" y="24127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1" name="Google Shape;211;p9"/>
          <p:cNvSpPr/>
          <p:nvPr/>
        </p:nvSpPr>
        <p:spPr>
          <a:xfrm flipH="1">
            <a:off x="15693585" y="7930942"/>
            <a:ext cx="3131431" cy="2967031"/>
          </a:xfrm>
          <a:custGeom>
            <a:rect b="b" l="l" r="r" t="t"/>
            <a:pathLst>
              <a:path extrusionOk="0" h="2967031" w="3131431">
                <a:moveTo>
                  <a:pt x="3131430" y="0"/>
                </a:moveTo>
                <a:lnTo>
                  <a:pt x="0" y="0"/>
                </a:lnTo>
                <a:lnTo>
                  <a:pt x="0" y="2967031"/>
                </a:lnTo>
                <a:lnTo>
                  <a:pt x="3131430" y="2967031"/>
                </a:lnTo>
                <a:lnTo>
                  <a:pt x="313143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2" name="Google Shape;212;p9"/>
          <p:cNvSpPr/>
          <p:nvPr/>
        </p:nvSpPr>
        <p:spPr>
          <a:xfrm>
            <a:off x="-1296907" y="-1299380"/>
            <a:ext cx="3517706" cy="3517706"/>
          </a:xfrm>
          <a:custGeom>
            <a:rect b="b" l="l" r="r" t="t"/>
            <a:pathLst>
              <a:path extrusionOk="0" h="3517706" w="3517706">
                <a:moveTo>
                  <a:pt x="0" y="0"/>
                </a:moveTo>
                <a:lnTo>
                  <a:pt x="3517706" y="0"/>
                </a:lnTo>
                <a:lnTo>
                  <a:pt x="3517706" y="3517705"/>
                </a:lnTo>
                <a:lnTo>
                  <a:pt x="0" y="351770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3" name="Google Shape;213;p9"/>
          <p:cNvSpPr txBox="1"/>
          <p:nvPr/>
        </p:nvSpPr>
        <p:spPr>
          <a:xfrm>
            <a:off x="1210599" y="2100350"/>
            <a:ext cx="12481800" cy="83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Olhe para o seu Muro do Compromisso ou Árvore.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Cada folha representa alguém pronto para fazer a mudança acontecer.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Pergunte ao grupo: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Como se sentem ao ver todas as nossas ideias juntas?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O que é que estas ações dizem sobre os valores do nosso grupo?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-387286" lvl="0" marL="45720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14202B"/>
              </a:buClr>
              <a:buSzPts val="2499"/>
              <a:buFont typeface="Ovo"/>
              <a:buChar char="●"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Como podemos apoiar-nos uns aos outros após o fim da formação?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Convide alguns voluntários a partilhar as suas reflexões em voz alta.</a:t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sz="2499">
              <a:solidFill>
                <a:srgbClr val="14202B"/>
              </a:solidFill>
              <a:latin typeface="Ovo"/>
              <a:ea typeface="Ovo"/>
              <a:cs typeface="Ovo"/>
              <a:sym typeface="Ovo"/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rPr b="1" lang="en-US" sz="2499">
                <a:solidFill>
                  <a:srgbClr val="14202B"/>
                </a:solidFill>
                <a:latin typeface="Ovo"/>
                <a:ea typeface="Ovo"/>
                <a:cs typeface="Ovo"/>
                <a:sym typeface="Ovo"/>
              </a:rPr>
              <a:t>“Quando plantamos ideias juntos, cultivamos uma mudança que perdura.”</a:t>
            </a:r>
            <a:endParaRPr b="1" i="0" sz="1400" u="none" cap="none" strike="noStrike">
              <a:solidFill>
                <a:srgbClr val="000000"/>
              </a:solidFill>
            </a:endParaRPr>
          </a:p>
          <a:p>
            <a:pPr indent="0" lvl="0" marL="0" marR="0" rtl="0" algn="just">
              <a:lnSpc>
                <a:spcPct val="1720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99"/>
              <a:buFont typeface="Arial"/>
              <a:buNone/>
            </a:pPr>
            <a:r>
              <a:t/>
            </a:r>
            <a:endParaRPr b="0" i="0" sz="2499" u="none" cap="none" strike="noStrike">
              <a:solidFill>
                <a:srgbClr val="14202B"/>
              </a:solidFill>
              <a:latin typeface="Fredoka"/>
              <a:ea typeface="Fredoka"/>
              <a:cs typeface="Fredoka"/>
              <a:sym typeface="Fredoka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11504088" y="2871997"/>
            <a:ext cx="6783909" cy="4519779"/>
          </a:xfrm>
          <a:custGeom>
            <a:rect b="b" l="l" r="r" t="t"/>
            <a:pathLst>
              <a:path extrusionOk="0" h="4519779" w="6783909">
                <a:moveTo>
                  <a:pt x="0" y="0"/>
                </a:moveTo>
                <a:lnTo>
                  <a:pt x="6783909" y="0"/>
                </a:lnTo>
                <a:lnTo>
                  <a:pt x="6783909" y="4519780"/>
                </a:lnTo>
                <a:lnTo>
                  <a:pt x="0" y="451978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215" name="Google Shape;215;p9"/>
          <p:cNvSpPr txBox="1"/>
          <p:nvPr/>
        </p:nvSpPr>
        <p:spPr>
          <a:xfrm>
            <a:off x="2049948" y="962025"/>
            <a:ext cx="141882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99"/>
              <a:buFont typeface="Arial"/>
              <a:buNone/>
            </a:pPr>
            <a:r>
              <a:rPr b="1" lang="en-US" sz="3999">
                <a:solidFill>
                  <a:srgbClr val="14202B"/>
                </a:solidFill>
                <a:latin typeface="Montserrat"/>
                <a:ea typeface="Montserrat"/>
                <a:cs typeface="Montserrat"/>
                <a:sym typeface="Montserrat"/>
              </a:rPr>
              <a:t>Reflexão em Grupo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</cp:coreProperties>
</file>