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8288000" cy="10287000"/>
  <p:notesSz cx="6858000" cy="9144000"/>
  <p:embeddedFontLst>
    <p:embeddedFont>
      <p:font typeface="Poppins" panose="00000500000000000000" pitchFamily="2" charset="0"/>
      <p:regular r:id="rId15"/>
      <p:bold r:id="rId16"/>
      <p:italic r:id="rId17"/>
      <p:boldItalic r:id="rId1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hNlKJmwbU6tWSt5MhRWK714pM3j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47" d="100"/>
          <a:sy n="47" d="100"/>
        </p:scale>
        <p:origin x="1138"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3" Type="http://schemas.openxmlformats.org/officeDocument/2006/relationships/slide" Target="slides/slide2.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31" Type="http://customschemas.google.com/relationships/presentationmetadata" Target="meta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8" name="Google Shape;21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0" name="Google Shape;230;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5" name="Google Shape;24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0" name="Google Shape;10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5" name="Google Shape;11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28" name="Google Shape;12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43" name="Google Shape;14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8" name="Google Shape;158;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 name="Google Shape;180;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92" name="Google Shape;19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6" name="Google Shape;20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3"/>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4"/>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4"/>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5"/>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5"/>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6"/>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7"/>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7"/>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8"/>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8"/>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1"/>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21"/>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21"/>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2"/>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2"/>
          <p:cNvSpPr>
            <a:spLocks noGrp="1"/>
          </p:cNvSpPr>
          <p:nvPr>
            <p:ph type="pic" idx="2"/>
          </p:nvPr>
        </p:nvSpPr>
        <p:spPr>
          <a:xfrm>
            <a:off x="1792288" y="612775"/>
            <a:ext cx="5486400" cy="4114800"/>
          </a:xfrm>
          <a:prstGeom prst="rect">
            <a:avLst/>
          </a:prstGeom>
          <a:noFill/>
          <a:ln>
            <a:noFill/>
          </a:ln>
        </p:spPr>
      </p:sp>
      <p:sp>
        <p:nvSpPr>
          <p:cNvPr id="64" name="Google Shape;64;p22"/>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2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2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2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19.png"/><Relationship Id="rId5" Type="http://schemas.openxmlformats.org/officeDocument/2006/relationships/image" Target="../media/image9.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2.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g"/><Relationship Id="rId7"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2.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2.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8.png"/><Relationship Id="rId5" Type="http://schemas.openxmlformats.org/officeDocument/2006/relationships/image" Target="../media/image12.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46000"/>
            </a:blip>
            <a:stretch>
              <a:fillRect/>
            </a:stretch>
          </a:blipFill>
          <a:ln>
            <a:noFill/>
          </a:ln>
        </p:spPr>
        <p:txBody>
          <a:bodyPr/>
          <a:lstStyle/>
          <a:p>
            <a:endParaRPr lang="en-GB"/>
          </a:p>
        </p:txBody>
      </p:sp>
      <p:sp>
        <p:nvSpPr>
          <p:cNvPr id="85" name="Google Shape;85;p1"/>
          <p:cNvSpPr/>
          <p:nvPr/>
        </p:nvSpPr>
        <p:spPr>
          <a:xfrm flipH="1">
            <a:off x="15156569" y="6721626"/>
            <a:ext cx="3131431" cy="2967031"/>
          </a:xfrm>
          <a:custGeom>
            <a:avLst/>
            <a:gdLst/>
            <a:ahLst/>
            <a:cxnLst/>
            <a:rect l="l" t="t" r="r" b="b"/>
            <a:pathLst>
              <a:path w="3131431" h="2967031" extrusionOk="0">
                <a:moveTo>
                  <a:pt x="3131431" y="0"/>
                </a:moveTo>
                <a:lnTo>
                  <a:pt x="0" y="0"/>
                </a:lnTo>
                <a:lnTo>
                  <a:pt x="0" y="2967030"/>
                </a:lnTo>
                <a:lnTo>
                  <a:pt x="3131431" y="2967030"/>
                </a:lnTo>
                <a:lnTo>
                  <a:pt x="3131431" y="0"/>
                </a:lnTo>
                <a:close/>
              </a:path>
            </a:pathLst>
          </a:custGeom>
          <a:blipFill rotWithShape="1">
            <a:blip r:embed="rId4">
              <a:alphaModFix/>
            </a:blip>
            <a:stretch>
              <a:fillRect/>
            </a:stretch>
          </a:blipFill>
          <a:ln>
            <a:noFill/>
          </a:ln>
        </p:spPr>
        <p:txBody>
          <a:bodyPr/>
          <a:lstStyle/>
          <a:p>
            <a:endParaRPr lang="en-GB"/>
          </a:p>
        </p:txBody>
      </p:sp>
      <p:sp>
        <p:nvSpPr>
          <p:cNvPr id="86" name="Google Shape;86;p1"/>
          <p:cNvSpPr/>
          <p:nvPr/>
        </p:nvSpPr>
        <p:spPr>
          <a:xfrm>
            <a:off x="7726931" y="244755"/>
            <a:ext cx="2834137" cy="2834137"/>
          </a:xfrm>
          <a:custGeom>
            <a:avLst/>
            <a:gdLst/>
            <a:ahLst/>
            <a:cxnLst/>
            <a:rect l="l" t="t" r="r" b="b"/>
            <a:pathLst>
              <a:path w="2834137" h="2834137" extrusionOk="0">
                <a:moveTo>
                  <a:pt x="0" y="0"/>
                </a:moveTo>
                <a:lnTo>
                  <a:pt x="2834138" y="0"/>
                </a:lnTo>
                <a:lnTo>
                  <a:pt x="2834138" y="2834137"/>
                </a:lnTo>
                <a:lnTo>
                  <a:pt x="0" y="2834137"/>
                </a:lnTo>
                <a:lnTo>
                  <a:pt x="0" y="0"/>
                </a:lnTo>
                <a:close/>
              </a:path>
            </a:pathLst>
          </a:custGeom>
          <a:blipFill rotWithShape="1">
            <a:blip r:embed="rId5">
              <a:alphaModFix/>
            </a:blip>
            <a:stretch>
              <a:fillRect/>
            </a:stretch>
          </a:blipFill>
          <a:ln>
            <a:noFill/>
          </a:ln>
        </p:spPr>
        <p:txBody>
          <a:bodyPr/>
          <a:lstStyle/>
          <a:p>
            <a:endParaRPr lang="en-GB"/>
          </a:p>
        </p:txBody>
      </p:sp>
      <p:grpSp>
        <p:nvGrpSpPr>
          <p:cNvPr id="87" name="Google Shape;87;p1"/>
          <p:cNvGrpSpPr/>
          <p:nvPr/>
        </p:nvGrpSpPr>
        <p:grpSpPr>
          <a:xfrm>
            <a:off x="0" y="8238185"/>
            <a:ext cx="18288000" cy="3502954"/>
            <a:chOff x="0" y="-57150"/>
            <a:chExt cx="4816593" cy="922589"/>
          </a:xfrm>
        </p:grpSpPr>
        <p:sp>
          <p:nvSpPr>
            <p:cNvPr id="88" name="Google Shape;88;p1"/>
            <p:cNvSpPr/>
            <p:nvPr/>
          </p:nvSpPr>
          <p:spPr>
            <a:xfrm>
              <a:off x="0" y="0"/>
              <a:ext cx="4816592" cy="865439"/>
            </a:xfrm>
            <a:custGeom>
              <a:avLst/>
              <a:gdLst/>
              <a:ahLst/>
              <a:cxnLst/>
              <a:rect l="l" t="t" r="r" b="b"/>
              <a:pathLst>
                <a:path w="4816592" h="865439" extrusionOk="0">
                  <a:moveTo>
                    <a:pt x="21590" y="0"/>
                  </a:moveTo>
                  <a:lnTo>
                    <a:pt x="4795002" y="0"/>
                  </a:lnTo>
                  <a:cubicBezTo>
                    <a:pt x="4800728" y="0"/>
                    <a:pt x="4806220" y="2275"/>
                    <a:pt x="4810269" y="6324"/>
                  </a:cubicBezTo>
                  <a:cubicBezTo>
                    <a:pt x="4814318" y="10372"/>
                    <a:pt x="4816592" y="15864"/>
                    <a:pt x="4816592" y="21590"/>
                  </a:cubicBezTo>
                  <a:lnTo>
                    <a:pt x="4816592" y="843849"/>
                  </a:lnTo>
                  <a:cubicBezTo>
                    <a:pt x="4816592" y="855773"/>
                    <a:pt x="4806926" y="865439"/>
                    <a:pt x="4795002" y="865439"/>
                  </a:cubicBezTo>
                  <a:lnTo>
                    <a:pt x="21590" y="865439"/>
                  </a:lnTo>
                  <a:cubicBezTo>
                    <a:pt x="15864" y="865439"/>
                    <a:pt x="10372" y="863164"/>
                    <a:pt x="6324" y="859115"/>
                  </a:cubicBezTo>
                  <a:cubicBezTo>
                    <a:pt x="2275" y="855066"/>
                    <a:pt x="0" y="849575"/>
                    <a:pt x="0" y="843849"/>
                  </a:cubicBezTo>
                  <a:lnTo>
                    <a:pt x="0" y="21590"/>
                  </a:lnTo>
                  <a:cubicBezTo>
                    <a:pt x="0" y="9666"/>
                    <a:pt x="9666" y="0"/>
                    <a:pt x="2159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1"/>
            <p:cNvSpPr txBox="1"/>
            <p:nvPr/>
          </p:nvSpPr>
          <p:spPr>
            <a:xfrm>
              <a:off x="0" y="-57150"/>
              <a:ext cx="4816593" cy="922589"/>
            </a:xfrm>
            <a:prstGeom prst="rect">
              <a:avLst/>
            </a:prstGeom>
            <a:noFill/>
            <a:ln>
              <a:noFill/>
            </a:ln>
          </p:spPr>
          <p:txBody>
            <a:bodyPr spcFirstLastPara="1" wrap="square" lIns="50800" tIns="50800" rIns="50800" bIns="50800" anchor="ctr" anchorCtr="0">
              <a:noAutofit/>
            </a:bodyPr>
            <a:lstStyle/>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0" name="Google Shape;90;p1"/>
          <p:cNvSpPr/>
          <p:nvPr/>
        </p:nvSpPr>
        <p:spPr>
          <a:xfrm>
            <a:off x="5015324" y="8594037"/>
            <a:ext cx="1946377" cy="993605"/>
          </a:xfrm>
          <a:custGeom>
            <a:avLst/>
            <a:gdLst/>
            <a:ahLst/>
            <a:cxnLst/>
            <a:rect l="l" t="t" r="r" b="b"/>
            <a:pathLst>
              <a:path w="1946377" h="993605" extrusionOk="0">
                <a:moveTo>
                  <a:pt x="0" y="0"/>
                </a:moveTo>
                <a:lnTo>
                  <a:pt x="1946376" y="0"/>
                </a:lnTo>
                <a:lnTo>
                  <a:pt x="1946376" y="993605"/>
                </a:lnTo>
                <a:lnTo>
                  <a:pt x="0" y="993605"/>
                </a:lnTo>
                <a:lnTo>
                  <a:pt x="0" y="0"/>
                </a:lnTo>
                <a:close/>
              </a:path>
            </a:pathLst>
          </a:custGeom>
          <a:blipFill rotWithShape="1">
            <a:blip r:embed="rId6">
              <a:alphaModFix/>
            </a:blip>
            <a:stretch>
              <a:fillRect/>
            </a:stretch>
          </a:blipFill>
          <a:ln>
            <a:noFill/>
          </a:ln>
        </p:spPr>
        <p:txBody>
          <a:bodyPr/>
          <a:lstStyle/>
          <a:p>
            <a:endParaRPr lang="en-GB"/>
          </a:p>
        </p:txBody>
      </p:sp>
      <p:sp>
        <p:nvSpPr>
          <p:cNvPr id="91" name="Google Shape;91;p1"/>
          <p:cNvSpPr/>
          <p:nvPr/>
        </p:nvSpPr>
        <p:spPr>
          <a:xfrm>
            <a:off x="7263680" y="8594037"/>
            <a:ext cx="3760641" cy="968365"/>
          </a:xfrm>
          <a:custGeom>
            <a:avLst/>
            <a:gdLst/>
            <a:ahLst/>
            <a:cxnLst/>
            <a:rect l="l" t="t" r="r" b="b"/>
            <a:pathLst>
              <a:path w="3760641" h="968365" extrusionOk="0">
                <a:moveTo>
                  <a:pt x="0" y="0"/>
                </a:moveTo>
                <a:lnTo>
                  <a:pt x="3760640" y="0"/>
                </a:lnTo>
                <a:lnTo>
                  <a:pt x="3760640" y="968365"/>
                </a:lnTo>
                <a:lnTo>
                  <a:pt x="0" y="968365"/>
                </a:lnTo>
                <a:lnTo>
                  <a:pt x="0" y="0"/>
                </a:lnTo>
                <a:close/>
              </a:path>
            </a:pathLst>
          </a:custGeom>
          <a:blipFill rotWithShape="1">
            <a:blip r:embed="rId7">
              <a:alphaModFix/>
            </a:blip>
            <a:stretch>
              <a:fillRect/>
            </a:stretch>
          </a:blipFill>
          <a:ln>
            <a:noFill/>
          </a:ln>
        </p:spPr>
        <p:txBody>
          <a:bodyPr/>
          <a:lstStyle/>
          <a:p>
            <a:endParaRPr lang="en-GB"/>
          </a:p>
        </p:txBody>
      </p:sp>
      <p:sp>
        <p:nvSpPr>
          <p:cNvPr id="92" name="Google Shape;92;p1"/>
          <p:cNvSpPr txBox="1"/>
          <p:nvPr/>
        </p:nvSpPr>
        <p:spPr>
          <a:xfrm>
            <a:off x="2744726" y="3225371"/>
            <a:ext cx="12798548" cy="2031325"/>
          </a:xfrm>
          <a:prstGeom prst="rect">
            <a:avLst/>
          </a:prstGeom>
          <a:noFill/>
          <a:ln>
            <a:noFill/>
          </a:ln>
        </p:spPr>
        <p:txBody>
          <a:bodyPr spcFirstLastPara="1" wrap="square" lIns="0" tIns="0" rIns="0" bIns="0" anchor="t" anchorCtr="0">
            <a:spAutoFit/>
          </a:bodyPr>
          <a:lstStyle/>
          <a:p>
            <a:pPr marL="0" marR="0" lvl="0" indent="0" algn="ctr" rtl="0">
              <a:lnSpc>
                <a:spcPct val="110000"/>
              </a:lnSpc>
              <a:spcBef>
                <a:spcPts val="0"/>
              </a:spcBef>
              <a:spcAft>
                <a:spcPts val="0"/>
              </a:spcAft>
              <a:buClr>
                <a:srgbClr val="000000"/>
              </a:buClr>
              <a:buSzPts val="6000"/>
              <a:buFont typeface="Arial"/>
              <a:buNone/>
            </a:pPr>
            <a:r>
              <a:rPr lang="en-US" sz="6000" b="1" i="0" u="none" strike="noStrike" cap="none" dirty="0">
                <a:solidFill>
                  <a:srgbClr val="2B2B2B"/>
                </a:solidFill>
                <a:latin typeface="+mn-lt"/>
                <a:ea typeface="Poppins"/>
                <a:cs typeface="Poppins"/>
                <a:sym typeface="Poppins"/>
              </a:rPr>
              <a:t>Serenity: Your Space for Digital Well-being</a:t>
            </a:r>
            <a:endParaRPr sz="1400" b="0" i="0" u="none" strike="noStrike" cap="none" dirty="0">
              <a:solidFill>
                <a:srgbClr val="000000"/>
              </a:solidFill>
              <a:latin typeface="+mn-lt"/>
              <a:ea typeface="Arial"/>
              <a:cs typeface="Arial"/>
              <a:sym typeface="Arial"/>
            </a:endParaRPr>
          </a:p>
        </p:txBody>
      </p:sp>
      <p:sp>
        <p:nvSpPr>
          <p:cNvPr id="93" name="Google Shape;93;p1"/>
          <p:cNvSpPr txBox="1"/>
          <p:nvPr/>
        </p:nvSpPr>
        <p:spPr>
          <a:xfrm>
            <a:off x="4623050" y="5234395"/>
            <a:ext cx="9041899" cy="430887"/>
          </a:xfrm>
          <a:prstGeom prst="rect">
            <a:avLst/>
          </a:prstGeom>
          <a:noFill/>
          <a:ln>
            <a:noFill/>
          </a:ln>
        </p:spPr>
        <p:txBody>
          <a:bodyPr spcFirstLastPara="1" wrap="square" lIns="0" tIns="0" rIns="0" bIns="0" anchor="t" anchorCtr="0">
            <a:spAutoFit/>
          </a:bodyPr>
          <a:lstStyle/>
          <a:p>
            <a:pPr marL="0" marR="0" lvl="0" indent="0" algn="ctr" rtl="0">
              <a:lnSpc>
                <a:spcPct val="139958"/>
              </a:lnSpc>
              <a:spcBef>
                <a:spcPts val="0"/>
              </a:spcBef>
              <a:spcAft>
                <a:spcPts val="0"/>
              </a:spcAft>
              <a:buClr>
                <a:srgbClr val="000000"/>
              </a:buClr>
              <a:buSzPts val="2400"/>
              <a:buFont typeface="Arial"/>
              <a:buNone/>
            </a:pPr>
            <a:r>
              <a:rPr lang="el-GR" sz="2000" b="1" i="0" u="none" strike="noStrike" cap="none" dirty="0">
                <a:solidFill>
                  <a:srgbClr val="2B2B2B"/>
                </a:solidFill>
                <a:latin typeface="+mn-lt"/>
                <a:ea typeface="Poppins"/>
                <a:cs typeface="Poppins"/>
                <a:sym typeface="Poppins"/>
              </a:rPr>
              <a:t>Αριθμός Έργου</a:t>
            </a:r>
            <a:r>
              <a:rPr lang="en-US" sz="2000" b="1" i="0" u="none" strike="noStrike" cap="none" dirty="0">
                <a:solidFill>
                  <a:srgbClr val="2B2B2B"/>
                </a:solidFill>
                <a:latin typeface="+mn-lt"/>
                <a:ea typeface="Poppins"/>
                <a:cs typeface="Poppins"/>
                <a:sym typeface="Poppins"/>
              </a:rPr>
              <a:t>: </a:t>
            </a:r>
            <a:r>
              <a:rPr lang="en-US" sz="2000" b="0" i="0" u="none" strike="noStrike" cap="none" dirty="0">
                <a:solidFill>
                  <a:srgbClr val="2B2B2B"/>
                </a:solidFill>
                <a:latin typeface="+mn-lt"/>
                <a:ea typeface="Poppins"/>
                <a:cs typeface="Poppins"/>
                <a:sym typeface="Poppins"/>
              </a:rPr>
              <a:t>2024-2-PT02-KA220-YOU-000287246 </a:t>
            </a:r>
            <a:endParaRPr sz="1200" b="0" i="0" u="none" strike="noStrike" cap="none" dirty="0">
              <a:solidFill>
                <a:srgbClr val="000000"/>
              </a:solidFill>
              <a:latin typeface="+mn-lt"/>
              <a:ea typeface="Arial"/>
              <a:cs typeface="Arial"/>
              <a:sym typeface="Arial"/>
            </a:endParaRPr>
          </a:p>
        </p:txBody>
      </p:sp>
      <p:sp>
        <p:nvSpPr>
          <p:cNvPr id="94" name="Google Shape;94;p1"/>
          <p:cNvSpPr txBox="1"/>
          <p:nvPr/>
        </p:nvSpPr>
        <p:spPr>
          <a:xfrm>
            <a:off x="2744726" y="6151503"/>
            <a:ext cx="12798548" cy="1354217"/>
          </a:xfrm>
          <a:prstGeom prst="rect">
            <a:avLst/>
          </a:prstGeom>
          <a:noFill/>
          <a:ln>
            <a:noFill/>
          </a:ln>
        </p:spPr>
        <p:txBody>
          <a:bodyPr spcFirstLastPara="1" wrap="square" lIns="0" tIns="0" rIns="0" bIns="0" anchor="t" anchorCtr="0">
            <a:spAutoFit/>
          </a:bodyPr>
          <a:lstStyle/>
          <a:p>
            <a:pPr lvl="0" algn="ctr">
              <a:lnSpc>
                <a:spcPct val="110000"/>
              </a:lnSpc>
              <a:buSzPts val="4500"/>
            </a:pPr>
            <a:r>
              <a:rPr lang="el-GR" sz="4000" b="1" dirty="0">
                <a:solidFill>
                  <a:srgbClr val="9EC6AA"/>
                </a:solidFill>
                <a:latin typeface="+mn-lt"/>
                <a:ea typeface="Poppins"/>
                <a:cs typeface="Poppins"/>
                <a:sym typeface="Poppins"/>
              </a:rPr>
              <a:t>Ημέρα 3: Ηγεσία με αντίκτυπο
Συνεδρία 4: Τοίχος Δέσμευσης / Δέντρο της Δράσης</a:t>
            </a:r>
            <a:endParaRPr sz="1400" b="0" i="0" u="none" strike="noStrike" cap="none" dirty="0">
              <a:solidFill>
                <a:srgbClr val="000000"/>
              </a:solidFill>
              <a:latin typeface="+mn-lt"/>
              <a:ea typeface="Arial"/>
              <a:cs typeface="Arial"/>
              <a:sym typeface="Arial"/>
            </a:endParaRPr>
          </a:p>
        </p:txBody>
      </p:sp>
      <p:sp>
        <p:nvSpPr>
          <p:cNvPr id="95" name="Google Shape;95;p1"/>
          <p:cNvSpPr/>
          <p:nvPr/>
        </p:nvSpPr>
        <p:spPr>
          <a:xfrm>
            <a:off x="7747529" y="9587642"/>
            <a:ext cx="2792943" cy="581863"/>
          </a:xfrm>
          <a:custGeom>
            <a:avLst/>
            <a:gdLst/>
            <a:ahLst/>
            <a:cxnLst/>
            <a:rect l="l" t="t" r="r" b="b"/>
            <a:pathLst>
              <a:path w="2792943" h="581863" extrusionOk="0">
                <a:moveTo>
                  <a:pt x="0" y="0"/>
                </a:moveTo>
                <a:lnTo>
                  <a:pt x="2792942" y="0"/>
                </a:lnTo>
                <a:lnTo>
                  <a:pt x="2792942" y="581863"/>
                </a:lnTo>
                <a:lnTo>
                  <a:pt x="0" y="581863"/>
                </a:lnTo>
                <a:lnTo>
                  <a:pt x="0" y="0"/>
                </a:lnTo>
                <a:close/>
              </a:path>
            </a:pathLst>
          </a:custGeom>
          <a:blipFill rotWithShape="1">
            <a:blip r:embed="rId8">
              <a:alphaModFix/>
            </a:blip>
            <a:stretch>
              <a:fillRect/>
            </a:stretch>
          </a:blipFill>
          <a:ln>
            <a:noFill/>
          </a:ln>
        </p:spPr>
        <p:txBody>
          <a:bodyPr/>
          <a:lstStyle/>
          <a:p>
            <a:endParaRPr lang="en-GB"/>
          </a:p>
        </p:txBody>
      </p:sp>
      <p:sp>
        <p:nvSpPr>
          <p:cNvPr id="96" name="Google Shape;96;p1"/>
          <p:cNvSpPr/>
          <p:nvPr/>
        </p:nvSpPr>
        <p:spPr>
          <a:xfrm rot="10800000" flipH="1">
            <a:off x="-225100" y="-157570"/>
            <a:ext cx="3131431" cy="2967031"/>
          </a:xfrm>
          <a:custGeom>
            <a:avLst/>
            <a:gdLst/>
            <a:ahLst/>
            <a:cxnLst/>
            <a:rect l="l" t="t" r="r" b="b"/>
            <a:pathLst>
              <a:path w="3131431" h="2967031" extrusionOk="0">
                <a:moveTo>
                  <a:pt x="3131431" y="0"/>
                </a:moveTo>
                <a:lnTo>
                  <a:pt x="0" y="0"/>
                </a:lnTo>
                <a:lnTo>
                  <a:pt x="0" y="2967031"/>
                </a:lnTo>
                <a:lnTo>
                  <a:pt x="3131431" y="2967031"/>
                </a:lnTo>
                <a:lnTo>
                  <a:pt x="3131431" y="0"/>
                </a:lnTo>
                <a:close/>
              </a:path>
            </a:pathLst>
          </a:custGeom>
          <a:blipFill rotWithShape="1">
            <a:blip r:embed="rId4">
              <a:alphaModFix/>
            </a:blip>
            <a:stretch>
              <a:fillRect/>
            </a:stretch>
          </a:blipFill>
          <a:ln>
            <a:noFill/>
          </a:ln>
        </p:spPr>
        <p:txBody>
          <a:bodyPr/>
          <a:lstStyle/>
          <a:p>
            <a:endParaRPr lang="en-GB"/>
          </a:p>
        </p:txBody>
      </p:sp>
      <p:pic>
        <p:nvPicPr>
          <p:cNvPr id="97" name="Google Shape;97;p1" title="MSA logo.png"/>
          <p:cNvPicPr preferRelativeResize="0"/>
          <p:nvPr/>
        </p:nvPicPr>
        <p:blipFill rotWithShape="1">
          <a:blip r:embed="rId9">
            <a:alphaModFix/>
          </a:blip>
          <a:srcRect/>
          <a:stretch/>
        </p:blipFill>
        <p:spPr>
          <a:xfrm>
            <a:off x="11024325" y="8594017"/>
            <a:ext cx="1077263" cy="9936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cxnSp>
        <p:nvCxnSpPr>
          <p:cNvPr id="220" name="Google Shape;220;p10"/>
          <p:cNvCxnSpPr/>
          <p:nvPr/>
        </p:nvCxnSpPr>
        <p:spPr>
          <a:xfrm>
            <a:off x="9692481" y="8806777"/>
            <a:ext cx="6492240" cy="0"/>
          </a:xfrm>
          <a:prstGeom prst="straightConnector1">
            <a:avLst/>
          </a:prstGeom>
          <a:noFill/>
          <a:ln w="19050" cap="flat" cmpd="sng">
            <a:solidFill>
              <a:srgbClr val="42678A"/>
            </a:solidFill>
            <a:prstDash val="solid"/>
            <a:round/>
            <a:headEnd type="none" w="sm" len="sm"/>
            <a:tailEnd type="none" w="sm" len="sm"/>
          </a:ln>
        </p:spPr>
      </p:cxnSp>
      <p:sp>
        <p:nvSpPr>
          <p:cNvPr id="221" name="Google Shape;221;p10"/>
          <p:cNvSpPr/>
          <p:nvPr/>
        </p:nvSpPr>
        <p:spPr>
          <a:xfrm>
            <a:off x="15943450" y="8686142"/>
            <a:ext cx="241271" cy="241271"/>
          </a:xfrm>
          <a:custGeom>
            <a:avLst/>
            <a:gdLst/>
            <a:ahLst/>
            <a:cxnLst/>
            <a:rect l="l" t="t" r="r" b="b"/>
            <a:pathLst>
              <a:path w="241271" h="241271" extrusionOk="0">
                <a:moveTo>
                  <a:pt x="0" y="0"/>
                </a:moveTo>
                <a:lnTo>
                  <a:pt x="241271" y="0"/>
                </a:lnTo>
                <a:lnTo>
                  <a:pt x="241271" y="241271"/>
                </a:lnTo>
                <a:lnTo>
                  <a:pt x="0" y="241271"/>
                </a:lnTo>
                <a:lnTo>
                  <a:pt x="0" y="0"/>
                </a:lnTo>
                <a:close/>
              </a:path>
            </a:pathLst>
          </a:custGeom>
          <a:blipFill rotWithShape="1">
            <a:blip r:embed="rId3">
              <a:alphaModFix/>
            </a:blip>
            <a:stretch>
              <a:fillRect/>
            </a:stretch>
          </a:blipFill>
          <a:ln>
            <a:noFill/>
          </a:ln>
        </p:spPr>
        <p:txBody>
          <a:bodyPr/>
          <a:lstStyle/>
          <a:p>
            <a:endParaRPr lang="en-GB"/>
          </a:p>
        </p:txBody>
      </p:sp>
      <p:sp>
        <p:nvSpPr>
          <p:cNvPr id="222" name="Google Shape;222;p10"/>
          <p:cNvSpPr/>
          <p:nvPr/>
        </p:nvSpPr>
        <p:spPr>
          <a:xfrm>
            <a:off x="14572346" y="8686142"/>
            <a:ext cx="241271" cy="241271"/>
          </a:xfrm>
          <a:custGeom>
            <a:avLst/>
            <a:gdLst/>
            <a:ahLst/>
            <a:cxnLst/>
            <a:rect l="l" t="t" r="r" b="b"/>
            <a:pathLst>
              <a:path w="241271" h="241271" extrusionOk="0">
                <a:moveTo>
                  <a:pt x="0" y="0"/>
                </a:moveTo>
                <a:lnTo>
                  <a:pt x="241271" y="0"/>
                </a:lnTo>
                <a:lnTo>
                  <a:pt x="241271" y="241271"/>
                </a:lnTo>
                <a:lnTo>
                  <a:pt x="0" y="241271"/>
                </a:lnTo>
                <a:lnTo>
                  <a:pt x="0" y="0"/>
                </a:lnTo>
                <a:close/>
              </a:path>
            </a:pathLst>
          </a:custGeom>
          <a:blipFill rotWithShape="1">
            <a:blip r:embed="rId3">
              <a:alphaModFix/>
            </a:blip>
            <a:stretch>
              <a:fillRect/>
            </a:stretch>
          </a:blipFill>
          <a:ln>
            <a:noFill/>
          </a:ln>
        </p:spPr>
        <p:txBody>
          <a:bodyPr/>
          <a:lstStyle/>
          <a:p>
            <a:endParaRPr lang="en-GB"/>
          </a:p>
        </p:txBody>
      </p:sp>
      <p:sp>
        <p:nvSpPr>
          <p:cNvPr id="223" name="Google Shape;223;p10"/>
          <p:cNvSpPr/>
          <p:nvPr/>
        </p:nvSpPr>
        <p:spPr>
          <a:xfrm flipH="1">
            <a:off x="15693585" y="7930942"/>
            <a:ext cx="3131431" cy="2967031"/>
          </a:xfrm>
          <a:custGeom>
            <a:avLst/>
            <a:gdLst/>
            <a:ahLst/>
            <a:cxnLst/>
            <a:rect l="l" t="t" r="r" b="b"/>
            <a:pathLst>
              <a:path w="3131431" h="2967031" extrusionOk="0">
                <a:moveTo>
                  <a:pt x="3131430" y="0"/>
                </a:moveTo>
                <a:lnTo>
                  <a:pt x="0" y="0"/>
                </a:lnTo>
                <a:lnTo>
                  <a:pt x="0" y="2967031"/>
                </a:lnTo>
                <a:lnTo>
                  <a:pt x="3131430" y="2967031"/>
                </a:lnTo>
                <a:lnTo>
                  <a:pt x="3131430" y="0"/>
                </a:lnTo>
                <a:close/>
              </a:path>
            </a:pathLst>
          </a:custGeom>
          <a:blipFill rotWithShape="1">
            <a:blip r:embed="rId4">
              <a:alphaModFix/>
            </a:blip>
            <a:stretch>
              <a:fillRect/>
            </a:stretch>
          </a:blipFill>
          <a:ln>
            <a:noFill/>
          </a:ln>
        </p:spPr>
        <p:txBody>
          <a:bodyPr/>
          <a:lstStyle/>
          <a:p>
            <a:endParaRPr lang="en-GB"/>
          </a:p>
        </p:txBody>
      </p:sp>
      <p:sp>
        <p:nvSpPr>
          <p:cNvPr id="224" name="Google Shape;224;p10"/>
          <p:cNvSpPr/>
          <p:nvPr/>
        </p:nvSpPr>
        <p:spPr>
          <a:xfrm>
            <a:off x="16289521" y="-954336"/>
            <a:ext cx="3116691" cy="3116691"/>
          </a:xfrm>
          <a:custGeom>
            <a:avLst/>
            <a:gdLst/>
            <a:ahLst/>
            <a:cxnLst/>
            <a:rect l="l" t="t" r="r" b="b"/>
            <a:pathLst>
              <a:path w="3116691" h="3116691" extrusionOk="0">
                <a:moveTo>
                  <a:pt x="0" y="0"/>
                </a:moveTo>
                <a:lnTo>
                  <a:pt x="3116690" y="0"/>
                </a:lnTo>
                <a:lnTo>
                  <a:pt x="3116690" y="3116691"/>
                </a:lnTo>
                <a:lnTo>
                  <a:pt x="0" y="3116691"/>
                </a:lnTo>
                <a:lnTo>
                  <a:pt x="0" y="0"/>
                </a:lnTo>
                <a:close/>
              </a:path>
            </a:pathLst>
          </a:custGeom>
          <a:blipFill rotWithShape="1">
            <a:blip r:embed="rId5">
              <a:alphaModFix/>
            </a:blip>
            <a:stretch>
              <a:fillRect/>
            </a:stretch>
          </a:blipFill>
          <a:ln>
            <a:noFill/>
          </a:ln>
        </p:spPr>
        <p:txBody>
          <a:bodyPr/>
          <a:lstStyle/>
          <a:p>
            <a:endParaRPr lang="en-GB"/>
          </a:p>
        </p:txBody>
      </p:sp>
      <p:sp>
        <p:nvSpPr>
          <p:cNvPr id="225" name="Google Shape;225;p10"/>
          <p:cNvSpPr txBox="1"/>
          <p:nvPr/>
        </p:nvSpPr>
        <p:spPr>
          <a:xfrm>
            <a:off x="2168694" y="3610517"/>
            <a:ext cx="13162654" cy="3711785"/>
          </a:xfrm>
          <a:prstGeom prst="rect">
            <a:avLst/>
          </a:prstGeom>
          <a:noFill/>
          <a:ln>
            <a:noFill/>
          </a:ln>
        </p:spPr>
        <p:txBody>
          <a:bodyPr spcFirstLastPara="1" wrap="square" lIns="0" tIns="0" rIns="0" bIns="0" anchor="t" anchorCtr="0">
            <a:spAutoFit/>
          </a:bodyPr>
          <a:lstStyle/>
          <a:p>
            <a:pPr lvl="0">
              <a:lnSpc>
                <a:spcPct val="201040"/>
              </a:lnSpc>
              <a:buSzPts val="2499"/>
            </a:pPr>
            <a:r>
              <a:rPr lang="el-GR" sz="2000" dirty="0">
                <a:solidFill>
                  <a:srgbClr val="14202B"/>
                </a:solidFill>
                <a:latin typeface="+mn-lt"/>
                <a:ea typeface="Montserrat"/>
                <a:cs typeface="Montserrat"/>
                <a:sym typeface="Montserrat"/>
              </a:rPr>
              <a:t>Ενθαρρύνετε τους συμμετέχοντες να αφιερώσουν ένα ακόμη λεπτό για να σχεδιάσουν το πρώτο επόμενο βήμα τους.
Σε ποιον θα μιλήσουν πρώτα;
Πότε θα ξεκινήσουν;
Πώς θα μετρήσουν την επιτυχία;
Μια δέσμευση γίνεται πραγματική όταν κάνετε το πρώτο βήμα, γι' αυτό γράψτε μια απλή πρόταση που ξεκινά με:
«Αύριο, θα...»</a:t>
            </a:r>
            <a:endParaRPr sz="2499" b="0" i="0" u="none" strike="noStrike" cap="none" dirty="0">
              <a:solidFill>
                <a:srgbClr val="14202B"/>
              </a:solidFill>
              <a:latin typeface="+mn-lt"/>
              <a:ea typeface="Montserrat"/>
              <a:cs typeface="Montserrat"/>
              <a:sym typeface="Montserrat"/>
            </a:endParaRPr>
          </a:p>
        </p:txBody>
      </p:sp>
      <p:sp>
        <p:nvSpPr>
          <p:cNvPr id="226" name="Google Shape;226;p10"/>
          <p:cNvSpPr/>
          <p:nvPr/>
        </p:nvSpPr>
        <p:spPr>
          <a:xfrm>
            <a:off x="6692621" y="104955"/>
            <a:ext cx="4114800" cy="4114800"/>
          </a:xfrm>
          <a:custGeom>
            <a:avLst/>
            <a:gdLst/>
            <a:ahLst/>
            <a:cxnLst/>
            <a:rect l="l" t="t" r="r" b="b"/>
            <a:pathLst>
              <a:path w="4114800" h="4114800" extrusionOk="0">
                <a:moveTo>
                  <a:pt x="0" y="0"/>
                </a:moveTo>
                <a:lnTo>
                  <a:pt x="4114800" y="0"/>
                </a:lnTo>
                <a:lnTo>
                  <a:pt x="4114800" y="4114800"/>
                </a:lnTo>
                <a:lnTo>
                  <a:pt x="0" y="4114800"/>
                </a:lnTo>
                <a:lnTo>
                  <a:pt x="0" y="0"/>
                </a:lnTo>
                <a:close/>
              </a:path>
            </a:pathLst>
          </a:custGeom>
          <a:blipFill rotWithShape="1">
            <a:blip r:embed="rId6">
              <a:alphaModFix/>
            </a:blip>
            <a:stretch>
              <a:fillRect/>
            </a:stretch>
          </a:blipFill>
          <a:ln>
            <a:noFill/>
          </a:ln>
        </p:spPr>
        <p:txBody>
          <a:bodyPr/>
          <a:lstStyle/>
          <a:p>
            <a:endParaRPr lang="en-GB"/>
          </a:p>
        </p:txBody>
      </p:sp>
      <p:sp>
        <p:nvSpPr>
          <p:cNvPr id="227" name="Google Shape;227;p10"/>
          <p:cNvSpPr txBox="1"/>
          <p:nvPr/>
        </p:nvSpPr>
        <p:spPr>
          <a:xfrm>
            <a:off x="2168694" y="1869302"/>
            <a:ext cx="9228205" cy="732380"/>
          </a:xfrm>
          <a:prstGeom prst="rect">
            <a:avLst/>
          </a:prstGeom>
          <a:noFill/>
          <a:ln>
            <a:noFill/>
          </a:ln>
        </p:spPr>
        <p:txBody>
          <a:bodyPr spcFirstLastPara="1" wrap="square" lIns="0" tIns="0" rIns="0" bIns="0" anchor="t" anchorCtr="0">
            <a:spAutoFit/>
          </a:bodyPr>
          <a:lstStyle/>
          <a:p>
            <a:pPr lvl="0">
              <a:lnSpc>
                <a:spcPct val="119004"/>
              </a:lnSpc>
              <a:buSzPts val="3999"/>
            </a:pPr>
            <a:r>
              <a:rPr lang="el-GR" sz="3999" b="1" dirty="0">
                <a:solidFill>
                  <a:srgbClr val="14202B"/>
                </a:solidFill>
                <a:latin typeface="+mn-lt"/>
                <a:ea typeface="Montserrat"/>
                <a:cs typeface="Montserrat"/>
                <a:sym typeface="Montserrat"/>
              </a:rPr>
              <a:t>Το σχέδιο δράσης</a:t>
            </a:r>
            <a:endParaRPr sz="1400" b="0" i="0" u="none" strike="noStrike" cap="none" dirty="0">
              <a:solidFill>
                <a:srgbClr val="000000"/>
              </a:solidFill>
              <a:latin typeface="+mn-lt"/>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cxnSp>
        <p:nvCxnSpPr>
          <p:cNvPr id="232" name="Google Shape;232;p11"/>
          <p:cNvCxnSpPr/>
          <p:nvPr/>
        </p:nvCxnSpPr>
        <p:spPr>
          <a:xfrm>
            <a:off x="9692481" y="8806777"/>
            <a:ext cx="6492240" cy="0"/>
          </a:xfrm>
          <a:prstGeom prst="straightConnector1">
            <a:avLst/>
          </a:prstGeom>
          <a:noFill/>
          <a:ln w="19050" cap="flat" cmpd="sng">
            <a:solidFill>
              <a:srgbClr val="42678A"/>
            </a:solidFill>
            <a:prstDash val="solid"/>
            <a:round/>
            <a:headEnd type="none" w="sm" len="sm"/>
            <a:tailEnd type="none" w="sm" len="sm"/>
          </a:ln>
        </p:spPr>
      </p:cxnSp>
      <p:sp>
        <p:nvSpPr>
          <p:cNvPr id="233" name="Google Shape;233;p11"/>
          <p:cNvSpPr/>
          <p:nvPr/>
        </p:nvSpPr>
        <p:spPr>
          <a:xfrm>
            <a:off x="15943450" y="8686142"/>
            <a:ext cx="241271" cy="241271"/>
          </a:xfrm>
          <a:custGeom>
            <a:avLst/>
            <a:gdLst/>
            <a:ahLst/>
            <a:cxnLst/>
            <a:rect l="l" t="t" r="r" b="b"/>
            <a:pathLst>
              <a:path w="241271" h="241271" extrusionOk="0">
                <a:moveTo>
                  <a:pt x="0" y="0"/>
                </a:moveTo>
                <a:lnTo>
                  <a:pt x="241271" y="0"/>
                </a:lnTo>
                <a:lnTo>
                  <a:pt x="241271" y="241271"/>
                </a:lnTo>
                <a:lnTo>
                  <a:pt x="0" y="241271"/>
                </a:lnTo>
                <a:lnTo>
                  <a:pt x="0" y="0"/>
                </a:lnTo>
                <a:close/>
              </a:path>
            </a:pathLst>
          </a:custGeom>
          <a:blipFill rotWithShape="1">
            <a:blip r:embed="rId3">
              <a:alphaModFix/>
            </a:blip>
            <a:stretch>
              <a:fillRect/>
            </a:stretch>
          </a:blipFill>
          <a:ln>
            <a:noFill/>
          </a:ln>
        </p:spPr>
        <p:txBody>
          <a:bodyPr/>
          <a:lstStyle/>
          <a:p>
            <a:endParaRPr lang="en-GB"/>
          </a:p>
        </p:txBody>
      </p:sp>
      <p:sp>
        <p:nvSpPr>
          <p:cNvPr id="234" name="Google Shape;234;p11"/>
          <p:cNvSpPr/>
          <p:nvPr/>
        </p:nvSpPr>
        <p:spPr>
          <a:xfrm>
            <a:off x="14572346" y="8686142"/>
            <a:ext cx="241271" cy="241271"/>
          </a:xfrm>
          <a:custGeom>
            <a:avLst/>
            <a:gdLst/>
            <a:ahLst/>
            <a:cxnLst/>
            <a:rect l="l" t="t" r="r" b="b"/>
            <a:pathLst>
              <a:path w="241271" h="241271" extrusionOk="0">
                <a:moveTo>
                  <a:pt x="0" y="0"/>
                </a:moveTo>
                <a:lnTo>
                  <a:pt x="241271" y="0"/>
                </a:lnTo>
                <a:lnTo>
                  <a:pt x="241271" y="241271"/>
                </a:lnTo>
                <a:lnTo>
                  <a:pt x="0" y="241271"/>
                </a:lnTo>
                <a:lnTo>
                  <a:pt x="0" y="0"/>
                </a:lnTo>
                <a:close/>
              </a:path>
            </a:pathLst>
          </a:custGeom>
          <a:blipFill rotWithShape="1">
            <a:blip r:embed="rId3">
              <a:alphaModFix/>
            </a:blip>
            <a:stretch>
              <a:fillRect/>
            </a:stretch>
          </a:blipFill>
          <a:ln>
            <a:noFill/>
          </a:ln>
        </p:spPr>
        <p:txBody>
          <a:bodyPr/>
          <a:lstStyle/>
          <a:p>
            <a:endParaRPr lang="en-GB"/>
          </a:p>
        </p:txBody>
      </p:sp>
      <p:sp>
        <p:nvSpPr>
          <p:cNvPr id="235" name="Google Shape;235;p11"/>
          <p:cNvSpPr/>
          <p:nvPr/>
        </p:nvSpPr>
        <p:spPr>
          <a:xfrm flipH="1">
            <a:off x="15693585" y="7930942"/>
            <a:ext cx="3131431" cy="2967031"/>
          </a:xfrm>
          <a:custGeom>
            <a:avLst/>
            <a:gdLst/>
            <a:ahLst/>
            <a:cxnLst/>
            <a:rect l="l" t="t" r="r" b="b"/>
            <a:pathLst>
              <a:path w="3131431" h="2967031" extrusionOk="0">
                <a:moveTo>
                  <a:pt x="3131430" y="0"/>
                </a:moveTo>
                <a:lnTo>
                  <a:pt x="0" y="0"/>
                </a:lnTo>
                <a:lnTo>
                  <a:pt x="0" y="2967031"/>
                </a:lnTo>
                <a:lnTo>
                  <a:pt x="3131430" y="2967031"/>
                </a:lnTo>
                <a:lnTo>
                  <a:pt x="3131430" y="0"/>
                </a:lnTo>
                <a:close/>
              </a:path>
            </a:pathLst>
          </a:custGeom>
          <a:blipFill rotWithShape="1">
            <a:blip r:embed="rId4">
              <a:alphaModFix/>
            </a:blip>
            <a:stretch>
              <a:fillRect/>
            </a:stretch>
          </a:blipFill>
          <a:ln>
            <a:noFill/>
          </a:ln>
        </p:spPr>
        <p:txBody>
          <a:bodyPr/>
          <a:lstStyle/>
          <a:p>
            <a:endParaRPr lang="en-GB"/>
          </a:p>
        </p:txBody>
      </p:sp>
      <p:sp>
        <p:nvSpPr>
          <p:cNvPr id="236" name="Google Shape;236;p11"/>
          <p:cNvSpPr/>
          <p:nvPr/>
        </p:nvSpPr>
        <p:spPr>
          <a:xfrm>
            <a:off x="-1022783" y="8528147"/>
            <a:ext cx="3517706" cy="3517706"/>
          </a:xfrm>
          <a:custGeom>
            <a:avLst/>
            <a:gdLst/>
            <a:ahLst/>
            <a:cxnLst/>
            <a:rect l="l" t="t" r="r" b="b"/>
            <a:pathLst>
              <a:path w="3517706" h="3517706" extrusionOk="0">
                <a:moveTo>
                  <a:pt x="0" y="0"/>
                </a:moveTo>
                <a:lnTo>
                  <a:pt x="3517705" y="0"/>
                </a:lnTo>
                <a:lnTo>
                  <a:pt x="3517705" y="3517706"/>
                </a:lnTo>
                <a:lnTo>
                  <a:pt x="0" y="3517706"/>
                </a:lnTo>
                <a:lnTo>
                  <a:pt x="0" y="0"/>
                </a:lnTo>
                <a:close/>
              </a:path>
            </a:pathLst>
          </a:custGeom>
          <a:blipFill rotWithShape="1">
            <a:blip r:embed="rId5">
              <a:alphaModFix/>
            </a:blip>
            <a:stretch>
              <a:fillRect/>
            </a:stretch>
          </a:blipFill>
          <a:ln>
            <a:noFill/>
          </a:ln>
        </p:spPr>
        <p:txBody>
          <a:bodyPr/>
          <a:lstStyle/>
          <a:p>
            <a:endParaRPr lang="en-GB"/>
          </a:p>
        </p:txBody>
      </p:sp>
      <p:grpSp>
        <p:nvGrpSpPr>
          <p:cNvPr id="237" name="Google Shape;237;p11"/>
          <p:cNvGrpSpPr/>
          <p:nvPr/>
        </p:nvGrpSpPr>
        <p:grpSpPr>
          <a:xfrm>
            <a:off x="2033100" y="7027454"/>
            <a:ext cx="13106504" cy="2556787"/>
            <a:chOff x="0" y="-161925"/>
            <a:chExt cx="3451896" cy="520773"/>
          </a:xfrm>
        </p:grpSpPr>
        <p:sp>
          <p:nvSpPr>
            <p:cNvPr id="238" name="Google Shape;238;p11"/>
            <p:cNvSpPr/>
            <p:nvPr/>
          </p:nvSpPr>
          <p:spPr>
            <a:xfrm>
              <a:off x="0" y="0"/>
              <a:ext cx="3451896" cy="358848"/>
            </a:xfrm>
            <a:custGeom>
              <a:avLst/>
              <a:gdLst/>
              <a:ahLst/>
              <a:cxnLst/>
              <a:rect l="l" t="t" r="r" b="b"/>
              <a:pathLst>
                <a:path w="3451896" h="358848" extrusionOk="0">
                  <a:moveTo>
                    <a:pt x="30126" y="0"/>
                  </a:moveTo>
                  <a:lnTo>
                    <a:pt x="3421770" y="0"/>
                  </a:lnTo>
                  <a:cubicBezTo>
                    <a:pt x="3429760" y="0"/>
                    <a:pt x="3437422" y="3174"/>
                    <a:pt x="3443072" y="8824"/>
                  </a:cubicBezTo>
                  <a:cubicBezTo>
                    <a:pt x="3448722" y="14473"/>
                    <a:pt x="3451896" y="22136"/>
                    <a:pt x="3451896" y="30126"/>
                  </a:cubicBezTo>
                  <a:lnTo>
                    <a:pt x="3451896" y="328723"/>
                  </a:lnTo>
                  <a:cubicBezTo>
                    <a:pt x="3451896" y="336712"/>
                    <a:pt x="3448722" y="344375"/>
                    <a:pt x="3443072" y="350025"/>
                  </a:cubicBezTo>
                  <a:cubicBezTo>
                    <a:pt x="3437422" y="355674"/>
                    <a:pt x="3429760" y="358848"/>
                    <a:pt x="3421770" y="358848"/>
                  </a:cubicBezTo>
                  <a:lnTo>
                    <a:pt x="30126" y="358848"/>
                  </a:lnTo>
                  <a:cubicBezTo>
                    <a:pt x="13488" y="358848"/>
                    <a:pt x="0" y="345360"/>
                    <a:pt x="0" y="328723"/>
                  </a:cubicBezTo>
                  <a:lnTo>
                    <a:pt x="0" y="30126"/>
                  </a:lnTo>
                  <a:cubicBezTo>
                    <a:pt x="0" y="22136"/>
                    <a:pt x="3174" y="14473"/>
                    <a:pt x="8824" y="8824"/>
                  </a:cubicBezTo>
                  <a:cubicBezTo>
                    <a:pt x="14473" y="3174"/>
                    <a:pt x="22136" y="0"/>
                    <a:pt x="30126" y="0"/>
                  </a:cubicBezTo>
                  <a:close/>
                </a:path>
              </a:pathLst>
            </a:custGeom>
            <a:solidFill>
              <a:srgbClr val="B8CCD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11"/>
            <p:cNvSpPr txBox="1"/>
            <p:nvPr/>
          </p:nvSpPr>
          <p:spPr>
            <a:xfrm>
              <a:off x="0" y="-161925"/>
              <a:ext cx="3451896" cy="520773"/>
            </a:xfrm>
            <a:prstGeom prst="rect">
              <a:avLst/>
            </a:prstGeom>
            <a:noFill/>
            <a:ln>
              <a:noFill/>
            </a:ln>
          </p:spPr>
          <p:txBody>
            <a:bodyPr spcFirstLastPara="1" wrap="square" lIns="50800" tIns="50800" rIns="50800" bIns="50800" anchor="ctr" anchorCtr="0">
              <a:noAutofit/>
            </a:bodyPr>
            <a:lstStyle/>
            <a:p>
              <a:pPr marL="0" marR="0" lvl="0" indent="0" algn="ctr" rtl="0">
                <a:lnSpc>
                  <a:spcPct val="254111"/>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40" name="Google Shape;240;p11"/>
          <p:cNvSpPr txBox="1"/>
          <p:nvPr/>
        </p:nvSpPr>
        <p:spPr>
          <a:xfrm>
            <a:off x="2256502" y="3142865"/>
            <a:ext cx="12659700" cy="5881610"/>
          </a:xfrm>
          <a:prstGeom prst="rect">
            <a:avLst/>
          </a:prstGeom>
          <a:noFill/>
          <a:ln>
            <a:noFill/>
          </a:ln>
        </p:spPr>
        <p:txBody>
          <a:bodyPr spcFirstLastPara="1" wrap="square" lIns="0" tIns="0" rIns="0" bIns="0" anchor="t" anchorCtr="0">
            <a:spAutoFit/>
          </a:bodyPr>
          <a:lstStyle/>
          <a:p>
            <a:pPr marL="539749" lvl="1" indent="-269873" algn="just">
              <a:lnSpc>
                <a:spcPct val="210044"/>
              </a:lnSpc>
              <a:buClr>
                <a:srgbClr val="14202B"/>
              </a:buClr>
              <a:buSzPct val="100000"/>
              <a:buFont typeface="Arial"/>
              <a:buChar char="•"/>
            </a:pPr>
            <a:r>
              <a:rPr lang="el-GR" sz="2000" dirty="0">
                <a:solidFill>
                  <a:srgbClr val="14202B"/>
                </a:solidFill>
                <a:latin typeface="+mn-lt"/>
                <a:ea typeface="Montserrat"/>
                <a:cs typeface="Montserrat"/>
                <a:sym typeface="Montserrat"/>
              </a:rPr>
              <a:t>Ας τελειώσουμε σε έναν κύκλο, σύμβολο σύνδεσης και ισότητας.
Θα προσκαλέσω τον καθένα από εσάς, αν θέλετε, να μοιραστεί μια λέξη που περιγράφει πώς αισθάνεστε μετά την ολοκλήρωση αυτού του ταξιδιού.
Μπορεί να είναι ελπιδοφόρο, με κίνητρο, ειρηνικό, εμπνευσμένο ή έτοιμο.
Θα τελειώσουμε με ένα ομαδικό χειροκρότημα ή μια συμβολική χειρονομία υποστήριξης, μια υπενθύμιση ότι η ηγεσία είναι κοινή, όχι μοναχική</a:t>
            </a:r>
            <a:r>
              <a:rPr lang="en-US" sz="2000" b="0" i="0" u="none" strike="noStrike" cap="none" dirty="0">
                <a:solidFill>
                  <a:srgbClr val="14202B"/>
                </a:solidFill>
                <a:latin typeface="+mn-lt"/>
                <a:ea typeface="Montserrat"/>
                <a:cs typeface="Montserrat"/>
                <a:sym typeface="Montserrat"/>
              </a:rPr>
              <a:t>.</a:t>
            </a:r>
            <a:endParaRPr sz="2000" dirty="0">
              <a:latin typeface="+mn-lt"/>
            </a:endParaRPr>
          </a:p>
          <a:p>
            <a:pPr marL="914400" marR="0" lvl="0" indent="0" algn="just" rtl="0">
              <a:lnSpc>
                <a:spcPct val="210044"/>
              </a:lnSpc>
              <a:spcBef>
                <a:spcPts val="0"/>
              </a:spcBef>
              <a:spcAft>
                <a:spcPts val="0"/>
              </a:spcAft>
              <a:buNone/>
            </a:pPr>
            <a:endParaRPr lang="el-GR" dirty="0"/>
          </a:p>
          <a:p>
            <a:pPr marL="914400" marR="0" lvl="0" indent="0" algn="just" rtl="0">
              <a:lnSpc>
                <a:spcPct val="210044"/>
              </a:lnSpc>
              <a:spcBef>
                <a:spcPts val="0"/>
              </a:spcBef>
              <a:spcAft>
                <a:spcPts val="0"/>
              </a:spcAft>
              <a:buNone/>
            </a:pPr>
            <a:endParaRPr lang="el-GR" dirty="0"/>
          </a:p>
          <a:p>
            <a:pPr marL="914400" marR="0" lvl="0" indent="0" algn="just" rtl="0">
              <a:lnSpc>
                <a:spcPct val="210044"/>
              </a:lnSpc>
              <a:spcBef>
                <a:spcPts val="0"/>
              </a:spcBef>
              <a:spcAft>
                <a:spcPts val="0"/>
              </a:spcAft>
              <a:buNone/>
            </a:pPr>
            <a:endParaRPr dirty="0"/>
          </a:p>
          <a:p>
            <a:pPr lvl="0" algn="just">
              <a:lnSpc>
                <a:spcPct val="210044"/>
              </a:lnSpc>
              <a:buSzPts val="2499"/>
            </a:pPr>
            <a:r>
              <a:rPr lang="el-GR" sz="2000" b="1" dirty="0">
                <a:solidFill>
                  <a:srgbClr val="14202B"/>
                </a:solidFill>
                <a:latin typeface="+mn-lt"/>
                <a:ea typeface="Montserrat"/>
                <a:cs typeface="Montserrat"/>
                <a:sym typeface="Montserrat"/>
              </a:rPr>
              <a:t>«Είστε οι ρίζες, τα κλαδιά και τα φύλλα αυτού του κινήματος και μαζί το κάνετε να μεγαλώσει».</a:t>
            </a:r>
            <a:endParaRPr sz="1400" b="0" i="0" u="none" strike="noStrike" cap="none" dirty="0">
              <a:solidFill>
                <a:srgbClr val="000000"/>
              </a:solidFill>
              <a:latin typeface="+mn-lt"/>
              <a:ea typeface="Arial"/>
              <a:cs typeface="Arial"/>
              <a:sym typeface="Arial"/>
            </a:endParaRPr>
          </a:p>
        </p:txBody>
      </p:sp>
      <p:sp>
        <p:nvSpPr>
          <p:cNvPr id="241" name="Google Shape;241;p11"/>
          <p:cNvSpPr/>
          <p:nvPr/>
        </p:nvSpPr>
        <p:spPr>
          <a:xfrm>
            <a:off x="3215244" y="1598066"/>
            <a:ext cx="1267696" cy="1164696"/>
          </a:xfrm>
          <a:custGeom>
            <a:avLst/>
            <a:gdLst/>
            <a:ahLst/>
            <a:cxnLst/>
            <a:rect l="l" t="t" r="r" b="b"/>
            <a:pathLst>
              <a:path w="1267696" h="1164696" extrusionOk="0">
                <a:moveTo>
                  <a:pt x="0" y="0"/>
                </a:moveTo>
                <a:lnTo>
                  <a:pt x="1267695" y="0"/>
                </a:lnTo>
                <a:lnTo>
                  <a:pt x="1267695" y="1164696"/>
                </a:lnTo>
                <a:lnTo>
                  <a:pt x="0" y="1164696"/>
                </a:lnTo>
                <a:lnTo>
                  <a:pt x="0" y="0"/>
                </a:lnTo>
                <a:close/>
              </a:path>
            </a:pathLst>
          </a:custGeom>
          <a:blipFill rotWithShape="1">
            <a:blip r:embed="rId6">
              <a:alphaModFix/>
            </a:blip>
            <a:stretch>
              <a:fillRect/>
            </a:stretch>
          </a:blipFill>
          <a:ln>
            <a:noFill/>
          </a:ln>
        </p:spPr>
        <p:txBody>
          <a:bodyPr/>
          <a:lstStyle/>
          <a:p>
            <a:endParaRPr lang="en-GB"/>
          </a:p>
        </p:txBody>
      </p:sp>
      <p:sp>
        <p:nvSpPr>
          <p:cNvPr id="242" name="Google Shape;242;p11"/>
          <p:cNvSpPr txBox="1"/>
          <p:nvPr/>
        </p:nvSpPr>
        <p:spPr>
          <a:xfrm>
            <a:off x="2153822" y="1217963"/>
            <a:ext cx="9801086" cy="866840"/>
          </a:xfrm>
          <a:prstGeom prst="rect">
            <a:avLst/>
          </a:prstGeom>
          <a:noFill/>
          <a:ln>
            <a:noFill/>
          </a:ln>
        </p:spPr>
        <p:txBody>
          <a:bodyPr spcFirstLastPara="1" wrap="square" lIns="0" tIns="0" rIns="0" bIns="0" anchor="t" anchorCtr="0">
            <a:spAutoFit/>
          </a:bodyPr>
          <a:lstStyle/>
          <a:p>
            <a:pPr lvl="0">
              <a:lnSpc>
                <a:spcPct val="141026"/>
              </a:lnSpc>
              <a:buSzPts val="3995"/>
            </a:pPr>
            <a:r>
              <a:rPr lang="el-GR" sz="3995" b="1" dirty="0">
                <a:solidFill>
                  <a:srgbClr val="14202B"/>
                </a:solidFill>
                <a:latin typeface="+mn-lt"/>
                <a:ea typeface="Montserrat"/>
                <a:cs typeface="Montserrat"/>
                <a:sym typeface="Montserrat"/>
              </a:rPr>
              <a:t>Κλείσιμο κύκλου</a:t>
            </a:r>
            <a:endParaRPr sz="1400" b="0" i="0" u="none" strike="noStrike" cap="none" dirty="0">
              <a:solidFill>
                <a:srgbClr val="000000"/>
              </a:solidFill>
              <a:latin typeface="+mn-lt"/>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12"/>
          <p:cNvSpPr/>
          <p:nvPr/>
        </p:nvSpPr>
        <p:spPr>
          <a:xfrm>
            <a:off x="0" y="0"/>
            <a:ext cx="18288000" cy="10287000"/>
          </a:xfrm>
          <a:custGeom>
            <a:avLst/>
            <a:gdLst/>
            <a:ahLst/>
            <a:cxnLst/>
            <a:rect l="l" t="t" r="r" b="b"/>
            <a:pathLst>
              <a:path w="18288000" h="10287000" extrusionOk="0">
                <a:moveTo>
                  <a:pt x="0" y="0"/>
                </a:moveTo>
                <a:lnTo>
                  <a:pt x="18288000" y="0"/>
                </a:lnTo>
                <a:lnTo>
                  <a:pt x="18288000" y="10287000"/>
                </a:lnTo>
                <a:lnTo>
                  <a:pt x="0" y="10287000"/>
                </a:lnTo>
                <a:lnTo>
                  <a:pt x="0" y="0"/>
                </a:lnTo>
                <a:close/>
              </a:path>
            </a:pathLst>
          </a:custGeom>
          <a:blipFill rotWithShape="1">
            <a:blip r:embed="rId3">
              <a:alphaModFix amt="46000"/>
            </a:blip>
            <a:stretch>
              <a:fillRect/>
            </a:stretch>
          </a:blipFill>
          <a:ln>
            <a:noFill/>
          </a:ln>
        </p:spPr>
        <p:txBody>
          <a:bodyPr/>
          <a:lstStyle/>
          <a:p>
            <a:endParaRPr lang="en-GB"/>
          </a:p>
        </p:txBody>
      </p:sp>
      <p:sp>
        <p:nvSpPr>
          <p:cNvPr id="248" name="Google Shape;248;p12"/>
          <p:cNvSpPr/>
          <p:nvPr/>
        </p:nvSpPr>
        <p:spPr>
          <a:xfrm flipH="1">
            <a:off x="15156569" y="6721626"/>
            <a:ext cx="3131431" cy="2967031"/>
          </a:xfrm>
          <a:custGeom>
            <a:avLst/>
            <a:gdLst/>
            <a:ahLst/>
            <a:cxnLst/>
            <a:rect l="l" t="t" r="r" b="b"/>
            <a:pathLst>
              <a:path w="3131431" h="2967031" extrusionOk="0">
                <a:moveTo>
                  <a:pt x="3131431" y="0"/>
                </a:moveTo>
                <a:lnTo>
                  <a:pt x="0" y="0"/>
                </a:lnTo>
                <a:lnTo>
                  <a:pt x="0" y="2967030"/>
                </a:lnTo>
                <a:lnTo>
                  <a:pt x="3131431" y="2967030"/>
                </a:lnTo>
                <a:lnTo>
                  <a:pt x="3131431" y="0"/>
                </a:lnTo>
                <a:close/>
              </a:path>
            </a:pathLst>
          </a:custGeom>
          <a:blipFill rotWithShape="1">
            <a:blip r:embed="rId4">
              <a:alphaModFix/>
            </a:blip>
            <a:stretch>
              <a:fillRect/>
            </a:stretch>
          </a:blipFill>
          <a:ln>
            <a:noFill/>
          </a:ln>
        </p:spPr>
        <p:txBody>
          <a:bodyPr/>
          <a:lstStyle/>
          <a:p>
            <a:endParaRPr lang="en-GB"/>
          </a:p>
        </p:txBody>
      </p:sp>
      <p:sp>
        <p:nvSpPr>
          <p:cNvPr id="249" name="Google Shape;249;p12"/>
          <p:cNvSpPr/>
          <p:nvPr/>
        </p:nvSpPr>
        <p:spPr>
          <a:xfrm rot="10800000" flipH="1">
            <a:off x="-225100" y="-157570"/>
            <a:ext cx="3131431" cy="2967031"/>
          </a:xfrm>
          <a:custGeom>
            <a:avLst/>
            <a:gdLst/>
            <a:ahLst/>
            <a:cxnLst/>
            <a:rect l="l" t="t" r="r" b="b"/>
            <a:pathLst>
              <a:path w="3131431" h="2967031" extrusionOk="0">
                <a:moveTo>
                  <a:pt x="3131431" y="0"/>
                </a:moveTo>
                <a:lnTo>
                  <a:pt x="0" y="0"/>
                </a:lnTo>
                <a:lnTo>
                  <a:pt x="0" y="2967031"/>
                </a:lnTo>
                <a:lnTo>
                  <a:pt x="3131431" y="2967031"/>
                </a:lnTo>
                <a:lnTo>
                  <a:pt x="3131431" y="0"/>
                </a:lnTo>
                <a:close/>
              </a:path>
            </a:pathLst>
          </a:custGeom>
          <a:blipFill rotWithShape="1">
            <a:blip r:embed="rId4">
              <a:alphaModFix/>
            </a:blip>
            <a:stretch>
              <a:fillRect/>
            </a:stretch>
          </a:blipFill>
          <a:ln>
            <a:noFill/>
          </a:ln>
        </p:spPr>
        <p:txBody>
          <a:bodyPr/>
          <a:lstStyle/>
          <a:p>
            <a:endParaRPr lang="en-GB"/>
          </a:p>
        </p:txBody>
      </p:sp>
      <p:sp>
        <p:nvSpPr>
          <p:cNvPr id="250" name="Google Shape;250;p12"/>
          <p:cNvSpPr txBox="1"/>
          <p:nvPr/>
        </p:nvSpPr>
        <p:spPr>
          <a:xfrm>
            <a:off x="4541948" y="2823584"/>
            <a:ext cx="9204105" cy="1354217"/>
          </a:xfrm>
          <a:prstGeom prst="rect">
            <a:avLst/>
          </a:prstGeom>
          <a:noFill/>
          <a:ln>
            <a:noFill/>
          </a:ln>
        </p:spPr>
        <p:txBody>
          <a:bodyPr spcFirstLastPara="1" wrap="square" lIns="0" tIns="0" rIns="0" bIns="0" anchor="t" anchorCtr="0">
            <a:spAutoFit/>
          </a:bodyPr>
          <a:lstStyle/>
          <a:p>
            <a:pPr lvl="0" algn="ctr">
              <a:lnSpc>
                <a:spcPct val="110000"/>
              </a:lnSpc>
              <a:buSzPts val="12059"/>
            </a:pPr>
            <a:r>
              <a:rPr lang="el-GR" sz="8000" b="1" dirty="0">
                <a:solidFill>
                  <a:srgbClr val="2B2B2B"/>
                </a:solidFill>
                <a:latin typeface="+mn-lt"/>
                <a:ea typeface="Poppins"/>
                <a:cs typeface="Poppins"/>
                <a:sym typeface="Poppins"/>
              </a:rPr>
              <a:t>ΕΥΧΑΡΙΣΤΩ</a:t>
            </a:r>
            <a:endParaRPr sz="8000" b="0" i="0" u="none" strike="noStrike" cap="none" dirty="0">
              <a:solidFill>
                <a:srgbClr val="000000"/>
              </a:solidFill>
              <a:latin typeface="+mn-lt"/>
              <a:ea typeface="Arial"/>
              <a:cs typeface="Arial"/>
              <a:sym typeface="Arial"/>
            </a:endParaRPr>
          </a:p>
        </p:txBody>
      </p:sp>
      <p:sp>
        <p:nvSpPr>
          <p:cNvPr id="251" name="Google Shape;251;p12"/>
          <p:cNvSpPr/>
          <p:nvPr/>
        </p:nvSpPr>
        <p:spPr>
          <a:xfrm>
            <a:off x="7726931" y="244755"/>
            <a:ext cx="2834137" cy="2834137"/>
          </a:xfrm>
          <a:custGeom>
            <a:avLst/>
            <a:gdLst/>
            <a:ahLst/>
            <a:cxnLst/>
            <a:rect l="l" t="t" r="r" b="b"/>
            <a:pathLst>
              <a:path w="2834137" h="2834137" extrusionOk="0">
                <a:moveTo>
                  <a:pt x="0" y="0"/>
                </a:moveTo>
                <a:lnTo>
                  <a:pt x="2834138" y="0"/>
                </a:lnTo>
                <a:lnTo>
                  <a:pt x="2834138" y="2834137"/>
                </a:lnTo>
                <a:lnTo>
                  <a:pt x="0" y="2834137"/>
                </a:lnTo>
                <a:lnTo>
                  <a:pt x="0" y="0"/>
                </a:lnTo>
                <a:close/>
              </a:path>
            </a:pathLst>
          </a:custGeom>
          <a:blipFill rotWithShape="1">
            <a:blip r:embed="rId5">
              <a:alphaModFix/>
            </a:blip>
            <a:stretch>
              <a:fillRect/>
            </a:stretch>
          </a:blipFill>
          <a:ln>
            <a:noFill/>
          </a:ln>
        </p:spPr>
        <p:txBody>
          <a:bodyPr/>
          <a:lstStyle/>
          <a:p>
            <a:endParaRPr lang="en-GB"/>
          </a:p>
        </p:txBody>
      </p:sp>
      <p:sp>
        <p:nvSpPr>
          <p:cNvPr id="252" name="Google Shape;252;p12"/>
          <p:cNvSpPr txBox="1"/>
          <p:nvPr/>
        </p:nvSpPr>
        <p:spPr>
          <a:xfrm>
            <a:off x="3452246" y="3817210"/>
            <a:ext cx="11383508" cy="2031325"/>
          </a:xfrm>
          <a:prstGeom prst="rect">
            <a:avLst/>
          </a:prstGeom>
          <a:noFill/>
          <a:ln>
            <a:noFill/>
          </a:ln>
        </p:spPr>
        <p:txBody>
          <a:bodyPr spcFirstLastPara="1" wrap="square" lIns="0" tIns="0" rIns="0" bIns="0" anchor="t" anchorCtr="0">
            <a:spAutoFit/>
          </a:bodyPr>
          <a:lstStyle/>
          <a:p>
            <a:pPr marL="0" marR="0" lvl="0" indent="0" algn="ctr" rtl="0">
              <a:lnSpc>
                <a:spcPct val="110007"/>
              </a:lnSpc>
              <a:spcBef>
                <a:spcPts val="0"/>
              </a:spcBef>
              <a:spcAft>
                <a:spcPts val="0"/>
              </a:spcAft>
              <a:buClr>
                <a:srgbClr val="000000"/>
              </a:buClr>
              <a:buSzPts val="5336"/>
              <a:buFont typeface="Arial"/>
              <a:buNone/>
            </a:pPr>
            <a:r>
              <a:rPr lang="en-US" sz="6000" b="1" i="0" u="none" strike="noStrike" cap="none" dirty="0">
                <a:solidFill>
                  <a:srgbClr val="2B2B2B"/>
                </a:solidFill>
                <a:latin typeface="+mn-lt"/>
                <a:ea typeface="Poppins"/>
                <a:cs typeface="Poppins"/>
                <a:sym typeface="Poppins"/>
              </a:rPr>
              <a:t>Serenity: Your Space for Digital Well-being</a:t>
            </a:r>
            <a:endParaRPr sz="6000" b="0" i="0" u="none" strike="noStrike" cap="none" dirty="0">
              <a:solidFill>
                <a:srgbClr val="000000"/>
              </a:solidFill>
              <a:latin typeface="+mn-lt"/>
              <a:ea typeface="Arial"/>
              <a:cs typeface="Arial"/>
              <a:sym typeface="Arial"/>
            </a:endParaRPr>
          </a:p>
        </p:txBody>
      </p:sp>
      <p:grpSp>
        <p:nvGrpSpPr>
          <p:cNvPr id="253" name="Google Shape;253;p12"/>
          <p:cNvGrpSpPr/>
          <p:nvPr/>
        </p:nvGrpSpPr>
        <p:grpSpPr>
          <a:xfrm>
            <a:off x="0" y="8199808"/>
            <a:ext cx="18288000" cy="3502954"/>
            <a:chOff x="0" y="-57150"/>
            <a:chExt cx="4816593" cy="922589"/>
          </a:xfrm>
        </p:grpSpPr>
        <p:sp>
          <p:nvSpPr>
            <p:cNvPr id="254" name="Google Shape;254;p12"/>
            <p:cNvSpPr/>
            <p:nvPr/>
          </p:nvSpPr>
          <p:spPr>
            <a:xfrm>
              <a:off x="0" y="0"/>
              <a:ext cx="4816592" cy="865439"/>
            </a:xfrm>
            <a:custGeom>
              <a:avLst/>
              <a:gdLst/>
              <a:ahLst/>
              <a:cxnLst/>
              <a:rect l="l" t="t" r="r" b="b"/>
              <a:pathLst>
                <a:path w="4816592" h="865439" extrusionOk="0">
                  <a:moveTo>
                    <a:pt x="21590" y="0"/>
                  </a:moveTo>
                  <a:lnTo>
                    <a:pt x="4795002" y="0"/>
                  </a:lnTo>
                  <a:cubicBezTo>
                    <a:pt x="4800728" y="0"/>
                    <a:pt x="4806220" y="2275"/>
                    <a:pt x="4810269" y="6324"/>
                  </a:cubicBezTo>
                  <a:cubicBezTo>
                    <a:pt x="4814318" y="10372"/>
                    <a:pt x="4816592" y="15864"/>
                    <a:pt x="4816592" y="21590"/>
                  </a:cubicBezTo>
                  <a:lnTo>
                    <a:pt x="4816592" y="843849"/>
                  </a:lnTo>
                  <a:cubicBezTo>
                    <a:pt x="4816592" y="855773"/>
                    <a:pt x="4806926" y="865439"/>
                    <a:pt x="4795002" y="865439"/>
                  </a:cubicBezTo>
                  <a:lnTo>
                    <a:pt x="21590" y="865439"/>
                  </a:lnTo>
                  <a:cubicBezTo>
                    <a:pt x="15864" y="865439"/>
                    <a:pt x="10372" y="863164"/>
                    <a:pt x="6324" y="859115"/>
                  </a:cubicBezTo>
                  <a:cubicBezTo>
                    <a:pt x="2275" y="855066"/>
                    <a:pt x="0" y="849575"/>
                    <a:pt x="0" y="843849"/>
                  </a:cubicBezTo>
                  <a:lnTo>
                    <a:pt x="0" y="21590"/>
                  </a:lnTo>
                  <a:cubicBezTo>
                    <a:pt x="0" y="9666"/>
                    <a:pt x="9666" y="0"/>
                    <a:pt x="2159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12"/>
            <p:cNvSpPr txBox="1"/>
            <p:nvPr/>
          </p:nvSpPr>
          <p:spPr>
            <a:xfrm>
              <a:off x="0" y="-57150"/>
              <a:ext cx="4816593" cy="922589"/>
            </a:xfrm>
            <a:prstGeom prst="rect">
              <a:avLst/>
            </a:prstGeom>
            <a:noFill/>
            <a:ln>
              <a:noFill/>
            </a:ln>
          </p:spPr>
          <p:txBody>
            <a:bodyPr spcFirstLastPara="1" wrap="square" lIns="50800" tIns="50800" rIns="50800" bIns="50800" anchor="ctr" anchorCtr="0">
              <a:noAutofit/>
            </a:bodyPr>
            <a:lstStyle/>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56" name="Google Shape;256;p12"/>
          <p:cNvSpPr/>
          <p:nvPr/>
        </p:nvSpPr>
        <p:spPr>
          <a:xfrm>
            <a:off x="5012503" y="8476474"/>
            <a:ext cx="1946377" cy="993605"/>
          </a:xfrm>
          <a:custGeom>
            <a:avLst/>
            <a:gdLst/>
            <a:ahLst/>
            <a:cxnLst/>
            <a:rect l="l" t="t" r="r" b="b"/>
            <a:pathLst>
              <a:path w="1946377" h="993605" extrusionOk="0">
                <a:moveTo>
                  <a:pt x="0" y="0"/>
                </a:moveTo>
                <a:lnTo>
                  <a:pt x="1946377" y="0"/>
                </a:lnTo>
                <a:lnTo>
                  <a:pt x="1946377" y="993605"/>
                </a:lnTo>
                <a:lnTo>
                  <a:pt x="0" y="993605"/>
                </a:lnTo>
                <a:lnTo>
                  <a:pt x="0" y="0"/>
                </a:lnTo>
                <a:close/>
              </a:path>
            </a:pathLst>
          </a:custGeom>
          <a:blipFill rotWithShape="1">
            <a:blip r:embed="rId6">
              <a:alphaModFix/>
            </a:blip>
            <a:stretch>
              <a:fillRect/>
            </a:stretch>
          </a:blipFill>
          <a:ln>
            <a:noFill/>
          </a:ln>
        </p:spPr>
        <p:txBody>
          <a:bodyPr/>
          <a:lstStyle/>
          <a:p>
            <a:endParaRPr lang="en-GB"/>
          </a:p>
        </p:txBody>
      </p:sp>
      <p:sp>
        <p:nvSpPr>
          <p:cNvPr id="257" name="Google Shape;257;p12"/>
          <p:cNvSpPr/>
          <p:nvPr/>
        </p:nvSpPr>
        <p:spPr>
          <a:xfrm>
            <a:off x="7263680" y="8438374"/>
            <a:ext cx="3760641" cy="968365"/>
          </a:xfrm>
          <a:custGeom>
            <a:avLst/>
            <a:gdLst/>
            <a:ahLst/>
            <a:cxnLst/>
            <a:rect l="l" t="t" r="r" b="b"/>
            <a:pathLst>
              <a:path w="3760641" h="968365" extrusionOk="0">
                <a:moveTo>
                  <a:pt x="0" y="0"/>
                </a:moveTo>
                <a:lnTo>
                  <a:pt x="3760640" y="0"/>
                </a:lnTo>
                <a:lnTo>
                  <a:pt x="3760640" y="968365"/>
                </a:lnTo>
                <a:lnTo>
                  <a:pt x="0" y="968365"/>
                </a:lnTo>
                <a:lnTo>
                  <a:pt x="0" y="0"/>
                </a:lnTo>
                <a:close/>
              </a:path>
            </a:pathLst>
          </a:custGeom>
          <a:blipFill rotWithShape="1">
            <a:blip r:embed="rId7">
              <a:alphaModFix/>
            </a:blip>
            <a:stretch>
              <a:fillRect/>
            </a:stretch>
          </a:blipFill>
          <a:ln>
            <a:noFill/>
          </a:ln>
        </p:spPr>
        <p:txBody>
          <a:bodyPr/>
          <a:lstStyle/>
          <a:p>
            <a:endParaRPr lang="en-GB"/>
          </a:p>
        </p:txBody>
      </p:sp>
      <p:sp>
        <p:nvSpPr>
          <p:cNvPr id="258" name="Google Shape;258;p12"/>
          <p:cNvSpPr/>
          <p:nvPr/>
        </p:nvSpPr>
        <p:spPr>
          <a:xfrm>
            <a:off x="4933989" y="9470079"/>
            <a:ext cx="2792943" cy="581863"/>
          </a:xfrm>
          <a:custGeom>
            <a:avLst/>
            <a:gdLst/>
            <a:ahLst/>
            <a:cxnLst/>
            <a:rect l="l" t="t" r="r" b="b"/>
            <a:pathLst>
              <a:path w="2792943" h="581863" extrusionOk="0">
                <a:moveTo>
                  <a:pt x="0" y="0"/>
                </a:moveTo>
                <a:lnTo>
                  <a:pt x="2792942" y="0"/>
                </a:lnTo>
                <a:lnTo>
                  <a:pt x="2792942" y="581863"/>
                </a:lnTo>
                <a:lnTo>
                  <a:pt x="0" y="581863"/>
                </a:lnTo>
                <a:lnTo>
                  <a:pt x="0" y="0"/>
                </a:lnTo>
                <a:close/>
              </a:path>
            </a:pathLst>
          </a:custGeom>
          <a:blipFill rotWithShape="1">
            <a:blip r:embed="rId8">
              <a:alphaModFix/>
            </a:blip>
            <a:stretch>
              <a:fillRect/>
            </a:stretch>
          </a:blipFill>
          <a:ln>
            <a:noFill/>
          </a:ln>
        </p:spPr>
        <p:txBody>
          <a:bodyPr/>
          <a:lstStyle/>
          <a:p>
            <a:endParaRPr lang="en-GB"/>
          </a:p>
        </p:txBody>
      </p:sp>
      <p:sp>
        <p:nvSpPr>
          <p:cNvPr id="259" name="Google Shape;259;p12"/>
          <p:cNvSpPr txBox="1"/>
          <p:nvPr/>
        </p:nvSpPr>
        <p:spPr>
          <a:xfrm>
            <a:off x="5122898" y="5997053"/>
            <a:ext cx="8042204" cy="430887"/>
          </a:xfrm>
          <a:prstGeom prst="rect">
            <a:avLst/>
          </a:prstGeom>
          <a:noFill/>
          <a:ln>
            <a:noFill/>
          </a:ln>
        </p:spPr>
        <p:txBody>
          <a:bodyPr spcFirstLastPara="1" wrap="square" lIns="0" tIns="0" rIns="0" bIns="0" anchor="t" anchorCtr="0">
            <a:spAutoFit/>
          </a:bodyPr>
          <a:lstStyle/>
          <a:p>
            <a:pPr marL="0" marR="0" lvl="0" indent="0" algn="ctr" rtl="0">
              <a:lnSpc>
                <a:spcPct val="140018"/>
              </a:lnSpc>
              <a:spcBef>
                <a:spcPts val="0"/>
              </a:spcBef>
              <a:spcAft>
                <a:spcPts val="0"/>
              </a:spcAft>
              <a:buClr>
                <a:srgbClr val="000000"/>
              </a:buClr>
              <a:buSzPts val="2134"/>
              <a:buFont typeface="Arial"/>
              <a:buNone/>
            </a:pPr>
            <a:r>
              <a:rPr lang="el-GR" sz="2000" b="1" i="0" u="none" strike="noStrike" cap="none" dirty="0">
                <a:solidFill>
                  <a:srgbClr val="2B2B2B"/>
                </a:solidFill>
                <a:latin typeface="+mn-lt"/>
                <a:ea typeface="Poppins"/>
                <a:cs typeface="Poppins"/>
                <a:sym typeface="Poppins"/>
              </a:rPr>
              <a:t>Αριθμός Έργου</a:t>
            </a:r>
            <a:r>
              <a:rPr lang="en-US" sz="2000" b="1" i="0" u="none" strike="noStrike" cap="none" dirty="0">
                <a:solidFill>
                  <a:srgbClr val="2B2B2B"/>
                </a:solidFill>
                <a:latin typeface="+mn-lt"/>
                <a:ea typeface="Poppins"/>
                <a:cs typeface="Poppins"/>
                <a:sym typeface="Poppins"/>
              </a:rPr>
              <a:t>: </a:t>
            </a:r>
            <a:r>
              <a:rPr lang="en-US" sz="2000" b="0" i="0" u="none" strike="noStrike" cap="none" dirty="0">
                <a:solidFill>
                  <a:srgbClr val="2B2B2B"/>
                </a:solidFill>
                <a:latin typeface="+mn-lt"/>
                <a:ea typeface="Poppins"/>
                <a:cs typeface="Poppins"/>
                <a:sym typeface="Poppins"/>
              </a:rPr>
              <a:t>2024-2-PT02-KA220-YOU-000287246 </a:t>
            </a:r>
            <a:endParaRPr sz="1200" b="0" i="0" u="none" strike="noStrike" cap="none" dirty="0">
              <a:solidFill>
                <a:srgbClr val="000000"/>
              </a:solidFill>
              <a:latin typeface="+mn-lt"/>
              <a:ea typeface="Arial"/>
              <a:cs typeface="Arial"/>
              <a:sym typeface="Arial"/>
            </a:endParaRPr>
          </a:p>
        </p:txBody>
      </p:sp>
      <p:sp>
        <p:nvSpPr>
          <p:cNvPr id="260" name="Google Shape;260;p12"/>
          <p:cNvSpPr txBox="1"/>
          <p:nvPr/>
        </p:nvSpPr>
        <p:spPr>
          <a:xfrm>
            <a:off x="3452246" y="6671026"/>
            <a:ext cx="11383500" cy="1231747"/>
          </a:xfrm>
          <a:prstGeom prst="rect">
            <a:avLst/>
          </a:prstGeom>
          <a:noFill/>
          <a:ln>
            <a:noFill/>
          </a:ln>
        </p:spPr>
        <p:txBody>
          <a:bodyPr spcFirstLastPara="1" wrap="square" lIns="0" tIns="0" rIns="0" bIns="0" anchor="t" anchorCtr="0">
            <a:spAutoFit/>
          </a:bodyPr>
          <a:lstStyle/>
          <a:p>
            <a:pPr lvl="0" algn="ctr">
              <a:buSzPts val="4002"/>
            </a:pPr>
            <a:r>
              <a:rPr lang="el-GR" sz="4002" b="1" dirty="0">
                <a:solidFill>
                  <a:srgbClr val="9EC6AA"/>
                </a:solidFill>
                <a:latin typeface="+mn-lt"/>
                <a:ea typeface="Poppins"/>
                <a:cs typeface="Poppins"/>
                <a:sym typeface="Poppins"/>
              </a:rPr>
              <a:t>Ηγεσία με αντίκτυπο
Τοίχος Δέσμευσης / Δέντρο Δράσης</a:t>
            </a:r>
            <a:endParaRPr sz="1400" b="0" i="0" u="none" strike="noStrike" cap="none" dirty="0">
              <a:solidFill>
                <a:srgbClr val="000000"/>
              </a:solidFill>
              <a:latin typeface="+mn-lt"/>
              <a:ea typeface="Arial"/>
              <a:cs typeface="Arial"/>
              <a:sym typeface="Arial"/>
            </a:endParaRPr>
          </a:p>
        </p:txBody>
      </p:sp>
      <p:sp>
        <p:nvSpPr>
          <p:cNvPr id="261" name="Google Shape;261;p12"/>
          <p:cNvSpPr txBox="1"/>
          <p:nvPr/>
        </p:nvSpPr>
        <p:spPr>
          <a:xfrm>
            <a:off x="7735129" y="9444850"/>
            <a:ext cx="8189492" cy="999248"/>
          </a:xfrm>
          <a:prstGeom prst="rect">
            <a:avLst/>
          </a:prstGeom>
          <a:noFill/>
          <a:ln>
            <a:noFill/>
          </a:ln>
        </p:spPr>
        <p:txBody>
          <a:bodyPr spcFirstLastPara="1" wrap="square" lIns="0" tIns="0" rIns="0" bIns="0" anchor="t" anchorCtr="0">
            <a:spAutoFit/>
          </a:bodyPr>
          <a:lstStyle/>
          <a:p>
            <a:pPr marL="0" marR="0" lvl="0" indent="0" algn="just" rtl="0">
              <a:lnSpc>
                <a:spcPct val="110037"/>
              </a:lnSpc>
              <a:spcBef>
                <a:spcPts val="0"/>
              </a:spcBef>
              <a:spcAft>
                <a:spcPts val="0"/>
              </a:spcAft>
              <a:buClr>
                <a:srgbClr val="000000"/>
              </a:buClr>
              <a:buSzPts val="1476"/>
              <a:buFont typeface="Arial"/>
              <a:buNone/>
            </a:pPr>
            <a:r>
              <a:rPr lang="en-US" sz="1476" b="0" i="0" u="none" strike="noStrike" cap="none" dirty="0">
                <a:solidFill>
                  <a:srgbClr val="000000"/>
                </a:solidFill>
                <a:latin typeface="Poppins"/>
                <a:ea typeface="Poppins"/>
                <a:cs typeface="Poppins"/>
                <a:sym typeface="Poppins"/>
              </a:rPr>
              <a:t>Funded by the Erasmus+ Programme, Serenity empowers young people to take control of their digital habits and support each other through peer learning leading to positive change.</a:t>
            </a:r>
            <a:endParaRPr sz="1800" b="0" i="0" u="none" strike="noStrike" cap="none" dirty="0">
              <a:solidFill>
                <a:srgbClr val="000000"/>
              </a:solidFill>
              <a:latin typeface="Arial"/>
              <a:ea typeface="Arial"/>
              <a:cs typeface="Arial"/>
              <a:sym typeface="Arial"/>
            </a:endParaRPr>
          </a:p>
          <a:p>
            <a:pPr marL="0" marR="0" lvl="0" indent="0" algn="just" rtl="0">
              <a:lnSpc>
                <a:spcPct val="110037"/>
              </a:lnSpc>
              <a:spcBef>
                <a:spcPts val="0"/>
              </a:spcBef>
              <a:spcAft>
                <a:spcPts val="0"/>
              </a:spcAft>
              <a:buClr>
                <a:srgbClr val="000000"/>
              </a:buClr>
              <a:buSzPts val="1476"/>
              <a:buFont typeface="Arial"/>
              <a:buNone/>
            </a:pPr>
            <a:r>
              <a:rPr lang="en-US" sz="1476" b="0" i="0" u="none" strike="noStrike" cap="none" dirty="0">
                <a:solidFill>
                  <a:srgbClr val="000000"/>
                </a:solidFill>
                <a:latin typeface="Poppins"/>
                <a:ea typeface="Poppins"/>
                <a:cs typeface="Poppins"/>
                <a:sym typeface="Poppins"/>
              </a:rPr>
              <a:t>Project Number: 2024-2-PT02-KA220-YOU-000287246</a:t>
            </a:r>
            <a:endParaRPr sz="1800" b="0" i="0" u="none" strike="noStrike" cap="none" dirty="0">
              <a:solidFill>
                <a:srgbClr val="000000"/>
              </a:solidFill>
              <a:latin typeface="Arial"/>
              <a:ea typeface="Arial"/>
              <a:cs typeface="Arial"/>
              <a:sym typeface="Arial"/>
            </a:endParaRPr>
          </a:p>
        </p:txBody>
      </p:sp>
      <p:sp>
        <p:nvSpPr>
          <p:cNvPr id="262" name="Google Shape;262;p12"/>
          <p:cNvSpPr txBox="1"/>
          <p:nvPr/>
        </p:nvSpPr>
        <p:spPr>
          <a:xfrm>
            <a:off x="5122898" y="7892780"/>
            <a:ext cx="8042204" cy="430887"/>
          </a:xfrm>
          <a:prstGeom prst="rect">
            <a:avLst/>
          </a:prstGeom>
          <a:noFill/>
          <a:ln>
            <a:noFill/>
          </a:ln>
        </p:spPr>
        <p:txBody>
          <a:bodyPr spcFirstLastPara="1" wrap="square" lIns="0" tIns="0" rIns="0" bIns="0" anchor="t" anchorCtr="0">
            <a:spAutoFit/>
          </a:bodyPr>
          <a:lstStyle/>
          <a:p>
            <a:pPr lvl="0" algn="ctr">
              <a:lnSpc>
                <a:spcPct val="140018"/>
              </a:lnSpc>
              <a:buSzPts val="2134"/>
            </a:pPr>
            <a:r>
              <a:rPr lang="el-GR" sz="2000" b="1" dirty="0">
                <a:solidFill>
                  <a:srgbClr val="2B2B2B"/>
                </a:solidFill>
                <a:latin typeface="+mn-lt"/>
                <a:ea typeface="Poppins"/>
                <a:cs typeface="Poppins"/>
                <a:sym typeface="Poppins"/>
              </a:rPr>
              <a:t>Ιστοσελίδα</a:t>
            </a:r>
            <a:r>
              <a:rPr lang="en-US" sz="2000" b="1" i="0" u="none" strike="noStrike" cap="none" dirty="0">
                <a:solidFill>
                  <a:srgbClr val="2B2B2B"/>
                </a:solidFill>
                <a:latin typeface="+mn-lt"/>
                <a:ea typeface="Poppins"/>
                <a:cs typeface="Poppins"/>
                <a:sym typeface="Poppins"/>
              </a:rPr>
              <a:t>: </a:t>
            </a:r>
            <a:r>
              <a:rPr lang="en-US" sz="2000" b="0" i="0" u="none" strike="noStrike" cap="none" dirty="0">
                <a:solidFill>
                  <a:srgbClr val="2B2B2B"/>
                </a:solidFill>
                <a:latin typeface="+mn-lt"/>
                <a:ea typeface="Poppins"/>
                <a:cs typeface="Poppins"/>
                <a:sym typeface="Poppins"/>
              </a:rPr>
              <a:t>www.serenityproject.eu </a:t>
            </a:r>
            <a:endParaRPr sz="1200" b="0" i="0" u="none" strike="noStrike" cap="none" dirty="0">
              <a:solidFill>
                <a:srgbClr val="000000"/>
              </a:solidFill>
              <a:latin typeface="+mn-lt"/>
              <a:ea typeface="Arial"/>
              <a:cs typeface="Arial"/>
              <a:sym typeface="Arial"/>
            </a:endParaRPr>
          </a:p>
        </p:txBody>
      </p:sp>
      <p:pic>
        <p:nvPicPr>
          <p:cNvPr id="263" name="Google Shape;263;p12" title="MSA logo.png"/>
          <p:cNvPicPr preferRelativeResize="0"/>
          <p:nvPr/>
        </p:nvPicPr>
        <p:blipFill rotWithShape="1">
          <a:blip r:embed="rId9">
            <a:alphaModFix/>
          </a:blip>
          <a:srcRect/>
          <a:stretch/>
        </p:blipFill>
        <p:spPr>
          <a:xfrm>
            <a:off x="11024325" y="8573915"/>
            <a:ext cx="916579" cy="8454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cxnSp>
        <p:nvCxnSpPr>
          <p:cNvPr id="102" name="Google Shape;102;p2"/>
          <p:cNvCxnSpPr/>
          <p:nvPr/>
        </p:nvCxnSpPr>
        <p:spPr>
          <a:xfrm>
            <a:off x="9692481" y="8806777"/>
            <a:ext cx="6492240" cy="0"/>
          </a:xfrm>
          <a:prstGeom prst="straightConnector1">
            <a:avLst/>
          </a:prstGeom>
          <a:noFill/>
          <a:ln w="19050" cap="flat" cmpd="sng">
            <a:solidFill>
              <a:srgbClr val="42678A"/>
            </a:solidFill>
            <a:prstDash val="solid"/>
            <a:round/>
            <a:headEnd type="none" w="sm" len="sm"/>
            <a:tailEnd type="none" w="sm" len="sm"/>
          </a:ln>
        </p:spPr>
      </p:cxnSp>
      <p:sp>
        <p:nvSpPr>
          <p:cNvPr id="103" name="Google Shape;103;p2"/>
          <p:cNvSpPr/>
          <p:nvPr/>
        </p:nvSpPr>
        <p:spPr>
          <a:xfrm>
            <a:off x="15943450" y="8686142"/>
            <a:ext cx="241271" cy="241271"/>
          </a:xfrm>
          <a:custGeom>
            <a:avLst/>
            <a:gdLst/>
            <a:ahLst/>
            <a:cxnLst/>
            <a:rect l="l" t="t" r="r" b="b"/>
            <a:pathLst>
              <a:path w="241271" h="241271" extrusionOk="0">
                <a:moveTo>
                  <a:pt x="0" y="0"/>
                </a:moveTo>
                <a:lnTo>
                  <a:pt x="241271" y="0"/>
                </a:lnTo>
                <a:lnTo>
                  <a:pt x="241271" y="241271"/>
                </a:lnTo>
                <a:lnTo>
                  <a:pt x="0" y="241271"/>
                </a:lnTo>
                <a:lnTo>
                  <a:pt x="0" y="0"/>
                </a:lnTo>
                <a:close/>
              </a:path>
            </a:pathLst>
          </a:custGeom>
          <a:blipFill rotWithShape="1">
            <a:blip r:embed="rId3">
              <a:alphaModFix/>
            </a:blip>
            <a:stretch>
              <a:fillRect/>
            </a:stretch>
          </a:blipFill>
          <a:ln>
            <a:noFill/>
          </a:ln>
        </p:spPr>
        <p:txBody>
          <a:bodyPr/>
          <a:lstStyle/>
          <a:p>
            <a:endParaRPr lang="en-GB"/>
          </a:p>
        </p:txBody>
      </p:sp>
      <p:sp>
        <p:nvSpPr>
          <p:cNvPr id="104" name="Google Shape;104;p2"/>
          <p:cNvSpPr/>
          <p:nvPr/>
        </p:nvSpPr>
        <p:spPr>
          <a:xfrm>
            <a:off x="14572346" y="8686142"/>
            <a:ext cx="241271" cy="241271"/>
          </a:xfrm>
          <a:custGeom>
            <a:avLst/>
            <a:gdLst/>
            <a:ahLst/>
            <a:cxnLst/>
            <a:rect l="l" t="t" r="r" b="b"/>
            <a:pathLst>
              <a:path w="241271" h="241271" extrusionOk="0">
                <a:moveTo>
                  <a:pt x="0" y="0"/>
                </a:moveTo>
                <a:lnTo>
                  <a:pt x="241271" y="0"/>
                </a:lnTo>
                <a:lnTo>
                  <a:pt x="241271" y="241271"/>
                </a:lnTo>
                <a:lnTo>
                  <a:pt x="0" y="241271"/>
                </a:lnTo>
                <a:lnTo>
                  <a:pt x="0" y="0"/>
                </a:lnTo>
                <a:close/>
              </a:path>
            </a:pathLst>
          </a:custGeom>
          <a:blipFill rotWithShape="1">
            <a:blip r:embed="rId3">
              <a:alphaModFix/>
            </a:blip>
            <a:stretch>
              <a:fillRect/>
            </a:stretch>
          </a:blipFill>
          <a:ln>
            <a:noFill/>
          </a:ln>
        </p:spPr>
        <p:txBody>
          <a:bodyPr/>
          <a:lstStyle/>
          <a:p>
            <a:endParaRPr lang="en-GB"/>
          </a:p>
        </p:txBody>
      </p:sp>
      <p:sp>
        <p:nvSpPr>
          <p:cNvPr id="105" name="Google Shape;105;p2"/>
          <p:cNvSpPr/>
          <p:nvPr/>
        </p:nvSpPr>
        <p:spPr>
          <a:xfrm flipH="1">
            <a:off x="15693585" y="7930942"/>
            <a:ext cx="3131431" cy="2967031"/>
          </a:xfrm>
          <a:custGeom>
            <a:avLst/>
            <a:gdLst/>
            <a:ahLst/>
            <a:cxnLst/>
            <a:rect l="l" t="t" r="r" b="b"/>
            <a:pathLst>
              <a:path w="3131431" h="2967031" extrusionOk="0">
                <a:moveTo>
                  <a:pt x="3131430" y="0"/>
                </a:moveTo>
                <a:lnTo>
                  <a:pt x="0" y="0"/>
                </a:lnTo>
                <a:lnTo>
                  <a:pt x="0" y="2967031"/>
                </a:lnTo>
                <a:lnTo>
                  <a:pt x="3131430" y="2967031"/>
                </a:lnTo>
                <a:lnTo>
                  <a:pt x="3131430" y="0"/>
                </a:lnTo>
                <a:close/>
              </a:path>
            </a:pathLst>
          </a:custGeom>
          <a:blipFill rotWithShape="1">
            <a:blip r:embed="rId4">
              <a:alphaModFix/>
            </a:blip>
            <a:stretch>
              <a:fillRect/>
            </a:stretch>
          </a:blipFill>
          <a:ln>
            <a:noFill/>
          </a:ln>
        </p:spPr>
        <p:txBody>
          <a:bodyPr/>
          <a:lstStyle/>
          <a:p>
            <a:endParaRPr lang="en-GB"/>
          </a:p>
        </p:txBody>
      </p:sp>
      <p:sp>
        <p:nvSpPr>
          <p:cNvPr id="106" name="Google Shape;106;p2"/>
          <p:cNvSpPr/>
          <p:nvPr/>
        </p:nvSpPr>
        <p:spPr>
          <a:xfrm>
            <a:off x="16289521" y="-954336"/>
            <a:ext cx="3116691" cy="3116691"/>
          </a:xfrm>
          <a:custGeom>
            <a:avLst/>
            <a:gdLst/>
            <a:ahLst/>
            <a:cxnLst/>
            <a:rect l="l" t="t" r="r" b="b"/>
            <a:pathLst>
              <a:path w="3116691" h="3116691" extrusionOk="0">
                <a:moveTo>
                  <a:pt x="0" y="0"/>
                </a:moveTo>
                <a:lnTo>
                  <a:pt x="3116690" y="0"/>
                </a:lnTo>
                <a:lnTo>
                  <a:pt x="3116690" y="3116691"/>
                </a:lnTo>
                <a:lnTo>
                  <a:pt x="0" y="3116691"/>
                </a:lnTo>
                <a:lnTo>
                  <a:pt x="0" y="0"/>
                </a:lnTo>
                <a:close/>
              </a:path>
            </a:pathLst>
          </a:custGeom>
          <a:blipFill rotWithShape="1">
            <a:blip r:embed="rId5">
              <a:alphaModFix/>
            </a:blip>
            <a:stretch>
              <a:fillRect/>
            </a:stretch>
          </a:blipFill>
          <a:ln>
            <a:noFill/>
          </a:ln>
        </p:spPr>
        <p:txBody>
          <a:bodyPr/>
          <a:lstStyle/>
          <a:p>
            <a:endParaRPr lang="en-GB"/>
          </a:p>
        </p:txBody>
      </p:sp>
      <p:sp>
        <p:nvSpPr>
          <p:cNvPr id="107" name="Google Shape;107;p2"/>
          <p:cNvSpPr/>
          <p:nvPr/>
        </p:nvSpPr>
        <p:spPr>
          <a:xfrm>
            <a:off x="2321059" y="2760322"/>
            <a:ext cx="1051215" cy="1078262"/>
          </a:xfrm>
          <a:custGeom>
            <a:avLst/>
            <a:gdLst/>
            <a:ahLst/>
            <a:cxnLst/>
            <a:rect l="l" t="t" r="r" b="b"/>
            <a:pathLst>
              <a:path w="1051215" h="1078262" extrusionOk="0">
                <a:moveTo>
                  <a:pt x="0" y="0"/>
                </a:moveTo>
                <a:lnTo>
                  <a:pt x="1051215" y="0"/>
                </a:lnTo>
                <a:lnTo>
                  <a:pt x="1051215" y="1078262"/>
                </a:lnTo>
                <a:lnTo>
                  <a:pt x="0" y="1078262"/>
                </a:lnTo>
                <a:lnTo>
                  <a:pt x="0" y="0"/>
                </a:lnTo>
                <a:close/>
              </a:path>
            </a:pathLst>
          </a:custGeom>
          <a:blipFill rotWithShape="1">
            <a:blip r:embed="rId6">
              <a:alphaModFix/>
            </a:blip>
            <a:stretch>
              <a:fillRect/>
            </a:stretch>
          </a:blipFill>
          <a:ln>
            <a:noFill/>
          </a:ln>
        </p:spPr>
        <p:txBody>
          <a:bodyPr/>
          <a:lstStyle/>
          <a:p>
            <a:endParaRPr lang="en-GB"/>
          </a:p>
        </p:txBody>
      </p:sp>
      <p:sp>
        <p:nvSpPr>
          <p:cNvPr id="108" name="Google Shape;108;p2"/>
          <p:cNvSpPr/>
          <p:nvPr/>
        </p:nvSpPr>
        <p:spPr>
          <a:xfrm>
            <a:off x="2321059" y="4065238"/>
            <a:ext cx="1051215" cy="1078262"/>
          </a:xfrm>
          <a:custGeom>
            <a:avLst/>
            <a:gdLst/>
            <a:ahLst/>
            <a:cxnLst/>
            <a:rect l="l" t="t" r="r" b="b"/>
            <a:pathLst>
              <a:path w="1051215" h="1078262" extrusionOk="0">
                <a:moveTo>
                  <a:pt x="0" y="0"/>
                </a:moveTo>
                <a:lnTo>
                  <a:pt x="1051215" y="0"/>
                </a:lnTo>
                <a:lnTo>
                  <a:pt x="1051215" y="1078262"/>
                </a:lnTo>
                <a:lnTo>
                  <a:pt x="0" y="1078262"/>
                </a:lnTo>
                <a:lnTo>
                  <a:pt x="0" y="0"/>
                </a:lnTo>
                <a:close/>
              </a:path>
            </a:pathLst>
          </a:custGeom>
          <a:blipFill rotWithShape="1">
            <a:blip r:embed="rId6">
              <a:alphaModFix/>
            </a:blip>
            <a:stretch>
              <a:fillRect/>
            </a:stretch>
          </a:blipFill>
          <a:ln>
            <a:noFill/>
          </a:ln>
        </p:spPr>
        <p:txBody>
          <a:bodyPr/>
          <a:lstStyle/>
          <a:p>
            <a:endParaRPr lang="en-GB"/>
          </a:p>
        </p:txBody>
      </p:sp>
      <p:sp>
        <p:nvSpPr>
          <p:cNvPr id="109" name="Google Shape;109;p2"/>
          <p:cNvSpPr/>
          <p:nvPr/>
        </p:nvSpPr>
        <p:spPr>
          <a:xfrm>
            <a:off x="2424525" y="5370155"/>
            <a:ext cx="1051215" cy="1078262"/>
          </a:xfrm>
          <a:custGeom>
            <a:avLst/>
            <a:gdLst/>
            <a:ahLst/>
            <a:cxnLst/>
            <a:rect l="l" t="t" r="r" b="b"/>
            <a:pathLst>
              <a:path w="1051215" h="1078262" extrusionOk="0">
                <a:moveTo>
                  <a:pt x="0" y="0"/>
                </a:moveTo>
                <a:lnTo>
                  <a:pt x="1051215" y="0"/>
                </a:lnTo>
                <a:lnTo>
                  <a:pt x="1051215" y="1078263"/>
                </a:lnTo>
                <a:lnTo>
                  <a:pt x="0" y="1078263"/>
                </a:lnTo>
                <a:lnTo>
                  <a:pt x="0" y="0"/>
                </a:lnTo>
                <a:close/>
              </a:path>
            </a:pathLst>
          </a:custGeom>
          <a:blipFill rotWithShape="1">
            <a:blip r:embed="rId6">
              <a:alphaModFix/>
            </a:blip>
            <a:stretch>
              <a:fillRect/>
            </a:stretch>
          </a:blipFill>
          <a:ln>
            <a:noFill/>
          </a:ln>
        </p:spPr>
        <p:txBody>
          <a:bodyPr/>
          <a:lstStyle/>
          <a:p>
            <a:endParaRPr lang="en-GB"/>
          </a:p>
        </p:txBody>
      </p:sp>
      <p:sp>
        <p:nvSpPr>
          <p:cNvPr id="110" name="Google Shape;110;p2"/>
          <p:cNvSpPr txBox="1"/>
          <p:nvPr/>
        </p:nvSpPr>
        <p:spPr>
          <a:xfrm>
            <a:off x="3621538" y="2745102"/>
            <a:ext cx="12217200" cy="3693319"/>
          </a:xfrm>
          <a:prstGeom prst="rect">
            <a:avLst/>
          </a:prstGeom>
          <a:noFill/>
          <a:ln>
            <a:noFill/>
          </a:ln>
        </p:spPr>
        <p:txBody>
          <a:bodyPr spcFirstLastPara="1" wrap="square" lIns="0" tIns="0" rIns="0" bIns="0" anchor="t" anchorCtr="0">
            <a:spAutoFit/>
          </a:bodyPr>
          <a:lstStyle/>
          <a:p>
            <a:pPr lvl="0">
              <a:lnSpc>
                <a:spcPct val="150000"/>
              </a:lnSpc>
              <a:buSzPts val="2499"/>
            </a:pPr>
            <a:r>
              <a:rPr lang="el-GR" sz="2000" dirty="0">
                <a:solidFill>
                  <a:srgbClr val="14202B"/>
                </a:solidFill>
                <a:latin typeface="+mn-lt"/>
                <a:ea typeface="Ovo"/>
                <a:cs typeface="Ovo"/>
                <a:sym typeface="Ovo"/>
              </a:rPr>
              <a:t>Η σημερινή συνεδρία σηματοδοτεί το τελευταίο βήμα του εκπαιδευτικού μας ταξιδιού, μετατρέποντας τις γνώσεις και τη μάθησή μας σε πραγματική δράση.</a:t>
            </a:r>
          </a:p>
          <a:p>
            <a:pPr lvl="0">
              <a:lnSpc>
                <a:spcPct val="150000"/>
              </a:lnSpc>
              <a:buSzPts val="2499"/>
            </a:pPr>
            <a:r>
              <a:rPr lang="el-GR" sz="2000" dirty="0">
                <a:solidFill>
                  <a:srgbClr val="14202B"/>
                </a:solidFill>
                <a:latin typeface="+mn-lt"/>
                <a:ea typeface="Ovo"/>
                <a:cs typeface="Ovo"/>
                <a:sym typeface="Ovo"/>
              </a:rPr>
              <a:t>
Στόχος μας είναι να αναλογιστούμε τι έχουμε κερδίσει, να προσδιορίσουμε τι θέλουμε να κάνουμε στη συνέχεια και να δεσμευτούμε προσωπικά να υποστηρίξουμε την ψηφιακή ευημερία στις κοινότητές μας.</a:t>
            </a:r>
          </a:p>
          <a:p>
            <a:pPr lvl="0">
              <a:lnSpc>
                <a:spcPct val="150000"/>
              </a:lnSpc>
              <a:buSzPts val="2499"/>
            </a:pPr>
            <a:r>
              <a:rPr lang="el-GR" sz="2000" dirty="0">
                <a:solidFill>
                  <a:srgbClr val="14202B"/>
                </a:solidFill>
                <a:latin typeface="+mn-lt"/>
                <a:ea typeface="Ovo"/>
                <a:cs typeface="Ovo"/>
                <a:sym typeface="Ovo"/>
              </a:rPr>
              <a:t>
Θα ολοκληρώσουμε χτίζοντας έναν κοινό Τοίχο Δέσμευσης ή ένα Δέντρο Δράσης για να συμβολίσουμε πώς οι ατομικοί μας στόχοι συνδέονται με έναν μεγαλύτερο σκοπό.</a:t>
            </a:r>
            <a:endParaRPr sz="2499" b="0" i="0" u="none" strike="noStrike" cap="none" dirty="0">
              <a:solidFill>
                <a:srgbClr val="14202B"/>
              </a:solidFill>
              <a:latin typeface="+mn-lt"/>
              <a:ea typeface="Ovo"/>
              <a:cs typeface="Ovo"/>
              <a:sym typeface="Ovo"/>
            </a:endParaRPr>
          </a:p>
        </p:txBody>
      </p:sp>
      <p:sp>
        <p:nvSpPr>
          <p:cNvPr id="111" name="Google Shape;111;p2"/>
          <p:cNvSpPr/>
          <p:nvPr/>
        </p:nvSpPr>
        <p:spPr>
          <a:xfrm>
            <a:off x="0" y="6961095"/>
            <a:ext cx="3372274" cy="3325905"/>
          </a:xfrm>
          <a:custGeom>
            <a:avLst/>
            <a:gdLst/>
            <a:ahLst/>
            <a:cxnLst/>
            <a:rect l="l" t="t" r="r" b="b"/>
            <a:pathLst>
              <a:path w="3372274" h="3325905" extrusionOk="0">
                <a:moveTo>
                  <a:pt x="0" y="0"/>
                </a:moveTo>
                <a:lnTo>
                  <a:pt x="3372274" y="0"/>
                </a:lnTo>
                <a:lnTo>
                  <a:pt x="3372274" y="3325905"/>
                </a:lnTo>
                <a:lnTo>
                  <a:pt x="0" y="3325905"/>
                </a:lnTo>
                <a:lnTo>
                  <a:pt x="0" y="0"/>
                </a:lnTo>
                <a:close/>
              </a:path>
            </a:pathLst>
          </a:custGeom>
          <a:blipFill rotWithShape="1">
            <a:blip r:embed="rId7">
              <a:alphaModFix/>
            </a:blip>
            <a:stretch>
              <a:fillRect/>
            </a:stretch>
          </a:blipFill>
          <a:ln>
            <a:noFill/>
          </a:ln>
        </p:spPr>
        <p:txBody>
          <a:bodyPr/>
          <a:lstStyle/>
          <a:p>
            <a:endParaRPr lang="en-GB"/>
          </a:p>
        </p:txBody>
      </p:sp>
      <p:sp>
        <p:nvSpPr>
          <p:cNvPr id="112" name="Google Shape;112;p2"/>
          <p:cNvSpPr txBox="1"/>
          <p:nvPr/>
        </p:nvSpPr>
        <p:spPr>
          <a:xfrm>
            <a:off x="4072288" y="1194734"/>
            <a:ext cx="9228205" cy="732380"/>
          </a:xfrm>
          <a:prstGeom prst="rect">
            <a:avLst/>
          </a:prstGeom>
          <a:noFill/>
          <a:ln>
            <a:noFill/>
          </a:ln>
        </p:spPr>
        <p:txBody>
          <a:bodyPr spcFirstLastPara="1" wrap="square" lIns="0" tIns="0" rIns="0" bIns="0" anchor="t" anchorCtr="0">
            <a:spAutoFit/>
          </a:bodyPr>
          <a:lstStyle/>
          <a:p>
            <a:pPr lvl="0">
              <a:lnSpc>
                <a:spcPct val="119004"/>
              </a:lnSpc>
              <a:buSzPts val="3999"/>
            </a:pPr>
            <a:r>
              <a:rPr lang="el-GR" sz="3999" b="1" dirty="0">
                <a:solidFill>
                  <a:srgbClr val="14202B"/>
                </a:solidFill>
                <a:latin typeface="+mn-lt"/>
                <a:ea typeface="Montserrat"/>
                <a:cs typeface="Montserrat"/>
                <a:sym typeface="Montserrat"/>
              </a:rPr>
              <a:t>Επισκόπηση συνεδρίας</a:t>
            </a:r>
            <a:endParaRPr sz="1400" b="0" i="0" u="none" strike="noStrike" cap="none" dirty="0">
              <a:solidFill>
                <a:srgbClr val="000000"/>
              </a:solidFill>
              <a:latin typeface="+mn-lt"/>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cxnSp>
        <p:nvCxnSpPr>
          <p:cNvPr id="117" name="Google Shape;117;p3"/>
          <p:cNvCxnSpPr/>
          <p:nvPr/>
        </p:nvCxnSpPr>
        <p:spPr>
          <a:xfrm>
            <a:off x="9692481" y="8806777"/>
            <a:ext cx="6492240" cy="0"/>
          </a:xfrm>
          <a:prstGeom prst="straightConnector1">
            <a:avLst/>
          </a:prstGeom>
          <a:noFill/>
          <a:ln w="19050" cap="flat" cmpd="sng">
            <a:solidFill>
              <a:srgbClr val="42678A"/>
            </a:solidFill>
            <a:prstDash val="solid"/>
            <a:round/>
            <a:headEnd type="none" w="sm" len="sm"/>
            <a:tailEnd type="none" w="sm" len="sm"/>
          </a:ln>
        </p:spPr>
      </p:cxnSp>
      <p:sp>
        <p:nvSpPr>
          <p:cNvPr id="118" name="Google Shape;118;p3"/>
          <p:cNvSpPr/>
          <p:nvPr/>
        </p:nvSpPr>
        <p:spPr>
          <a:xfrm>
            <a:off x="15943450" y="8686142"/>
            <a:ext cx="241271" cy="241271"/>
          </a:xfrm>
          <a:custGeom>
            <a:avLst/>
            <a:gdLst/>
            <a:ahLst/>
            <a:cxnLst/>
            <a:rect l="l" t="t" r="r" b="b"/>
            <a:pathLst>
              <a:path w="241271" h="241271" extrusionOk="0">
                <a:moveTo>
                  <a:pt x="0" y="0"/>
                </a:moveTo>
                <a:lnTo>
                  <a:pt x="241271" y="0"/>
                </a:lnTo>
                <a:lnTo>
                  <a:pt x="241271" y="241271"/>
                </a:lnTo>
                <a:lnTo>
                  <a:pt x="0" y="241271"/>
                </a:lnTo>
                <a:lnTo>
                  <a:pt x="0" y="0"/>
                </a:lnTo>
                <a:close/>
              </a:path>
            </a:pathLst>
          </a:custGeom>
          <a:blipFill rotWithShape="1">
            <a:blip r:embed="rId3">
              <a:alphaModFix/>
            </a:blip>
            <a:stretch>
              <a:fillRect/>
            </a:stretch>
          </a:blipFill>
          <a:ln>
            <a:noFill/>
          </a:ln>
        </p:spPr>
        <p:txBody>
          <a:bodyPr/>
          <a:lstStyle/>
          <a:p>
            <a:endParaRPr lang="en-GB"/>
          </a:p>
        </p:txBody>
      </p:sp>
      <p:sp>
        <p:nvSpPr>
          <p:cNvPr id="119" name="Google Shape;119;p3"/>
          <p:cNvSpPr/>
          <p:nvPr/>
        </p:nvSpPr>
        <p:spPr>
          <a:xfrm>
            <a:off x="14572346" y="8686142"/>
            <a:ext cx="241271" cy="241271"/>
          </a:xfrm>
          <a:custGeom>
            <a:avLst/>
            <a:gdLst/>
            <a:ahLst/>
            <a:cxnLst/>
            <a:rect l="l" t="t" r="r" b="b"/>
            <a:pathLst>
              <a:path w="241271" h="241271" extrusionOk="0">
                <a:moveTo>
                  <a:pt x="0" y="0"/>
                </a:moveTo>
                <a:lnTo>
                  <a:pt x="241271" y="0"/>
                </a:lnTo>
                <a:lnTo>
                  <a:pt x="241271" y="241271"/>
                </a:lnTo>
                <a:lnTo>
                  <a:pt x="0" y="241271"/>
                </a:lnTo>
                <a:lnTo>
                  <a:pt x="0" y="0"/>
                </a:lnTo>
                <a:close/>
              </a:path>
            </a:pathLst>
          </a:custGeom>
          <a:blipFill rotWithShape="1">
            <a:blip r:embed="rId3">
              <a:alphaModFix/>
            </a:blip>
            <a:stretch>
              <a:fillRect/>
            </a:stretch>
          </a:blipFill>
          <a:ln>
            <a:noFill/>
          </a:ln>
        </p:spPr>
        <p:txBody>
          <a:bodyPr/>
          <a:lstStyle/>
          <a:p>
            <a:endParaRPr lang="en-GB"/>
          </a:p>
        </p:txBody>
      </p:sp>
      <p:sp>
        <p:nvSpPr>
          <p:cNvPr id="120" name="Google Shape;120;p3"/>
          <p:cNvSpPr/>
          <p:nvPr/>
        </p:nvSpPr>
        <p:spPr>
          <a:xfrm flipH="1">
            <a:off x="15693585" y="7930942"/>
            <a:ext cx="3131431" cy="2967031"/>
          </a:xfrm>
          <a:custGeom>
            <a:avLst/>
            <a:gdLst/>
            <a:ahLst/>
            <a:cxnLst/>
            <a:rect l="l" t="t" r="r" b="b"/>
            <a:pathLst>
              <a:path w="3131431" h="2967031" extrusionOk="0">
                <a:moveTo>
                  <a:pt x="3131430" y="0"/>
                </a:moveTo>
                <a:lnTo>
                  <a:pt x="0" y="0"/>
                </a:lnTo>
                <a:lnTo>
                  <a:pt x="0" y="2967031"/>
                </a:lnTo>
                <a:lnTo>
                  <a:pt x="3131430" y="2967031"/>
                </a:lnTo>
                <a:lnTo>
                  <a:pt x="3131430" y="0"/>
                </a:lnTo>
                <a:close/>
              </a:path>
            </a:pathLst>
          </a:custGeom>
          <a:blipFill rotWithShape="1">
            <a:blip r:embed="rId4">
              <a:alphaModFix/>
            </a:blip>
            <a:stretch>
              <a:fillRect/>
            </a:stretch>
          </a:blipFill>
          <a:ln>
            <a:noFill/>
          </a:ln>
        </p:spPr>
        <p:txBody>
          <a:bodyPr/>
          <a:lstStyle/>
          <a:p>
            <a:endParaRPr lang="en-GB"/>
          </a:p>
        </p:txBody>
      </p:sp>
      <p:sp>
        <p:nvSpPr>
          <p:cNvPr id="121" name="Google Shape;121;p3"/>
          <p:cNvSpPr/>
          <p:nvPr/>
        </p:nvSpPr>
        <p:spPr>
          <a:xfrm>
            <a:off x="-730153" y="8254276"/>
            <a:ext cx="3517706" cy="3517706"/>
          </a:xfrm>
          <a:custGeom>
            <a:avLst/>
            <a:gdLst/>
            <a:ahLst/>
            <a:cxnLst/>
            <a:rect l="l" t="t" r="r" b="b"/>
            <a:pathLst>
              <a:path w="3517706" h="3517706" extrusionOk="0">
                <a:moveTo>
                  <a:pt x="0" y="0"/>
                </a:moveTo>
                <a:lnTo>
                  <a:pt x="3517706" y="0"/>
                </a:lnTo>
                <a:lnTo>
                  <a:pt x="3517706" y="3517706"/>
                </a:lnTo>
                <a:lnTo>
                  <a:pt x="0" y="3517706"/>
                </a:lnTo>
                <a:lnTo>
                  <a:pt x="0" y="0"/>
                </a:lnTo>
                <a:close/>
              </a:path>
            </a:pathLst>
          </a:custGeom>
          <a:blipFill rotWithShape="1">
            <a:blip r:embed="rId5">
              <a:alphaModFix/>
            </a:blip>
            <a:stretch>
              <a:fillRect/>
            </a:stretch>
          </a:blipFill>
          <a:ln>
            <a:noFill/>
          </a:ln>
        </p:spPr>
        <p:txBody>
          <a:bodyPr/>
          <a:lstStyle/>
          <a:p>
            <a:endParaRPr lang="en-GB"/>
          </a:p>
        </p:txBody>
      </p:sp>
      <p:sp>
        <p:nvSpPr>
          <p:cNvPr id="122" name="Google Shape;122;p3"/>
          <p:cNvSpPr/>
          <p:nvPr/>
        </p:nvSpPr>
        <p:spPr>
          <a:xfrm>
            <a:off x="10204235" y="237116"/>
            <a:ext cx="5859850" cy="3896801"/>
          </a:xfrm>
          <a:custGeom>
            <a:avLst/>
            <a:gdLst/>
            <a:ahLst/>
            <a:cxnLst/>
            <a:rect l="l" t="t" r="r" b="b"/>
            <a:pathLst>
              <a:path w="5859850" h="3896801" extrusionOk="0">
                <a:moveTo>
                  <a:pt x="0" y="0"/>
                </a:moveTo>
                <a:lnTo>
                  <a:pt x="5859851" y="0"/>
                </a:lnTo>
                <a:lnTo>
                  <a:pt x="5859851" y="3896801"/>
                </a:lnTo>
                <a:lnTo>
                  <a:pt x="0" y="3896801"/>
                </a:lnTo>
                <a:lnTo>
                  <a:pt x="0" y="0"/>
                </a:lnTo>
                <a:close/>
              </a:path>
            </a:pathLst>
          </a:custGeom>
          <a:blipFill rotWithShape="1">
            <a:blip r:embed="rId6">
              <a:alphaModFix/>
            </a:blip>
            <a:stretch>
              <a:fillRect/>
            </a:stretch>
          </a:blipFill>
          <a:ln>
            <a:noFill/>
          </a:ln>
        </p:spPr>
        <p:txBody>
          <a:bodyPr/>
          <a:lstStyle/>
          <a:p>
            <a:endParaRPr lang="en-GB"/>
          </a:p>
        </p:txBody>
      </p:sp>
      <p:sp>
        <p:nvSpPr>
          <p:cNvPr id="123" name="Google Shape;123;p3"/>
          <p:cNvSpPr txBox="1"/>
          <p:nvPr/>
        </p:nvSpPr>
        <p:spPr>
          <a:xfrm>
            <a:off x="2223915" y="3543764"/>
            <a:ext cx="12659795" cy="3693319"/>
          </a:xfrm>
          <a:prstGeom prst="rect">
            <a:avLst/>
          </a:prstGeom>
          <a:noFill/>
          <a:ln>
            <a:noFill/>
          </a:ln>
        </p:spPr>
        <p:txBody>
          <a:bodyPr spcFirstLastPara="1" wrap="square" lIns="0" tIns="0" rIns="0" bIns="0" anchor="t" anchorCtr="0">
            <a:spAutoFit/>
          </a:bodyPr>
          <a:lstStyle/>
          <a:p>
            <a:pPr lvl="0">
              <a:lnSpc>
                <a:spcPct val="150000"/>
              </a:lnSpc>
              <a:buSzPts val="2499"/>
            </a:pPr>
            <a:r>
              <a:rPr lang="el-GR" sz="2000" dirty="0">
                <a:solidFill>
                  <a:srgbClr val="14202B"/>
                </a:solidFill>
                <a:latin typeface="+mn-lt"/>
                <a:ea typeface="Ovo"/>
                <a:cs typeface="Ovo"/>
                <a:sym typeface="Ovo"/>
              </a:rPr>
              <a:t>Ο προβληματισμός είναι ισχυρός, αλλά η δράση δημιουργεί αντίκτυπο.</a:t>
            </a:r>
          </a:p>
          <a:p>
            <a:pPr lvl="0">
              <a:lnSpc>
                <a:spcPct val="150000"/>
              </a:lnSpc>
              <a:buSzPts val="2499"/>
            </a:pPr>
            <a:r>
              <a:rPr lang="el-GR" sz="2000" dirty="0">
                <a:solidFill>
                  <a:srgbClr val="14202B"/>
                </a:solidFill>
                <a:latin typeface="+mn-lt"/>
                <a:ea typeface="Ovo"/>
                <a:cs typeface="Ovo"/>
                <a:sym typeface="Ovo"/>
              </a:rPr>
              <a:t>
Όταν παίρνουμε αυτά που μάθαμε και τα εφαρμόζουμε στην πραγματική ζωή, γινόμαστε πρότυπα όχι μόνο συμμετέχοντες, αλλά εκπαιδευτές συνομηλίκων που δίνουν το παράδειγμα.</a:t>
            </a:r>
          </a:p>
          <a:p>
            <a:pPr lvl="0">
              <a:lnSpc>
                <a:spcPct val="150000"/>
              </a:lnSpc>
              <a:buSzPts val="2499"/>
            </a:pPr>
            <a:r>
              <a:rPr lang="el-GR" sz="2000" dirty="0">
                <a:solidFill>
                  <a:srgbClr val="14202B"/>
                </a:solidFill>
                <a:latin typeface="+mn-lt"/>
                <a:ea typeface="Ovo"/>
                <a:cs typeface="Ovo"/>
                <a:sym typeface="Ovo"/>
              </a:rPr>
              <a:t>
Αυτή η συνεδρία έχει να κάνει με την οικειοποίηση της μάθησής σας, τον εορτασμό της ανάπτυξής σας και την επιλογή ενός ρεαλιστικού βήματος που θα κάνετε για να κάνετε τους ψηφιακούς χώρους πιο θετικούς και ισορροπημένους.</a:t>
            </a:r>
            <a:endParaRPr sz="2499" b="0" i="0" u="none" strike="noStrike" cap="none" dirty="0">
              <a:solidFill>
                <a:srgbClr val="14202B"/>
              </a:solidFill>
              <a:latin typeface="+mn-lt"/>
              <a:ea typeface="Ovo"/>
              <a:cs typeface="Ovo"/>
              <a:sym typeface="Ovo"/>
            </a:endParaRPr>
          </a:p>
        </p:txBody>
      </p:sp>
      <p:sp>
        <p:nvSpPr>
          <p:cNvPr id="124" name="Google Shape;124;p3"/>
          <p:cNvSpPr txBox="1"/>
          <p:nvPr/>
        </p:nvSpPr>
        <p:spPr>
          <a:xfrm>
            <a:off x="2223915" y="1369967"/>
            <a:ext cx="7538659" cy="1733680"/>
          </a:xfrm>
          <a:prstGeom prst="rect">
            <a:avLst/>
          </a:prstGeom>
          <a:noFill/>
          <a:ln>
            <a:noFill/>
          </a:ln>
        </p:spPr>
        <p:txBody>
          <a:bodyPr spcFirstLastPara="1" wrap="square" lIns="0" tIns="0" rIns="0" bIns="0" anchor="t" anchorCtr="0">
            <a:spAutoFit/>
          </a:bodyPr>
          <a:lstStyle/>
          <a:p>
            <a:pPr lvl="0">
              <a:lnSpc>
                <a:spcPct val="141026"/>
              </a:lnSpc>
              <a:buSzPts val="3995"/>
            </a:pPr>
            <a:r>
              <a:rPr lang="el-GR" sz="3995" b="1" dirty="0">
                <a:solidFill>
                  <a:srgbClr val="14202B"/>
                </a:solidFill>
                <a:latin typeface="+mn-lt"/>
                <a:ea typeface="Montserrat"/>
                <a:cs typeface="Montserrat"/>
                <a:sym typeface="Montserrat"/>
              </a:rPr>
              <a:t>Γιατί έχει σημασία αυτή η συνεδρία</a:t>
            </a:r>
            <a:endParaRPr sz="1400" b="0" i="0" u="none" strike="noStrike" cap="none" dirty="0">
              <a:solidFill>
                <a:srgbClr val="000000"/>
              </a:solidFill>
              <a:latin typeface="+mn-lt"/>
              <a:ea typeface="Arial"/>
              <a:cs typeface="Arial"/>
              <a:sym typeface="Arial"/>
            </a:endParaRPr>
          </a:p>
        </p:txBody>
      </p:sp>
      <p:sp>
        <p:nvSpPr>
          <p:cNvPr id="125" name="Google Shape;125;p3"/>
          <p:cNvSpPr txBox="1"/>
          <p:nvPr/>
        </p:nvSpPr>
        <p:spPr>
          <a:xfrm>
            <a:off x="4404459" y="7418688"/>
            <a:ext cx="8298705" cy="1206484"/>
          </a:xfrm>
          <a:prstGeom prst="rect">
            <a:avLst/>
          </a:prstGeom>
          <a:noFill/>
          <a:ln>
            <a:noFill/>
          </a:ln>
        </p:spPr>
        <p:txBody>
          <a:bodyPr spcFirstLastPara="1" wrap="square" lIns="0" tIns="0" rIns="0" bIns="0" anchor="t" anchorCtr="0">
            <a:spAutoFit/>
          </a:bodyPr>
          <a:lstStyle/>
          <a:p>
            <a:pPr lvl="0" algn="ctr">
              <a:lnSpc>
                <a:spcPct val="140013"/>
              </a:lnSpc>
              <a:buSzPts val="2999"/>
            </a:pPr>
            <a:r>
              <a:rPr lang="el-GR" sz="2800" dirty="0">
                <a:solidFill>
                  <a:srgbClr val="312F84"/>
                </a:solidFill>
                <a:latin typeface="+mn-lt"/>
                <a:ea typeface="Fredoka"/>
                <a:cs typeface="Fredoka"/>
                <a:sym typeface="Fredoka"/>
              </a:rPr>
              <a:t>«Η αλλαγή δεν συμβαίνει με ένα μεγάλο άλμα, ξεκινά με μικρά, ουσιαστικά βήματα».</a:t>
            </a:r>
            <a:endParaRPr sz="1400" b="0" i="0" u="none" strike="noStrike" cap="none" dirty="0">
              <a:solidFill>
                <a:srgbClr val="000000"/>
              </a:solidFill>
              <a:latin typeface="+mn-lt"/>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grpSp>
        <p:nvGrpSpPr>
          <p:cNvPr id="130" name="Google Shape;130;p4"/>
          <p:cNvGrpSpPr/>
          <p:nvPr/>
        </p:nvGrpSpPr>
        <p:grpSpPr>
          <a:xfrm>
            <a:off x="1821966" y="2494453"/>
            <a:ext cx="14644068" cy="5117268"/>
            <a:chOff x="0" y="-47625"/>
            <a:chExt cx="3856874" cy="1347758"/>
          </a:xfrm>
        </p:grpSpPr>
        <p:sp>
          <p:nvSpPr>
            <p:cNvPr id="131" name="Google Shape;131;p4"/>
            <p:cNvSpPr/>
            <p:nvPr/>
          </p:nvSpPr>
          <p:spPr>
            <a:xfrm>
              <a:off x="0" y="0"/>
              <a:ext cx="3856874" cy="1300133"/>
            </a:xfrm>
            <a:custGeom>
              <a:avLst/>
              <a:gdLst/>
              <a:ahLst/>
              <a:cxnLst/>
              <a:rect l="l" t="t" r="r" b="b"/>
              <a:pathLst>
                <a:path w="3856874" h="1300133" extrusionOk="0">
                  <a:moveTo>
                    <a:pt x="17446" y="0"/>
                  </a:moveTo>
                  <a:lnTo>
                    <a:pt x="3839428" y="0"/>
                  </a:lnTo>
                  <a:cubicBezTo>
                    <a:pt x="3849063" y="0"/>
                    <a:pt x="3856874" y="7811"/>
                    <a:pt x="3856874" y="17446"/>
                  </a:cubicBezTo>
                  <a:lnTo>
                    <a:pt x="3856874" y="1282687"/>
                  </a:lnTo>
                  <a:cubicBezTo>
                    <a:pt x="3856874" y="1287314"/>
                    <a:pt x="3855036" y="1291751"/>
                    <a:pt x="3851764" y="1295023"/>
                  </a:cubicBezTo>
                  <a:cubicBezTo>
                    <a:pt x="3848492" y="1298295"/>
                    <a:pt x="3844055" y="1300133"/>
                    <a:pt x="3839428" y="1300133"/>
                  </a:cubicBezTo>
                  <a:lnTo>
                    <a:pt x="17446" y="1300133"/>
                  </a:lnTo>
                  <a:cubicBezTo>
                    <a:pt x="12819" y="1300133"/>
                    <a:pt x="8382" y="1298295"/>
                    <a:pt x="5110" y="1295023"/>
                  </a:cubicBezTo>
                  <a:cubicBezTo>
                    <a:pt x="1838" y="1291751"/>
                    <a:pt x="0" y="1287314"/>
                    <a:pt x="0" y="1282687"/>
                  </a:cubicBezTo>
                  <a:lnTo>
                    <a:pt x="0" y="17446"/>
                  </a:lnTo>
                  <a:cubicBezTo>
                    <a:pt x="0" y="12819"/>
                    <a:pt x="1838" y="8382"/>
                    <a:pt x="5110" y="5110"/>
                  </a:cubicBezTo>
                  <a:cubicBezTo>
                    <a:pt x="8382" y="1838"/>
                    <a:pt x="12819" y="0"/>
                    <a:pt x="17446" y="0"/>
                  </a:cubicBezTo>
                  <a:close/>
                </a:path>
              </a:pathLst>
            </a:custGeom>
            <a:solidFill>
              <a:srgbClr val="D8E7F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2" name="Google Shape;132;p4"/>
            <p:cNvSpPr txBox="1"/>
            <p:nvPr/>
          </p:nvSpPr>
          <p:spPr>
            <a:xfrm>
              <a:off x="0" y="-47625"/>
              <a:ext cx="3856874" cy="1347758"/>
            </a:xfrm>
            <a:prstGeom prst="rect">
              <a:avLst/>
            </a:prstGeom>
            <a:noFill/>
            <a:ln>
              <a:noFill/>
            </a:ln>
          </p:spPr>
          <p:txBody>
            <a:bodyPr spcFirstLastPara="1" wrap="square" lIns="50800" tIns="50800" rIns="50800" bIns="50800" anchor="ctr" anchorCtr="0">
              <a:noAutofit/>
            </a:bodyPr>
            <a:lstStyle/>
            <a:p>
              <a:pPr marL="0" marR="0" lvl="0" indent="0" algn="ctr" rtl="0">
                <a:lnSpc>
                  <a:spcPct val="191666"/>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cxnSp>
        <p:nvCxnSpPr>
          <p:cNvPr id="133" name="Google Shape;133;p4"/>
          <p:cNvCxnSpPr/>
          <p:nvPr/>
        </p:nvCxnSpPr>
        <p:spPr>
          <a:xfrm>
            <a:off x="9692481" y="8806777"/>
            <a:ext cx="6492240" cy="0"/>
          </a:xfrm>
          <a:prstGeom prst="straightConnector1">
            <a:avLst/>
          </a:prstGeom>
          <a:noFill/>
          <a:ln w="19050" cap="flat" cmpd="sng">
            <a:solidFill>
              <a:srgbClr val="91AABF"/>
            </a:solidFill>
            <a:prstDash val="solid"/>
            <a:round/>
            <a:headEnd type="none" w="sm" len="sm"/>
            <a:tailEnd type="none" w="sm" len="sm"/>
          </a:ln>
        </p:spPr>
      </p:cxnSp>
      <p:sp>
        <p:nvSpPr>
          <p:cNvPr id="134" name="Google Shape;134;p4"/>
          <p:cNvSpPr/>
          <p:nvPr/>
        </p:nvSpPr>
        <p:spPr>
          <a:xfrm>
            <a:off x="15943450" y="8686142"/>
            <a:ext cx="241271" cy="241271"/>
          </a:xfrm>
          <a:custGeom>
            <a:avLst/>
            <a:gdLst/>
            <a:ahLst/>
            <a:cxnLst/>
            <a:rect l="l" t="t" r="r" b="b"/>
            <a:pathLst>
              <a:path w="241271" h="241271" extrusionOk="0">
                <a:moveTo>
                  <a:pt x="0" y="0"/>
                </a:moveTo>
                <a:lnTo>
                  <a:pt x="241271" y="0"/>
                </a:lnTo>
                <a:lnTo>
                  <a:pt x="241271" y="241271"/>
                </a:lnTo>
                <a:lnTo>
                  <a:pt x="0" y="241271"/>
                </a:lnTo>
                <a:lnTo>
                  <a:pt x="0" y="0"/>
                </a:lnTo>
                <a:close/>
              </a:path>
            </a:pathLst>
          </a:custGeom>
          <a:blipFill rotWithShape="1">
            <a:blip r:embed="rId3">
              <a:alphaModFix/>
            </a:blip>
            <a:stretch>
              <a:fillRect/>
            </a:stretch>
          </a:blipFill>
          <a:ln>
            <a:noFill/>
          </a:ln>
        </p:spPr>
        <p:txBody>
          <a:bodyPr/>
          <a:lstStyle/>
          <a:p>
            <a:endParaRPr lang="en-GB"/>
          </a:p>
        </p:txBody>
      </p:sp>
      <p:sp>
        <p:nvSpPr>
          <p:cNvPr id="135" name="Google Shape;135;p4"/>
          <p:cNvSpPr/>
          <p:nvPr/>
        </p:nvSpPr>
        <p:spPr>
          <a:xfrm>
            <a:off x="14572346" y="8686142"/>
            <a:ext cx="241271" cy="241271"/>
          </a:xfrm>
          <a:custGeom>
            <a:avLst/>
            <a:gdLst/>
            <a:ahLst/>
            <a:cxnLst/>
            <a:rect l="l" t="t" r="r" b="b"/>
            <a:pathLst>
              <a:path w="241271" h="241271" extrusionOk="0">
                <a:moveTo>
                  <a:pt x="0" y="0"/>
                </a:moveTo>
                <a:lnTo>
                  <a:pt x="241271" y="0"/>
                </a:lnTo>
                <a:lnTo>
                  <a:pt x="241271" y="241271"/>
                </a:lnTo>
                <a:lnTo>
                  <a:pt x="0" y="241271"/>
                </a:lnTo>
                <a:lnTo>
                  <a:pt x="0" y="0"/>
                </a:lnTo>
                <a:close/>
              </a:path>
            </a:pathLst>
          </a:custGeom>
          <a:blipFill rotWithShape="1">
            <a:blip r:embed="rId3">
              <a:alphaModFix/>
            </a:blip>
            <a:stretch>
              <a:fillRect/>
            </a:stretch>
          </a:blipFill>
          <a:ln>
            <a:noFill/>
          </a:ln>
        </p:spPr>
        <p:txBody>
          <a:bodyPr/>
          <a:lstStyle/>
          <a:p>
            <a:endParaRPr lang="en-GB"/>
          </a:p>
        </p:txBody>
      </p:sp>
      <p:sp>
        <p:nvSpPr>
          <p:cNvPr id="136" name="Google Shape;136;p4"/>
          <p:cNvSpPr/>
          <p:nvPr/>
        </p:nvSpPr>
        <p:spPr>
          <a:xfrm flipH="1">
            <a:off x="15693585" y="7930942"/>
            <a:ext cx="3131431" cy="2967031"/>
          </a:xfrm>
          <a:custGeom>
            <a:avLst/>
            <a:gdLst/>
            <a:ahLst/>
            <a:cxnLst/>
            <a:rect l="l" t="t" r="r" b="b"/>
            <a:pathLst>
              <a:path w="3131431" h="2967031" extrusionOk="0">
                <a:moveTo>
                  <a:pt x="3131430" y="0"/>
                </a:moveTo>
                <a:lnTo>
                  <a:pt x="0" y="0"/>
                </a:lnTo>
                <a:lnTo>
                  <a:pt x="0" y="2967031"/>
                </a:lnTo>
                <a:lnTo>
                  <a:pt x="3131430" y="2967031"/>
                </a:lnTo>
                <a:lnTo>
                  <a:pt x="3131430" y="0"/>
                </a:lnTo>
                <a:close/>
              </a:path>
            </a:pathLst>
          </a:custGeom>
          <a:blipFill rotWithShape="1">
            <a:blip r:embed="rId4">
              <a:alphaModFix/>
            </a:blip>
            <a:stretch>
              <a:fillRect/>
            </a:stretch>
          </a:blipFill>
          <a:ln>
            <a:noFill/>
          </a:ln>
        </p:spPr>
        <p:txBody>
          <a:bodyPr/>
          <a:lstStyle/>
          <a:p>
            <a:endParaRPr lang="en-GB"/>
          </a:p>
        </p:txBody>
      </p:sp>
      <p:sp>
        <p:nvSpPr>
          <p:cNvPr id="137" name="Google Shape;137;p4"/>
          <p:cNvSpPr/>
          <p:nvPr/>
        </p:nvSpPr>
        <p:spPr>
          <a:xfrm>
            <a:off x="-730153" y="8528147"/>
            <a:ext cx="3517706" cy="3517706"/>
          </a:xfrm>
          <a:custGeom>
            <a:avLst/>
            <a:gdLst/>
            <a:ahLst/>
            <a:cxnLst/>
            <a:rect l="l" t="t" r="r" b="b"/>
            <a:pathLst>
              <a:path w="3517706" h="3517706" extrusionOk="0">
                <a:moveTo>
                  <a:pt x="0" y="0"/>
                </a:moveTo>
                <a:lnTo>
                  <a:pt x="3517706" y="0"/>
                </a:lnTo>
                <a:lnTo>
                  <a:pt x="3517706" y="3517706"/>
                </a:lnTo>
                <a:lnTo>
                  <a:pt x="0" y="3517706"/>
                </a:lnTo>
                <a:lnTo>
                  <a:pt x="0" y="0"/>
                </a:lnTo>
                <a:close/>
              </a:path>
            </a:pathLst>
          </a:custGeom>
          <a:blipFill rotWithShape="1">
            <a:blip r:embed="rId5">
              <a:alphaModFix/>
            </a:blip>
            <a:stretch>
              <a:fillRect/>
            </a:stretch>
          </a:blipFill>
          <a:ln>
            <a:noFill/>
          </a:ln>
        </p:spPr>
        <p:txBody>
          <a:bodyPr/>
          <a:lstStyle/>
          <a:p>
            <a:endParaRPr lang="en-GB"/>
          </a:p>
        </p:txBody>
      </p:sp>
      <p:sp>
        <p:nvSpPr>
          <p:cNvPr id="138" name="Google Shape;138;p4"/>
          <p:cNvSpPr/>
          <p:nvPr/>
        </p:nvSpPr>
        <p:spPr>
          <a:xfrm>
            <a:off x="14146197" y="1637894"/>
            <a:ext cx="3113103" cy="3113103"/>
          </a:xfrm>
          <a:custGeom>
            <a:avLst/>
            <a:gdLst/>
            <a:ahLst/>
            <a:cxnLst/>
            <a:rect l="l" t="t" r="r" b="b"/>
            <a:pathLst>
              <a:path w="3113103" h="3113103" extrusionOk="0">
                <a:moveTo>
                  <a:pt x="0" y="0"/>
                </a:moveTo>
                <a:lnTo>
                  <a:pt x="3113103" y="0"/>
                </a:lnTo>
                <a:lnTo>
                  <a:pt x="3113103" y="3113104"/>
                </a:lnTo>
                <a:lnTo>
                  <a:pt x="0" y="3113104"/>
                </a:lnTo>
                <a:lnTo>
                  <a:pt x="0" y="0"/>
                </a:lnTo>
                <a:close/>
              </a:path>
            </a:pathLst>
          </a:custGeom>
          <a:blipFill rotWithShape="1">
            <a:blip r:embed="rId6">
              <a:alphaModFix/>
            </a:blip>
            <a:stretch>
              <a:fillRect/>
            </a:stretch>
          </a:blipFill>
          <a:ln>
            <a:noFill/>
          </a:ln>
        </p:spPr>
        <p:txBody>
          <a:bodyPr/>
          <a:lstStyle/>
          <a:p>
            <a:endParaRPr lang="en-GB"/>
          </a:p>
        </p:txBody>
      </p:sp>
      <p:sp>
        <p:nvSpPr>
          <p:cNvPr id="139" name="Google Shape;139;p4"/>
          <p:cNvSpPr txBox="1"/>
          <p:nvPr/>
        </p:nvSpPr>
        <p:spPr>
          <a:xfrm>
            <a:off x="3715654" y="2826146"/>
            <a:ext cx="10856691" cy="861583"/>
          </a:xfrm>
          <a:prstGeom prst="rect">
            <a:avLst/>
          </a:prstGeom>
          <a:noFill/>
          <a:ln>
            <a:noFill/>
          </a:ln>
        </p:spPr>
        <p:txBody>
          <a:bodyPr spcFirstLastPara="1" wrap="square" lIns="0" tIns="0" rIns="0" bIns="0" anchor="t" anchorCtr="0">
            <a:spAutoFit/>
          </a:bodyPr>
          <a:lstStyle/>
          <a:p>
            <a:pPr lvl="0" algn="ctr">
              <a:lnSpc>
                <a:spcPct val="140010"/>
              </a:lnSpc>
              <a:buSzPts val="3999"/>
            </a:pPr>
            <a:r>
              <a:rPr lang="el-GR" sz="3999" b="1" dirty="0">
                <a:solidFill>
                  <a:srgbClr val="14202B"/>
                </a:solidFill>
                <a:latin typeface="+mn-lt"/>
                <a:ea typeface="Montserrat Black"/>
                <a:cs typeface="Montserrat Black"/>
                <a:sym typeface="Montserrat Black"/>
              </a:rPr>
              <a:t>Μαθησιακά Αποτελέσματα</a:t>
            </a:r>
            <a:endParaRPr sz="1400" b="0" i="0" u="none" strike="noStrike" cap="none" dirty="0">
              <a:solidFill>
                <a:srgbClr val="000000"/>
              </a:solidFill>
              <a:latin typeface="+mn-lt"/>
              <a:ea typeface="Arial"/>
              <a:cs typeface="Arial"/>
              <a:sym typeface="Arial"/>
            </a:endParaRPr>
          </a:p>
        </p:txBody>
      </p:sp>
      <p:sp>
        <p:nvSpPr>
          <p:cNvPr id="140" name="Google Shape;140;p4"/>
          <p:cNvSpPr txBox="1"/>
          <p:nvPr/>
        </p:nvSpPr>
        <p:spPr>
          <a:xfrm>
            <a:off x="2638499" y="4261199"/>
            <a:ext cx="13011000" cy="2539157"/>
          </a:xfrm>
          <a:prstGeom prst="rect">
            <a:avLst/>
          </a:prstGeom>
          <a:noFill/>
          <a:ln>
            <a:noFill/>
          </a:ln>
        </p:spPr>
        <p:txBody>
          <a:bodyPr spcFirstLastPara="1" wrap="square" lIns="0" tIns="0" rIns="0" bIns="0" anchor="t" anchorCtr="0">
            <a:spAutoFit/>
          </a:bodyPr>
          <a:lstStyle/>
          <a:p>
            <a:pPr lvl="0">
              <a:lnSpc>
                <a:spcPct val="165026"/>
              </a:lnSpc>
              <a:buSzPts val="2499"/>
            </a:pPr>
            <a:r>
              <a:rPr lang="el-GR" sz="2000" dirty="0">
                <a:solidFill>
                  <a:srgbClr val="14202B"/>
                </a:solidFill>
                <a:latin typeface="+mn-lt"/>
                <a:ea typeface="Ovo"/>
                <a:cs typeface="Ovo"/>
                <a:sym typeface="Ovo"/>
              </a:rPr>
              <a:t>Μέχρι το τέλος αυτής της συνεδρίας, οι συμμετέχοντες θα</a:t>
            </a:r>
            <a:r>
              <a:rPr lang="en-US" sz="2000" b="0" i="0" u="none" strike="noStrike" cap="none" dirty="0">
                <a:solidFill>
                  <a:srgbClr val="14202B"/>
                </a:solidFill>
                <a:latin typeface="+mn-lt"/>
                <a:ea typeface="Ovo"/>
                <a:cs typeface="Ovo"/>
                <a:sym typeface="Ovo"/>
              </a:rPr>
              <a:t>:</a:t>
            </a:r>
            <a:endParaRPr sz="2000" b="0" i="0" u="none" strike="noStrike" cap="none" dirty="0">
              <a:solidFill>
                <a:srgbClr val="000000"/>
              </a:solidFill>
              <a:latin typeface="+mn-lt"/>
              <a:ea typeface="Arial"/>
              <a:cs typeface="Arial"/>
              <a:sym typeface="Arial"/>
            </a:endParaRPr>
          </a:p>
          <a:p>
            <a:pPr marL="539749" lvl="1" indent="-269873">
              <a:lnSpc>
                <a:spcPct val="165026"/>
              </a:lnSpc>
              <a:buClr>
                <a:srgbClr val="14202B"/>
              </a:buClr>
              <a:buSzPct val="100000"/>
              <a:buFont typeface="Arial"/>
              <a:buChar char="•"/>
            </a:pPr>
            <a:r>
              <a:rPr lang="el-GR" sz="2000" dirty="0">
                <a:solidFill>
                  <a:srgbClr val="14202B"/>
                </a:solidFill>
                <a:latin typeface="+mn-lt"/>
                <a:ea typeface="Ovo"/>
                <a:cs typeface="Ovo"/>
                <a:sym typeface="Ovo"/>
              </a:rPr>
              <a:t>Προσδιορισμός μιας συγκεκριμένης δράσης για την προώθηση της ψηφιακής ευημερίας.
Δεσμευτείτε σε έναν προσωπικό ή ομαδικό στόχο που φαίνεται ρεαλιστικός και παρακινητικός.
Αναγνωρίζουν τον κοινό αντίκτυπο της ομάδας τους ως ψηφιακοί ηγέτες.
Αναλογιστείτε την προσωπική τους ανάπτυξη και τα κίνητρά τους.</a:t>
            </a:r>
            <a:endParaRPr sz="2000" b="0" i="0" u="none" strike="noStrike" cap="none" dirty="0">
              <a:solidFill>
                <a:srgbClr val="000000"/>
              </a:solidFill>
              <a:latin typeface="+mn-lt"/>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cxnSp>
        <p:nvCxnSpPr>
          <p:cNvPr id="145" name="Google Shape;145;p5"/>
          <p:cNvCxnSpPr/>
          <p:nvPr/>
        </p:nvCxnSpPr>
        <p:spPr>
          <a:xfrm rot="10800000">
            <a:off x="531114" y="8702347"/>
            <a:ext cx="3096688" cy="0"/>
          </a:xfrm>
          <a:prstGeom prst="straightConnector1">
            <a:avLst/>
          </a:prstGeom>
          <a:noFill/>
          <a:ln w="19050" cap="flat" cmpd="sng">
            <a:solidFill>
              <a:srgbClr val="91AABF"/>
            </a:solidFill>
            <a:prstDash val="solid"/>
            <a:round/>
            <a:headEnd type="none" w="sm" len="sm"/>
            <a:tailEnd type="none" w="sm" len="sm"/>
          </a:ln>
        </p:spPr>
      </p:cxnSp>
      <p:sp>
        <p:nvSpPr>
          <p:cNvPr id="146" name="Google Shape;146;p5"/>
          <p:cNvSpPr/>
          <p:nvPr/>
        </p:nvSpPr>
        <p:spPr>
          <a:xfrm rot="10800000">
            <a:off x="531114" y="8581711"/>
            <a:ext cx="241271" cy="241271"/>
          </a:xfrm>
          <a:custGeom>
            <a:avLst/>
            <a:gdLst/>
            <a:ahLst/>
            <a:cxnLst/>
            <a:rect l="l" t="t" r="r" b="b"/>
            <a:pathLst>
              <a:path w="241271" h="241271" extrusionOk="0">
                <a:moveTo>
                  <a:pt x="0" y="0"/>
                </a:moveTo>
                <a:lnTo>
                  <a:pt x="241272" y="0"/>
                </a:lnTo>
                <a:lnTo>
                  <a:pt x="241272" y="241272"/>
                </a:lnTo>
                <a:lnTo>
                  <a:pt x="0" y="241272"/>
                </a:lnTo>
                <a:lnTo>
                  <a:pt x="0" y="0"/>
                </a:lnTo>
                <a:close/>
              </a:path>
            </a:pathLst>
          </a:custGeom>
          <a:blipFill rotWithShape="1">
            <a:blip r:embed="rId3">
              <a:alphaModFix/>
            </a:blip>
            <a:stretch>
              <a:fillRect/>
            </a:stretch>
          </a:blipFill>
          <a:ln>
            <a:noFill/>
          </a:ln>
        </p:spPr>
        <p:txBody>
          <a:bodyPr/>
          <a:lstStyle/>
          <a:p>
            <a:endParaRPr lang="en-GB"/>
          </a:p>
        </p:txBody>
      </p:sp>
      <p:sp>
        <p:nvSpPr>
          <p:cNvPr id="147" name="Google Shape;147;p5"/>
          <p:cNvSpPr/>
          <p:nvPr/>
        </p:nvSpPr>
        <p:spPr>
          <a:xfrm rot="10800000">
            <a:off x="1902218" y="8581711"/>
            <a:ext cx="241271" cy="241271"/>
          </a:xfrm>
          <a:custGeom>
            <a:avLst/>
            <a:gdLst/>
            <a:ahLst/>
            <a:cxnLst/>
            <a:rect l="l" t="t" r="r" b="b"/>
            <a:pathLst>
              <a:path w="241271" h="241271" extrusionOk="0">
                <a:moveTo>
                  <a:pt x="0" y="0"/>
                </a:moveTo>
                <a:lnTo>
                  <a:pt x="241272" y="0"/>
                </a:lnTo>
                <a:lnTo>
                  <a:pt x="241272" y="241272"/>
                </a:lnTo>
                <a:lnTo>
                  <a:pt x="0" y="241272"/>
                </a:lnTo>
                <a:lnTo>
                  <a:pt x="0" y="0"/>
                </a:lnTo>
                <a:close/>
              </a:path>
            </a:pathLst>
          </a:custGeom>
          <a:blipFill rotWithShape="1">
            <a:blip r:embed="rId3">
              <a:alphaModFix/>
            </a:blip>
            <a:stretch>
              <a:fillRect/>
            </a:stretch>
          </a:blipFill>
          <a:ln>
            <a:noFill/>
          </a:ln>
        </p:spPr>
        <p:txBody>
          <a:bodyPr/>
          <a:lstStyle/>
          <a:p>
            <a:endParaRPr lang="en-GB"/>
          </a:p>
        </p:txBody>
      </p:sp>
      <p:sp>
        <p:nvSpPr>
          <p:cNvPr id="148" name="Google Shape;148;p5"/>
          <p:cNvSpPr/>
          <p:nvPr/>
        </p:nvSpPr>
        <p:spPr>
          <a:xfrm flipH="1">
            <a:off x="15693585" y="7930942"/>
            <a:ext cx="3131431" cy="2967031"/>
          </a:xfrm>
          <a:custGeom>
            <a:avLst/>
            <a:gdLst/>
            <a:ahLst/>
            <a:cxnLst/>
            <a:rect l="l" t="t" r="r" b="b"/>
            <a:pathLst>
              <a:path w="3131431" h="2967031" extrusionOk="0">
                <a:moveTo>
                  <a:pt x="3131430" y="0"/>
                </a:moveTo>
                <a:lnTo>
                  <a:pt x="0" y="0"/>
                </a:lnTo>
                <a:lnTo>
                  <a:pt x="0" y="2967031"/>
                </a:lnTo>
                <a:lnTo>
                  <a:pt x="3131430" y="2967031"/>
                </a:lnTo>
                <a:lnTo>
                  <a:pt x="3131430" y="0"/>
                </a:lnTo>
                <a:close/>
              </a:path>
            </a:pathLst>
          </a:custGeom>
          <a:blipFill rotWithShape="1">
            <a:blip r:embed="rId4">
              <a:alphaModFix/>
            </a:blip>
            <a:stretch>
              <a:fillRect/>
            </a:stretch>
          </a:blipFill>
          <a:ln>
            <a:noFill/>
          </a:ln>
        </p:spPr>
        <p:txBody>
          <a:bodyPr/>
          <a:lstStyle/>
          <a:p>
            <a:endParaRPr lang="en-GB"/>
          </a:p>
        </p:txBody>
      </p:sp>
      <p:sp>
        <p:nvSpPr>
          <p:cNvPr id="149" name="Google Shape;149;p5"/>
          <p:cNvSpPr/>
          <p:nvPr/>
        </p:nvSpPr>
        <p:spPr>
          <a:xfrm>
            <a:off x="4855025" y="8803511"/>
            <a:ext cx="3116691" cy="3116691"/>
          </a:xfrm>
          <a:custGeom>
            <a:avLst/>
            <a:gdLst/>
            <a:ahLst/>
            <a:cxnLst/>
            <a:rect l="l" t="t" r="r" b="b"/>
            <a:pathLst>
              <a:path w="3116691" h="3116691" extrusionOk="0">
                <a:moveTo>
                  <a:pt x="0" y="0"/>
                </a:moveTo>
                <a:lnTo>
                  <a:pt x="3116691" y="0"/>
                </a:lnTo>
                <a:lnTo>
                  <a:pt x="3116691" y="3116691"/>
                </a:lnTo>
                <a:lnTo>
                  <a:pt x="0" y="3116691"/>
                </a:lnTo>
                <a:lnTo>
                  <a:pt x="0" y="0"/>
                </a:lnTo>
                <a:close/>
              </a:path>
            </a:pathLst>
          </a:custGeom>
          <a:blipFill rotWithShape="1">
            <a:blip r:embed="rId5">
              <a:alphaModFix/>
            </a:blip>
            <a:stretch>
              <a:fillRect/>
            </a:stretch>
          </a:blipFill>
          <a:ln>
            <a:noFill/>
          </a:ln>
        </p:spPr>
        <p:txBody>
          <a:bodyPr/>
          <a:lstStyle/>
          <a:p>
            <a:endParaRPr lang="en-GB"/>
          </a:p>
        </p:txBody>
      </p:sp>
      <p:grpSp>
        <p:nvGrpSpPr>
          <p:cNvPr id="150" name="Google Shape;150;p5"/>
          <p:cNvGrpSpPr/>
          <p:nvPr/>
        </p:nvGrpSpPr>
        <p:grpSpPr>
          <a:xfrm>
            <a:off x="7537600" y="2646398"/>
            <a:ext cx="8717515" cy="5620972"/>
            <a:chOff x="0" y="-57150"/>
            <a:chExt cx="2295956" cy="1391812"/>
          </a:xfrm>
        </p:grpSpPr>
        <p:sp>
          <p:nvSpPr>
            <p:cNvPr id="151" name="Google Shape;151;p5"/>
            <p:cNvSpPr/>
            <p:nvPr/>
          </p:nvSpPr>
          <p:spPr>
            <a:xfrm>
              <a:off x="0" y="0"/>
              <a:ext cx="2295956" cy="1334662"/>
            </a:xfrm>
            <a:custGeom>
              <a:avLst/>
              <a:gdLst/>
              <a:ahLst/>
              <a:cxnLst/>
              <a:rect l="l" t="t" r="r" b="b"/>
              <a:pathLst>
                <a:path w="2295956" h="1334662" extrusionOk="0">
                  <a:moveTo>
                    <a:pt x="24867" y="0"/>
                  </a:moveTo>
                  <a:lnTo>
                    <a:pt x="2271089" y="0"/>
                  </a:lnTo>
                  <a:cubicBezTo>
                    <a:pt x="2277684" y="0"/>
                    <a:pt x="2284009" y="2620"/>
                    <a:pt x="2288673" y="7283"/>
                  </a:cubicBezTo>
                  <a:cubicBezTo>
                    <a:pt x="2293336" y="11947"/>
                    <a:pt x="2295956" y="18272"/>
                    <a:pt x="2295956" y="24867"/>
                  </a:cubicBezTo>
                  <a:lnTo>
                    <a:pt x="2295956" y="1309796"/>
                  </a:lnTo>
                  <a:cubicBezTo>
                    <a:pt x="2295956" y="1323529"/>
                    <a:pt x="2284823" y="1334662"/>
                    <a:pt x="2271089" y="1334662"/>
                  </a:cubicBezTo>
                  <a:lnTo>
                    <a:pt x="24867" y="1334662"/>
                  </a:lnTo>
                  <a:cubicBezTo>
                    <a:pt x="11133" y="1334662"/>
                    <a:pt x="0" y="1323529"/>
                    <a:pt x="0" y="1309796"/>
                  </a:cubicBezTo>
                  <a:lnTo>
                    <a:pt x="0" y="24867"/>
                  </a:lnTo>
                  <a:cubicBezTo>
                    <a:pt x="0" y="18272"/>
                    <a:pt x="2620" y="11947"/>
                    <a:pt x="7283" y="7283"/>
                  </a:cubicBezTo>
                  <a:cubicBezTo>
                    <a:pt x="11947" y="2620"/>
                    <a:pt x="18272" y="0"/>
                    <a:pt x="24867" y="0"/>
                  </a:cubicBezTo>
                  <a:close/>
                </a:path>
              </a:pathLst>
            </a:custGeom>
            <a:solidFill>
              <a:srgbClr val="80B2E8"/>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2" name="Google Shape;152;p5"/>
            <p:cNvSpPr txBox="1"/>
            <p:nvPr/>
          </p:nvSpPr>
          <p:spPr>
            <a:xfrm>
              <a:off x="0" y="-57150"/>
              <a:ext cx="2295956" cy="1391812"/>
            </a:xfrm>
            <a:prstGeom prst="rect">
              <a:avLst/>
            </a:prstGeom>
            <a:noFill/>
            <a:ln>
              <a:noFill/>
            </a:ln>
          </p:spPr>
          <p:txBody>
            <a:bodyPr spcFirstLastPara="1" wrap="square" lIns="50800" tIns="50800" rIns="50800" bIns="50800" anchor="ctr" anchorCtr="0">
              <a:noAutofit/>
            </a:bodyPr>
            <a:lstStyle/>
            <a:p>
              <a:pPr marL="0" marR="0" lvl="0" indent="0" algn="ctr" rtl="0">
                <a:lnSpc>
                  <a:spcPct val="14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53" name="Google Shape;153;p5"/>
          <p:cNvSpPr txBox="1"/>
          <p:nvPr/>
        </p:nvSpPr>
        <p:spPr>
          <a:xfrm>
            <a:off x="1028700" y="1464018"/>
            <a:ext cx="6508909" cy="1550809"/>
          </a:xfrm>
          <a:prstGeom prst="rect">
            <a:avLst/>
          </a:prstGeom>
          <a:noFill/>
          <a:ln>
            <a:noFill/>
          </a:ln>
        </p:spPr>
        <p:txBody>
          <a:bodyPr spcFirstLastPara="1" wrap="square" lIns="0" tIns="0" rIns="0" bIns="0" anchor="t" anchorCtr="0">
            <a:spAutoFit/>
          </a:bodyPr>
          <a:lstStyle/>
          <a:p>
            <a:pPr lvl="0">
              <a:lnSpc>
                <a:spcPct val="125606"/>
              </a:lnSpc>
              <a:buSzPts val="3999"/>
            </a:pPr>
            <a:r>
              <a:rPr lang="el-GR" sz="3999" b="1" dirty="0">
                <a:solidFill>
                  <a:srgbClr val="14202B"/>
                </a:solidFill>
                <a:latin typeface="+mn-lt"/>
                <a:ea typeface="Montserrat"/>
                <a:cs typeface="Montserrat"/>
                <a:sym typeface="Montserrat"/>
              </a:rPr>
              <a:t>Παρουσίαση της Δραστηριότητας</a:t>
            </a:r>
            <a:endParaRPr sz="1400" b="0" i="0" u="none" strike="noStrike" cap="none" dirty="0">
              <a:solidFill>
                <a:srgbClr val="000000"/>
              </a:solidFill>
              <a:latin typeface="+mn-lt"/>
              <a:ea typeface="Arial"/>
              <a:cs typeface="Arial"/>
              <a:sym typeface="Arial"/>
            </a:endParaRPr>
          </a:p>
        </p:txBody>
      </p:sp>
      <p:sp>
        <p:nvSpPr>
          <p:cNvPr id="154" name="Google Shape;154;p5"/>
          <p:cNvSpPr txBox="1"/>
          <p:nvPr/>
        </p:nvSpPr>
        <p:spPr>
          <a:xfrm>
            <a:off x="1028700" y="4260850"/>
            <a:ext cx="5962633" cy="1292662"/>
          </a:xfrm>
          <a:prstGeom prst="rect">
            <a:avLst/>
          </a:prstGeom>
          <a:noFill/>
          <a:ln>
            <a:noFill/>
          </a:ln>
        </p:spPr>
        <p:txBody>
          <a:bodyPr spcFirstLastPara="1" wrap="square" lIns="0" tIns="0" rIns="0" bIns="0" anchor="t" anchorCtr="0">
            <a:spAutoFit/>
          </a:bodyPr>
          <a:lstStyle/>
          <a:p>
            <a:pPr lvl="0" algn="just">
              <a:lnSpc>
                <a:spcPct val="140016"/>
              </a:lnSpc>
              <a:buSzPts val="2499"/>
            </a:pPr>
            <a:r>
              <a:rPr lang="el-GR" sz="2000" b="1" dirty="0">
                <a:solidFill>
                  <a:srgbClr val="14202B"/>
                </a:solidFill>
                <a:latin typeface="+mn-lt"/>
                <a:ea typeface="Montserrat"/>
                <a:cs typeface="Montserrat"/>
                <a:sym typeface="Montserrat"/>
              </a:rPr>
              <a:t>Φανταστείτε ότι όλα όσα μάθατε κατά τη διάρκεια του </a:t>
            </a:r>
            <a:r>
              <a:rPr lang="el-GR" sz="2000" b="1" dirty="0" err="1">
                <a:solidFill>
                  <a:srgbClr val="14202B"/>
                </a:solidFill>
                <a:latin typeface="+mn-lt"/>
                <a:ea typeface="Montserrat"/>
                <a:cs typeface="Montserrat"/>
                <a:sym typeface="Montserrat"/>
              </a:rPr>
              <a:t>Serenity</a:t>
            </a:r>
            <a:r>
              <a:rPr lang="el-GR" sz="2000" b="1" dirty="0">
                <a:solidFill>
                  <a:srgbClr val="14202B"/>
                </a:solidFill>
                <a:latin typeface="+mn-lt"/>
                <a:ea typeface="Montserrat"/>
                <a:cs typeface="Montserrat"/>
                <a:sym typeface="Montserrat"/>
              </a:rPr>
              <a:t> είναι σαν ένας κήπος ιδεών γεμάτος ενέργεια, ανάπτυξη και νέα ξεκινήματα.</a:t>
            </a:r>
            <a:endParaRPr sz="1400" b="0" i="0" u="none" strike="noStrike" cap="none" dirty="0">
              <a:solidFill>
                <a:srgbClr val="000000"/>
              </a:solidFill>
              <a:latin typeface="+mn-lt"/>
              <a:ea typeface="Arial"/>
              <a:cs typeface="Arial"/>
              <a:sym typeface="Arial"/>
            </a:endParaRPr>
          </a:p>
        </p:txBody>
      </p:sp>
      <p:sp>
        <p:nvSpPr>
          <p:cNvPr id="155" name="Google Shape;155;p5"/>
          <p:cNvSpPr txBox="1"/>
          <p:nvPr/>
        </p:nvSpPr>
        <p:spPr>
          <a:xfrm>
            <a:off x="7971716" y="3476020"/>
            <a:ext cx="7475343" cy="4154984"/>
          </a:xfrm>
          <a:prstGeom prst="rect">
            <a:avLst/>
          </a:prstGeom>
          <a:noFill/>
          <a:ln>
            <a:noFill/>
          </a:ln>
        </p:spPr>
        <p:txBody>
          <a:bodyPr spcFirstLastPara="1" wrap="square" lIns="0" tIns="0" rIns="0" bIns="0" anchor="t" anchorCtr="0">
            <a:spAutoFit/>
          </a:bodyPr>
          <a:lstStyle/>
          <a:p>
            <a:pPr lvl="0" algn="just">
              <a:lnSpc>
                <a:spcPct val="150000"/>
              </a:lnSpc>
              <a:buSzPts val="2499"/>
            </a:pPr>
            <a:r>
              <a:rPr lang="el-GR" sz="2000" dirty="0">
                <a:solidFill>
                  <a:srgbClr val="14202B"/>
                </a:solidFill>
                <a:latin typeface="+mn-lt"/>
                <a:ea typeface="Ovo"/>
                <a:cs typeface="Ovo"/>
                <a:sym typeface="Ovo"/>
              </a:rPr>
              <a:t>Σήμερα, θα «φυτέψουμε» αυτές τις ιδέες δημιουργώντας ένα Δέντρο Δέσμευσης ή ένα Τείχος Δράσης.</a:t>
            </a:r>
          </a:p>
          <a:p>
            <a:pPr lvl="0" algn="just">
              <a:lnSpc>
                <a:spcPct val="150000"/>
              </a:lnSpc>
              <a:buSzPts val="2499"/>
            </a:pPr>
            <a:r>
              <a:rPr lang="el-GR" sz="2000" dirty="0">
                <a:solidFill>
                  <a:srgbClr val="14202B"/>
                </a:solidFill>
                <a:latin typeface="+mn-lt"/>
                <a:ea typeface="Ovo"/>
                <a:cs typeface="Ovo"/>
                <a:sym typeface="Ovo"/>
              </a:rPr>
              <a:t>
Ο καθένας από εσάς θα επιλέξει μια ενέργεια που θέλει να κάνει μετά από αυτή την εκπαίδευση, κάτι απλό, εφικτό και προσωπικό.</a:t>
            </a:r>
          </a:p>
          <a:p>
            <a:pPr lvl="0" algn="just">
              <a:lnSpc>
                <a:spcPct val="150000"/>
              </a:lnSpc>
              <a:buSzPts val="2499"/>
            </a:pPr>
            <a:r>
              <a:rPr lang="el-GR" sz="2000" dirty="0">
                <a:solidFill>
                  <a:srgbClr val="14202B"/>
                </a:solidFill>
                <a:latin typeface="+mn-lt"/>
                <a:ea typeface="Ovo"/>
                <a:cs typeface="Ovo"/>
                <a:sym typeface="Ovo"/>
              </a:rPr>
              <a:t>
Μπορεί να είναι μια εκστρατεία ευαισθητοποίησης, μια συζήτηση με έναν φίλο, ένα έργο στην τάξη ή μια ανάρτηση στα μέσα κοινωνικής δικτύωσης που προωθεί την καλοσύνη στο διαδίκτυο.</a:t>
            </a:r>
            <a:endParaRPr sz="2499" b="0" i="0" u="none" strike="noStrike" cap="none" dirty="0">
              <a:solidFill>
                <a:srgbClr val="14202B"/>
              </a:solidFill>
              <a:latin typeface="+mn-lt"/>
              <a:ea typeface="Ovo"/>
              <a:cs typeface="Ovo"/>
              <a:sym typeface="Ovo"/>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grpSp>
        <p:nvGrpSpPr>
          <p:cNvPr id="160" name="Google Shape;160;p6"/>
          <p:cNvGrpSpPr/>
          <p:nvPr/>
        </p:nvGrpSpPr>
        <p:grpSpPr>
          <a:xfrm>
            <a:off x="2019937" y="7483352"/>
            <a:ext cx="11429037" cy="1291058"/>
            <a:chOff x="0" y="-28575"/>
            <a:chExt cx="3963357" cy="447713"/>
          </a:xfrm>
        </p:grpSpPr>
        <p:sp>
          <p:nvSpPr>
            <p:cNvPr id="161" name="Google Shape;161;p6"/>
            <p:cNvSpPr/>
            <p:nvPr/>
          </p:nvSpPr>
          <p:spPr>
            <a:xfrm>
              <a:off x="0" y="0"/>
              <a:ext cx="3963357" cy="419138"/>
            </a:xfrm>
            <a:custGeom>
              <a:avLst/>
              <a:gdLst/>
              <a:ahLst/>
              <a:cxnLst/>
              <a:rect l="l" t="t" r="r" b="b"/>
              <a:pathLst>
                <a:path w="3963357" h="419138" extrusionOk="0">
                  <a:moveTo>
                    <a:pt x="0" y="0"/>
                  </a:moveTo>
                  <a:lnTo>
                    <a:pt x="3963357" y="0"/>
                  </a:lnTo>
                  <a:lnTo>
                    <a:pt x="3963357" y="419138"/>
                  </a:lnTo>
                  <a:lnTo>
                    <a:pt x="0" y="419138"/>
                  </a:lnTo>
                  <a:close/>
                </a:path>
              </a:pathLst>
            </a:custGeom>
            <a:solidFill>
              <a:srgbClr val="B8CCDE"/>
            </a:solidFill>
            <a:ln>
              <a:noFill/>
            </a:ln>
          </p:spPr>
          <p:txBody>
            <a:bodyPr/>
            <a:lstStyle/>
            <a:p>
              <a:endParaRPr lang="en-GB"/>
            </a:p>
          </p:txBody>
        </p:sp>
        <p:sp>
          <p:nvSpPr>
            <p:cNvPr id="162" name="Google Shape;162;p6"/>
            <p:cNvSpPr txBox="1"/>
            <p:nvPr/>
          </p:nvSpPr>
          <p:spPr>
            <a:xfrm>
              <a:off x="0" y="-28575"/>
              <a:ext cx="3963357" cy="447713"/>
            </a:xfrm>
            <a:prstGeom prst="rect">
              <a:avLst/>
            </a:prstGeom>
            <a:noFill/>
            <a:ln>
              <a:noFill/>
            </a:ln>
          </p:spPr>
          <p:txBody>
            <a:bodyPr spcFirstLastPara="1" wrap="square" lIns="50800" tIns="50800" rIns="50800" bIns="50800" anchor="ctr" anchorCtr="0">
              <a:noAutofit/>
            </a:bodyPr>
            <a:lstStyle/>
            <a:p>
              <a:pPr marL="0" marR="0" lvl="0" indent="0" algn="ctr" rtl="0">
                <a:lnSpc>
                  <a:spcPct val="1148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63" name="Google Shape;163;p6"/>
          <p:cNvGrpSpPr/>
          <p:nvPr/>
        </p:nvGrpSpPr>
        <p:grpSpPr>
          <a:xfrm>
            <a:off x="2019925" y="4879075"/>
            <a:ext cx="11429133" cy="2967047"/>
            <a:chOff x="0" y="-28575"/>
            <a:chExt cx="3963357" cy="931686"/>
          </a:xfrm>
        </p:grpSpPr>
        <p:sp>
          <p:nvSpPr>
            <p:cNvPr id="164" name="Google Shape;164;p6"/>
            <p:cNvSpPr/>
            <p:nvPr/>
          </p:nvSpPr>
          <p:spPr>
            <a:xfrm>
              <a:off x="0" y="0"/>
              <a:ext cx="3963357" cy="903111"/>
            </a:xfrm>
            <a:custGeom>
              <a:avLst/>
              <a:gdLst/>
              <a:ahLst/>
              <a:cxnLst/>
              <a:rect l="l" t="t" r="r" b="b"/>
              <a:pathLst>
                <a:path w="3963357" h="903111" extrusionOk="0">
                  <a:moveTo>
                    <a:pt x="0" y="0"/>
                  </a:moveTo>
                  <a:lnTo>
                    <a:pt x="3963357" y="0"/>
                  </a:lnTo>
                  <a:lnTo>
                    <a:pt x="3963357" y="903111"/>
                  </a:lnTo>
                  <a:lnTo>
                    <a:pt x="0" y="903111"/>
                  </a:lnTo>
                  <a:close/>
                </a:path>
              </a:pathLst>
            </a:custGeom>
            <a:solidFill>
              <a:srgbClr val="D9D9D9"/>
            </a:solidFill>
            <a:ln>
              <a:noFill/>
            </a:ln>
          </p:spPr>
          <p:txBody>
            <a:bodyPr/>
            <a:lstStyle/>
            <a:p>
              <a:endParaRPr lang="en-GB"/>
            </a:p>
          </p:txBody>
        </p:sp>
        <p:sp>
          <p:nvSpPr>
            <p:cNvPr id="165" name="Google Shape;165;p6"/>
            <p:cNvSpPr txBox="1"/>
            <p:nvPr/>
          </p:nvSpPr>
          <p:spPr>
            <a:xfrm>
              <a:off x="0" y="-28575"/>
              <a:ext cx="3963357" cy="931686"/>
            </a:xfrm>
            <a:prstGeom prst="rect">
              <a:avLst/>
            </a:prstGeom>
            <a:noFill/>
            <a:ln>
              <a:noFill/>
            </a:ln>
          </p:spPr>
          <p:txBody>
            <a:bodyPr spcFirstLastPara="1" wrap="square" lIns="50800" tIns="50800" rIns="50800" bIns="50800" anchor="ctr" anchorCtr="0">
              <a:noAutofit/>
            </a:bodyPr>
            <a:lstStyle/>
            <a:p>
              <a:pPr marL="0" marR="0" lvl="0" indent="0" algn="ctr" rtl="0">
                <a:lnSpc>
                  <a:spcPct val="1148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66" name="Google Shape;166;p6"/>
          <p:cNvGrpSpPr/>
          <p:nvPr/>
        </p:nvGrpSpPr>
        <p:grpSpPr>
          <a:xfrm>
            <a:off x="2019937" y="2544912"/>
            <a:ext cx="11429037" cy="2416560"/>
            <a:chOff x="0" y="-28575"/>
            <a:chExt cx="3963357" cy="838014"/>
          </a:xfrm>
        </p:grpSpPr>
        <p:sp>
          <p:nvSpPr>
            <p:cNvPr id="167" name="Google Shape;167;p6"/>
            <p:cNvSpPr/>
            <p:nvPr/>
          </p:nvSpPr>
          <p:spPr>
            <a:xfrm>
              <a:off x="0" y="0"/>
              <a:ext cx="3963357" cy="809439"/>
            </a:xfrm>
            <a:custGeom>
              <a:avLst/>
              <a:gdLst/>
              <a:ahLst/>
              <a:cxnLst/>
              <a:rect l="l" t="t" r="r" b="b"/>
              <a:pathLst>
                <a:path w="3963357" h="809439" extrusionOk="0">
                  <a:moveTo>
                    <a:pt x="0" y="0"/>
                  </a:moveTo>
                  <a:lnTo>
                    <a:pt x="3963357" y="0"/>
                  </a:lnTo>
                  <a:lnTo>
                    <a:pt x="3963357" y="809439"/>
                  </a:lnTo>
                  <a:lnTo>
                    <a:pt x="0" y="809439"/>
                  </a:lnTo>
                  <a:close/>
                </a:path>
              </a:pathLst>
            </a:custGeom>
            <a:solidFill>
              <a:srgbClr val="B8CCDE"/>
            </a:solidFill>
            <a:ln>
              <a:noFill/>
            </a:ln>
          </p:spPr>
          <p:txBody>
            <a:bodyPr/>
            <a:lstStyle/>
            <a:p>
              <a:endParaRPr lang="en-GB"/>
            </a:p>
          </p:txBody>
        </p:sp>
        <p:sp>
          <p:nvSpPr>
            <p:cNvPr id="168" name="Google Shape;168;p6"/>
            <p:cNvSpPr txBox="1"/>
            <p:nvPr/>
          </p:nvSpPr>
          <p:spPr>
            <a:xfrm>
              <a:off x="0" y="-28575"/>
              <a:ext cx="3963357" cy="838014"/>
            </a:xfrm>
            <a:prstGeom prst="rect">
              <a:avLst/>
            </a:prstGeom>
            <a:noFill/>
            <a:ln>
              <a:noFill/>
            </a:ln>
          </p:spPr>
          <p:txBody>
            <a:bodyPr spcFirstLastPara="1" wrap="square" lIns="50800" tIns="50800" rIns="50800" bIns="50800" anchor="ctr" anchorCtr="0">
              <a:noAutofit/>
            </a:bodyPr>
            <a:lstStyle/>
            <a:p>
              <a:pPr marL="0" marR="0" lvl="0" indent="0" algn="ctr" rtl="0">
                <a:lnSpc>
                  <a:spcPct val="1148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cxnSp>
        <p:nvCxnSpPr>
          <p:cNvPr id="169" name="Google Shape;169;p6"/>
          <p:cNvCxnSpPr/>
          <p:nvPr/>
        </p:nvCxnSpPr>
        <p:spPr>
          <a:xfrm>
            <a:off x="17138664" y="-81389"/>
            <a:ext cx="0" cy="6492240"/>
          </a:xfrm>
          <a:prstGeom prst="straightConnector1">
            <a:avLst/>
          </a:prstGeom>
          <a:noFill/>
          <a:ln w="19050" cap="flat" cmpd="sng">
            <a:solidFill>
              <a:srgbClr val="91AABF"/>
            </a:solidFill>
            <a:prstDash val="solid"/>
            <a:round/>
            <a:headEnd type="none" w="sm" len="sm"/>
            <a:tailEnd type="none" w="sm" len="sm"/>
          </a:ln>
        </p:spPr>
      </p:cxnSp>
      <p:sp>
        <p:nvSpPr>
          <p:cNvPr id="170" name="Google Shape;170;p6"/>
          <p:cNvSpPr/>
          <p:nvPr/>
        </p:nvSpPr>
        <p:spPr>
          <a:xfrm rot="5400000">
            <a:off x="17018029" y="6169580"/>
            <a:ext cx="241271" cy="241271"/>
          </a:xfrm>
          <a:custGeom>
            <a:avLst/>
            <a:gdLst/>
            <a:ahLst/>
            <a:cxnLst/>
            <a:rect l="l" t="t" r="r" b="b"/>
            <a:pathLst>
              <a:path w="241271" h="241271" extrusionOk="0">
                <a:moveTo>
                  <a:pt x="0" y="0"/>
                </a:moveTo>
                <a:lnTo>
                  <a:pt x="241271" y="0"/>
                </a:lnTo>
                <a:lnTo>
                  <a:pt x="241271" y="241271"/>
                </a:lnTo>
                <a:lnTo>
                  <a:pt x="0" y="241271"/>
                </a:lnTo>
                <a:lnTo>
                  <a:pt x="0" y="0"/>
                </a:lnTo>
                <a:close/>
              </a:path>
            </a:pathLst>
          </a:custGeom>
          <a:blipFill rotWithShape="1">
            <a:blip r:embed="rId3">
              <a:alphaModFix/>
            </a:blip>
            <a:stretch>
              <a:fillRect/>
            </a:stretch>
          </a:blipFill>
          <a:ln>
            <a:noFill/>
          </a:ln>
        </p:spPr>
        <p:txBody>
          <a:bodyPr/>
          <a:lstStyle/>
          <a:p>
            <a:endParaRPr lang="en-GB"/>
          </a:p>
        </p:txBody>
      </p:sp>
      <p:sp>
        <p:nvSpPr>
          <p:cNvPr id="171" name="Google Shape;171;p6"/>
          <p:cNvSpPr/>
          <p:nvPr/>
        </p:nvSpPr>
        <p:spPr>
          <a:xfrm rot="5400000">
            <a:off x="17018029" y="4798476"/>
            <a:ext cx="241271" cy="241271"/>
          </a:xfrm>
          <a:custGeom>
            <a:avLst/>
            <a:gdLst/>
            <a:ahLst/>
            <a:cxnLst/>
            <a:rect l="l" t="t" r="r" b="b"/>
            <a:pathLst>
              <a:path w="241271" h="241271" extrusionOk="0">
                <a:moveTo>
                  <a:pt x="0" y="0"/>
                </a:moveTo>
                <a:lnTo>
                  <a:pt x="241271" y="0"/>
                </a:lnTo>
                <a:lnTo>
                  <a:pt x="241271" y="241271"/>
                </a:lnTo>
                <a:lnTo>
                  <a:pt x="0" y="241271"/>
                </a:lnTo>
                <a:lnTo>
                  <a:pt x="0" y="0"/>
                </a:lnTo>
                <a:close/>
              </a:path>
            </a:pathLst>
          </a:custGeom>
          <a:blipFill rotWithShape="1">
            <a:blip r:embed="rId3">
              <a:alphaModFix/>
            </a:blip>
            <a:stretch>
              <a:fillRect/>
            </a:stretch>
          </a:blipFill>
          <a:ln>
            <a:noFill/>
          </a:ln>
        </p:spPr>
        <p:txBody>
          <a:bodyPr/>
          <a:lstStyle/>
          <a:p>
            <a:endParaRPr lang="en-GB"/>
          </a:p>
        </p:txBody>
      </p:sp>
      <p:sp>
        <p:nvSpPr>
          <p:cNvPr id="172" name="Google Shape;172;p6"/>
          <p:cNvSpPr/>
          <p:nvPr/>
        </p:nvSpPr>
        <p:spPr>
          <a:xfrm flipH="1">
            <a:off x="15693585" y="7930942"/>
            <a:ext cx="3131431" cy="2967031"/>
          </a:xfrm>
          <a:custGeom>
            <a:avLst/>
            <a:gdLst/>
            <a:ahLst/>
            <a:cxnLst/>
            <a:rect l="l" t="t" r="r" b="b"/>
            <a:pathLst>
              <a:path w="3131431" h="2967031" extrusionOk="0">
                <a:moveTo>
                  <a:pt x="3131430" y="0"/>
                </a:moveTo>
                <a:lnTo>
                  <a:pt x="0" y="0"/>
                </a:lnTo>
                <a:lnTo>
                  <a:pt x="0" y="2967031"/>
                </a:lnTo>
                <a:lnTo>
                  <a:pt x="3131430" y="2967031"/>
                </a:lnTo>
                <a:lnTo>
                  <a:pt x="3131430" y="0"/>
                </a:lnTo>
                <a:close/>
              </a:path>
            </a:pathLst>
          </a:custGeom>
          <a:blipFill rotWithShape="1">
            <a:blip r:embed="rId4">
              <a:alphaModFix/>
            </a:blip>
            <a:stretch>
              <a:fillRect/>
            </a:stretch>
          </a:blipFill>
          <a:ln>
            <a:noFill/>
          </a:ln>
        </p:spPr>
        <p:txBody>
          <a:bodyPr/>
          <a:lstStyle/>
          <a:p>
            <a:endParaRPr lang="en-GB"/>
          </a:p>
        </p:txBody>
      </p:sp>
      <p:sp>
        <p:nvSpPr>
          <p:cNvPr id="173" name="Google Shape;173;p6"/>
          <p:cNvSpPr/>
          <p:nvPr/>
        </p:nvSpPr>
        <p:spPr>
          <a:xfrm rot="691021">
            <a:off x="11768253" y="5060357"/>
            <a:ext cx="2883981" cy="2585095"/>
          </a:xfrm>
          <a:custGeom>
            <a:avLst/>
            <a:gdLst/>
            <a:ahLst/>
            <a:cxnLst/>
            <a:rect l="l" t="t" r="r" b="b"/>
            <a:pathLst>
              <a:path w="2883981" h="2585095" extrusionOk="0">
                <a:moveTo>
                  <a:pt x="0" y="0"/>
                </a:moveTo>
                <a:lnTo>
                  <a:pt x="2883981" y="0"/>
                </a:lnTo>
                <a:lnTo>
                  <a:pt x="2883981" y="2585096"/>
                </a:lnTo>
                <a:lnTo>
                  <a:pt x="0" y="2585096"/>
                </a:lnTo>
                <a:lnTo>
                  <a:pt x="0" y="0"/>
                </a:lnTo>
                <a:close/>
              </a:path>
            </a:pathLst>
          </a:custGeom>
          <a:blipFill rotWithShape="1">
            <a:blip r:embed="rId5">
              <a:alphaModFix/>
            </a:blip>
            <a:stretch>
              <a:fillRect/>
            </a:stretch>
          </a:blipFill>
          <a:ln>
            <a:noFill/>
          </a:ln>
        </p:spPr>
        <p:txBody>
          <a:bodyPr/>
          <a:lstStyle/>
          <a:p>
            <a:endParaRPr lang="en-GB"/>
          </a:p>
        </p:txBody>
      </p:sp>
      <p:sp>
        <p:nvSpPr>
          <p:cNvPr id="174" name="Google Shape;174;p6"/>
          <p:cNvSpPr txBox="1"/>
          <p:nvPr/>
        </p:nvSpPr>
        <p:spPr>
          <a:xfrm>
            <a:off x="5441700" y="2751673"/>
            <a:ext cx="7768544" cy="2169825"/>
          </a:xfrm>
          <a:prstGeom prst="rect">
            <a:avLst/>
          </a:prstGeom>
          <a:noFill/>
          <a:ln>
            <a:noFill/>
          </a:ln>
        </p:spPr>
        <p:txBody>
          <a:bodyPr spcFirstLastPara="1" wrap="square" lIns="0" tIns="0" rIns="0" bIns="0" anchor="t" anchorCtr="0">
            <a:spAutoFit/>
          </a:bodyPr>
          <a:lstStyle/>
          <a:p>
            <a:pPr lvl="0" algn="just">
              <a:lnSpc>
                <a:spcPct val="141016"/>
              </a:lnSpc>
              <a:buSzPts val="2499"/>
            </a:pPr>
            <a:r>
              <a:rPr lang="el-GR" sz="2000" dirty="0">
                <a:solidFill>
                  <a:srgbClr val="14202B"/>
                </a:solidFill>
                <a:latin typeface="+mn-lt"/>
                <a:ea typeface="Ovo"/>
                <a:cs typeface="Ovo"/>
                <a:sym typeface="Ovo"/>
              </a:rPr>
              <a:t>Αφιερώστε λίγα λεπτά για να σκεφτείτε ήσυχα.
Τι ξεχώρισε περισσότερο για εσάς κατά τη διάρκεια αυτής της εκπαίδευσης;
Υπήρξε κάποιο θέμα που σας ενέπνευσε ή ένα μήνυμα που θέλετε να μοιραστείτε με άλλους;</a:t>
            </a:r>
            <a:endParaRPr sz="1400" b="0" i="0" u="none" strike="noStrike" cap="none" dirty="0">
              <a:solidFill>
                <a:srgbClr val="000000"/>
              </a:solidFill>
              <a:latin typeface="+mn-lt"/>
              <a:ea typeface="Arial"/>
              <a:cs typeface="Arial"/>
              <a:sym typeface="Arial"/>
            </a:endParaRPr>
          </a:p>
        </p:txBody>
      </p:sp>
      <p:sp>
        <p:nvSpPr>
          <p:cNvPr id="175" name="Google Shape;175;p6"/>
          <p:cNvSpPr txBox="1"/>
          <p:nvPr/>
        </p:nvSpPr>
        <p:spPr>
          <a:xfrm>
            <a:off x="2404322" y="5161503"/>
            <a:ext cx="7768544" cy="2169825"/>
          </a:xfrm>
          <a:prstGeom prst="rect">
            <a:avLst/>
          </a:prstGeom>
          <a:noFill/>
          <a:ln>
            <a:noFill/>
          </a:ln>
        </p:spPr>
        <p:txBody>
          <a:bodyPr spcFirstLastPara="1" wrap="square" lIns="0" tIns="0" rIns="0" bIns="0" anchor="t" anchorCtr="0">
            <a:spAutoFit/>
          </a:bodyPr>
          <a:lstStyle/>
          <a:p>
            <a:pPr lvl="0" algn="just">
              <a:lnSpc>
                <a:spcPct val="141016"/>
              </a:lnSpc>
              <a:buSzPts val="2499"/>
            </a:pPr>
            <a:r>
              <a:rPr lang="el-GR" sz="2000" dirty="0">
                <a:solidFill>
                  <a:srgbClr val="14202B"/>
                </a:solidFill>
                <a:latin typeface="+mn-lt"/>
                <a:ea typeface="Ovo"/>
                <a:cs typeface="Ovo"/>
                <a:sym typeface="Ovo"/>
              </a:rPr>
              <a:t>Ρωτήστε τον εαυτό σας:
Ποια είναι μια ενέργεια που μπορώ να κάνω που θα έκανε τη διαφορά;
Ποιος θα μπορούσε να ωφεληθεί από την ιδέα μου;
Τι πόρους ή υποστήριξη μπορεί να χρειαστώ;</a:t>
            </a:r>
            <a:endParaRPr sz="1100" b="0" i="0" u="none" strike="noStrike" cap="none" dirty="0">
              <a:solidFill>
                <a:srgbClr val="000000"/>
              </a:solidFill>
              <a:latin typeface="+mn-lt"/>
              <a:ea typeface="Arial"/>
              <a:cs typeface="Arial"/>
              <a:sym typeface="Arial"/>
            </a:endParaRPr>
          </a:p>
        </p:txBody>
      </p:sp>
      <p:sp>
        <p:nvSpPr>
          <p:cNvPr id="176" name="Google Shape;176;p6"/>
          <p:cNvSpPr txBox="1"/>
          <p:nvPr/>
        </p:nvSpPr>
        <p:spPr>
          <a:xfrm>
            <a:off x="2019937" y="1324929"/>
            <a:ext cx="11044652" cy="695447"/>
          </a:xfrm>
          <a:prstGeom prst="rect">
            <a:avLst/>
          </a:prstGeom>
          <a:noFill/>
          <a:ln>
            <a:noFill/>
          </a:ln>
        </p:spPr>
        <p:txBody>
          <a:bodyPr spcFirstLastPara="1" wrap="square" lIns="0" tIns="0" rIns="0" bIns="0" anchor="t" anchorCtr="0">
            <a:spAutoFit/>
          </a:bodyPr>
          <a:lstStyle/>
          <a:p>
            <a:pPr lvl="0">
              <a:lnSpc>
                <a:spcPct val="113003"/>
              </a:lnSpc>
              <a:buSzPts val="3999"/>
            </a:pPr>
            <a:r>
              <a:rPr lang="el-GR" sz="3999" b="1" dirty="0">
                <a:solidFill>
                  <a:srgbClr val="14202B"/>
                </a:solidFill>
                <a:latin typeface="+mn-lt"/>
                <a:ea typeface="Montserrat"/>
                <a:cs typeface="Montserrat"/>
                <a:sym typeface="Montserrat"/>
              </a:rPr>
              <a:t>Αντανάκλαση</a:t>
            </a:r>
            <a:endParaRPr sz="1400" b="0" i="0" u="none" strike="noStrike" cap="none" dirty="0">
              <a:solidFill>
                <a:srgbClr val="000000"/>
              </a:solidFill>
              <a:latin typeface="+mn-lt"/>
              <a:ea typeface="Arial"/>
              <a:cs typeface="Arial"/>
              <a:sym typeface="Arial"/>
            </a:endParaRPr>
          </a:p>
        </p:txBody>
      </p:sp>
      <p:sp>
        <p:nvSpPr>
          <p:cNvPr id="177" name="Google Shape;177;p6"/>
          <p:cNvSpPr txBox="1"/>
          <p:nvPr/>
        </p:nvSpPr>
        <p:spPr>
          <a:xfrm>
            <a:off x="5441700" y="7990428"/>
            <a:ext cx="7768544" cy="433965"/>
          </a:xfrm>
          <a:prstGeom prst="rect">
            <a:avLst/>
          </a:prstGeom>
          <a:noFill/>
          <a:ln>
            <a:noFill/>
          </a:ln>
        </p:spPr>
        <p:txBody>
          <a:bodyPr spcFirstLastPara="1" wrap="square" lIns="0" tIns="0" rIns="0" bIns="0" anchor="t" anchorCtr="0">
            <a:spAutoFit/>
          </a:bodyPr>
          <a:lstStyle/>
          <a:p>
            <a:pPr lvl="0">
              <a:lnSpc>
                <a:spcPct val="141016"/>
              </a:lnSpc>
              <a:buSzPts val="2499"/>
            </a:pPr>
            <a:r>
              <a:rPr lang="el-GR" sz="2000" dirty="0">
                <a:solidFill>
                  <a:srgbClr val="14202B"/>
                </a:solidFill>
                <a:latin typeface="+mn-lt"/>
                <a:ea typeface="Ovo"/>
                <a:cs typeface="Ovo"/>
                <a:sym typeface="Ovo"/>
              </a:rPr>
              <a:t>Γράψτε τις σκέψεις σας στην εργασία σας.</a:t>
            </a:r>
            <a:endParaRPr sz="1100" b="0" i="0" u="none" strike="noStrike" cap="none" dirty="0">
              <a:solidFill>
                <a:srgbClr val="000000"/>
              </a:solidFill>
              <a:latin typeface="+mn-lt"/>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cxnSp>
        <p:nvCxnSpPr>
          <p:cNvPr id="182" name="Google Shape;182;p7"/>
          <p:cNvCxnSpPr/>
          <p:nvPr/>
        </p:nvCxnSpPr>
        <p:spPr>
          <a:xfrm>
            <a:off x="9692481" y="8806777"/>
            <a:ext cx="6492240" cy="0"/>
          </a:xfrm>
          <a:prstGeom prst="straightConnector1">
            <a:avLst/>
          </a:prstGeom>
          <a:noFill/>
          <a:ln w="19050" cap="flat" cmpd="sng">
            <a:solidFill>
              <a:srgbClr val="42678A"/>
            </a:solidFill>
            <a:prstDash val="solid"/>
            <a:round/>
            <a:headEnd type="none" w="sm" len="sm"/>
            <a:tailEnd type="none" w="sm" len="sm"/>
          </a:ln>
        </p:spPr>
      </p:cxnSp>
      <p:sp>
        <p:nvSpPr>
          <p:cNvPr id="183" name="Google Shape;183;p7"/>
          <p:cNvSpPr/>
          <p:nvPr/>
        </p:nvSpPr>
        <p:spPr>
          <a:xfrm>
            <a:off x="15943450" y="8686142"/>
            <a:ext cx="241271" cy="241271"/>
          </a:xfrm>
          <a:custGeom>
            <a:avLst/>
            <a:gdLst/>
            <a:ahLst/>
            <a:cxnLst/>
            <a:rect l="l" t="t" r="r" b="b"/>
            <a:pathLst>
              <a:path w="241271" h="241271" extrusionOk="0">
                <a:moveTo>
                  <a:pt x="0" y="0"/>
                </a:moveTo>
                <a:lnTo>
                  <a:pt x="241271" y="0"/>
                </a:lnTo>
                <a:lnTo>
                  <a:pt x="241271" y="241271"/>
                </a:lnTo>
                <a:lnTo>
                  <a:pt x="0" y="241271"/>
                </a:lnTo>
                <a:lnTo>
                  <a:pt x="0" y="0"/>
                </a:lnTo>
                <a:close/>
              </a:path>
            </a:pathLst>
          </a:custGeom>
          <a:blipFill rotWithShape="1">
            <a:blip r:embed="rId3">
              <a:alphaModFix/>
            </a:blip>
            <a:stretch>
              <a:fillRect/>
            </a:stretch>
          </a:blipFill>
          <a:ln>
            <a:noFill/>
          </a:ln>
        </p:spPr>
        <p:txBody>
          <a:bodyPr/>
          <a:lstStyle/>
          <a:p>
            <a:endParaRPr lang="en-GB"/>
          </a:p>
        </p:txBody>
      </p:sp>
      <p:sp>
        <p:nvSpPr>
          <p:cNvPr id="184" name="Google Shape;184;p7"/>
          <p:cNvSpPr/>
          <p:nvPr/>
        </p:nvSpPr>
        <p:spPr>
          <a:xfrm>
            <a:off x="14572346" y="8686142"/>
            <a:ext cx="241271" cy="241271"/>
          </a:xfrm>
          <a:custGeom>
            <a:avLst/>
            <a:gdLst/>
            <a:ahLst/>
            <a:cxnLst/>
            <a:rect l="l" t="t" r="r" b="b"/>
            <a:pathLst>
              <a:path w="241271" h="241271" extrusionOk="0">
                <a:moveTo>
                  <a:pt x="0" y="0"/>
                </a:moveTo>
                <a:lnTo>
                  <a:pt x="241271" y="0"/>
                </a:lnTo>
                <a:lnTo>
                  <a:pt x="241271" y="241271"/>
                </a:lnTo>
                <a:lnTo>
                  <a:pt x="0" y="241271"/>
                </a:lnTo>
                <a:lnTo>
                  <a:pt x="0" y="0"/>
                </a:lnTo>
                <a:close/>
              </a:path>
            </a:pathLst>
          </a:custGeom>
          <a:blipFill rotWithShape="1">
            <a:blip r:embed="rId3">
              <a:alphaModFix/>
            </a:blip>
            <a:stretch>
              <a:fillRect/>
            </a:stretch>
          </a:blipFill>
          <a:ln>
            <a:noFill/>
          </a:ln>
        </p:spPr>
        <p:txBody>
          <a:bodyPr/>
          <a:lstStyle/>
          <a:p>
            <a:endParaRPr lang="en-GB"/>
          </a:p>
        </p:txBody>
      </p:sp>
      <p:sp>
        <p:nvSpPr>
          <p:cNvPr id="185" name="Google Shape;185;p7"/>
          <p:cNvSpPr/>
          <p:nvPr/>
        </p:nvSpPr>
        <p:spPr>
          <a:xfrm flipH="1">
            <a:off x="15693585" y="7930942"/>
            <a:ext cx="3131431" cy="2967031"/>
          </a:xfrm>
          <a:custGeom>
            <a:avLst/>
            <a:gdLst/>
            <a:ahLst/>
            <a:cxnLst/>
            <a:rect l="l" t="t" r="r" b="b"/>
            <a:pathLst>
              <a:path w="3131431" h="2967031" extrusionOk="0">
                <a:moveTo>
                  <a:pt x="3131430" y="0"/>
                </a:moveTo>
                <a:lnTo>
                  <a:pt x="0" y="0"/>
                </a:lnTo>
                <a:lnTo>
                  <a:pt x="0" y="2967031"/>
                </a:lnTo>
                <a:lnTo>
                  <a:pt x="3131430" y="2967031"/>
                </a:lnTo>
                <a:lnTo>
                  <a:pt x="3131430" y="0"/>
                </a:lnTo>
                <a:close/>
              </a:path>
            </a:pathLst>
          </a:custGeom>
          <a:blipFill rotWithShape="1">
            <a:blip r:embed="rId4">
              <a:alphaModFix/>
            </a:blip>
            <a:stretch>
              <a:fillRect/>
            </a:stretch>
          </a:blipFill>
          <a:ln>
            <a:noFill/>
          </a:ln>
        </p:spPr>
        <p:txBody>
          <a:bodyPr/>
          <a:lstStyle/>
          <a:p>
            <a:endParaRPr lang="en-GB"/>
          </a:p>
        </p:txBody>
      </p:sp>
      <p:sp>
        <p:nvSpPr>
          <p:cNvPr id="186" name="Google Shape;186;p7"/>
          <p:cNvSpPr/>
          <p:nvPr/>
        </p:nvSpPr>
        <p:spPr>
          <a:xfrm>
            <a:off x="-932743" y="8528147"/>
            <a:ext cx="3517706" cy="3517706"/>
          </a:xfrm>
          <a:custGeom>
            <a:avLst/>
            <a:gdLst/>
            <a:ahLst/>
            <a:cxnLst/>
            <a:rect l="l" t="t" r="r" b="b"/>
            <a:pathLst>
              <a:path w="3517706" h="3517706" extrusionOk="0">
                <a:moveTo>
                  <a:pt x="0" y="0"/>
                </a:moveTo>
                <a:lnTo>
                  <a:pt x="3517706" y="0"/>
                </a:lnTo>
                <a:lnTo>
                  <a:pt x="3517706" y="3517706"/>
                </a:lnTo>
                <a:lnTo>
                  <a:pt x="0" y="3517706"/>
                </a:lnTo>
                <a:lnTo>
                  <a:pt x="0" y="0"/>
                </a:lnTo>
                <a:close/>
              </a:path>
            </a:pathLst>
          </a:custGeom>
          <a:blipFill rotWithShape="1">
            <a:blip r:embed="rId5">
              <a:alphaModFix/>
            </a:blip>
            <a:stretch>
              <a:fillRect/>
            </a:stretch>
          </a:blipFill>
          <a:ln>
            <a:noFill/>
          </a:ln>
        </p:spPr>
        <p:txBody>
          <a:bodyPr/>
          <a:lstStyle/>
          <a:p>
            <a:endParaRPr lang="en-GB"/>
          </a:p>
        </p:txBody>
      </p:sp>
      <p:sp>
        <p:nvSpPr>
          <p:cNvPr id="187" name="Google Shape;187;p7"/>
          <p:cNvSpPr txBox="1"/>
          <p:nvPr/>
        </p:nvSpPr>
        <p:spPr>
          <a:xfrm>
            <a:off x="1875205" y="2926749"/>
            <a:ext cx="12004996" cy="5078313"/>
          </a:xfrm>
          <a:prstGeom prst="rect">
            <a:avLst/>
          </a:prstGeom>
          <a:noFill/>
          <a:ln>
            <a:noFill/>
          </a:ln>
        </p:spPr>
        <p:txBody>
          <a:bodyPr spcFirstLastPara="1" wrap="square" lIns="0" tIns="0" rIns="0" bIns="0" anchor="t" anchorCtr="0">
            <a:spAutoFit/>
          </a:bodyPr>
          <a:lstStyle/>
          <a:p>
            <a:pPr lvl="0">
              <a:lnSpc>
                <a:spcPct val="150000"/>
              </a:lnSpc>
              <a:buSzPts val="2499"/>
            </a:pPr>
            <a:r>
              <a:rPr lang="el-GR" sz="2000" dirty="0">
                <a:solidFill>
                  <a:srgbClr val="14202B"/>
                </a:solidFill>
                <a:latin typeface="+mn-lt"/>
                <a:ea typeface="Ovo"/>
                <a:cs typeface="Ovo"/>
                <a:sym typeface="Ovo"/>
              </a:rPr>
              <a:t>Τώρα, ήρθε η ώρα να μετατρέψετε την αντανάκλασή σας σε ορατή δέσμευση.
Κάθε συμμετέχων θα γράψει τη δράση του σε ένα φύλλο, αστέρι ή χάρτινο κομμάτι σε σχήμα τούβλου.
Να είστε δημιουργικοί, μπορείτε να προσθέσετε το όνομά σας, μια σύντομη φράση ή ένα σχέδιο που αντιπροσωπεύει την ιδέα σας.
Τα παραδείγματα περιλαμβάνουν:</a:t>
            </a:r>
          </a:p>
          <a:p>
            <a:pPr marL="342900" lvl="0" indent="-342900">
              <a:lnSpc>
                <a:spcPct val="150000"/>
              </a:lnSpc>
              <a:buSzPct val="100000"/>
              <a:buFont typeface="Arial" panose="020B0604020202020204" pitchFamily="34" charset="0"/>
              <a:buChar char="•"/>
            </a:pPr>
            <a:r>
              <a:rPr lang="el-GR" sz="2000" dirty="0">
                <a:solidFill>
                  <a:srgbClr val="14202B"/>
                </a:solidFill>
                <a:latin typeface="+mn-lt"/>
                <a:ea typeface="Ovo"/>
                <a:cs typeface="Ovo"/>
                <a:sym typeface="Ovo"/>
              </a:rPr>
              <a:t>«Θα ξεκινήσω μια εβδομαδιαία πρόκληση «Σάββατο χωρίς οθόνη».
«Θα δημιουργήσω αφίσες για την καλοσύνη στο διαδίκτυο στο σχολείο μου».
«Θα καθοδηγήσω έναν νεότερο μαθητή σχετικά με την ασφαλή χρήση των μέσων κοινωνικής δικτύωσης».</a:t>
            </a:r>
          </a:p>
          <a:p>
            <a:pPr lvl="0">
              <a:lnSpc>
                <a:spcPct val="150000"/>
              </a:lnSpc>
              <a:buSzPct val="100000"/>
            </a:pPr>
            <a:r>
              <a:rPr lang="el-GR" sz="2000" dirty="0">
                <a:solidFill>
                  <a:srgbClr val="14202B"/>
                </a:solidFill>
                <a:latin typeface="+mn-lt"/>
                <a:ea typeface="Ovo"/>
                <a:cs typeface="Ovo"/>
                <a:sym typeface="Ovo"/>
              </a:rPr>
              <a:t>Θυμηθείτε: δεν πρόκειται για μεγάλες υποσχέσεις, αλλά για ουσιαστικά, ρεαλιστικά βήματα προς τα εμπρός.</a:t>
            </a:r>
            <a:endParaRPr sz="1400" b="0" i="0" u="none" strike="noStrike" cap="none" dirty="0">
              <a:solidFill>
                <a:srgbClr val="000000"/>
              </a:solidFill>
              <a:latin typeface="+mn-lt"/>
              <a:ea typeface="Arial"/>
              <a:cs typeface="Arial"/>
              <a:sym typeface="Arial"/>
            </a:endParaRPr>
          </a:p>
        </p:txBody>
      </p:sp>
      <p:sp>
        <p:nvSpPr>
          <p:cNvPr id="188" name="Google Shape;188;p7"/>
          <p:cNvSpPr/>
          <p:nvPr/>
        </p:nvSpPr>
        <p:spPr>
          <a:xfrm>
            <a:off x="14037771" y="3824490"/>
            <a:ext cx="4052630" cy="3936117"/>
          </a:xfrm>
          <a:custGeom>
            <a:avLst/>
            <a:gdLst/>
            <a:ahLst/>
            <a:cxnLst/>
            <a:rect l="l" t="t" r="r" b="b"/>
            <a:pathLst>
              <a:path w="4052630" h="3936117" extrusionOk="0">
                <a:moveTo>
                  <a:pt x="0" y="0"/>
                </a:moveTo>
                <a:lnTo>
                  <a:pt x="4052629" y="0"/>
                </a:lnTo>
                <a:lnTo>
                  <a:pt x="4052629" y="3936117"/>
                </a:lnTo>
                <a:lnTo>
                  <a:pt x="0" y="3936117"/>
                </a:lnTo>
                <a:lnTo>
                  <a:pt x="0" y="0"/>
                </a:lnTo>
                <a:close/>
              </a:path>
            </a:pathLst>
          </a:custGeom>
          <a:blipFill rotWithShape="1">
            <a:blip r:embed="rId6">
              <a:alphaModFix/>
            </a:blip>
            <a:stretch>
              <a:fillRect/>
            </a:stretch>
          </a:blipFill>
          <a:ln>
            <a:noFill/>
          </a:ln>
        </p:spPr>
        <p:txBody>
          <a:bodyPr/>
          <a:lstStyle/>
          <a:p>
            <a:endParaRPr lang="en-GB"/>
          </a:p>
        </p:txBody>
      </p:sp>
      <p:sp>
        <p:nvSpPr>
          <p:cNvPr id="189" name="Google Shape;189;p7"/>
          <p:cNvSpPr txBox="1"/>
          <p:nvPr/>
        </p:nvSpPr>
        <p:spPr>
          <a:xfrm>
            <a:off x="1875205" y="1186937"/>
            <a:ext cx="9801086" cy="867930"/>
          </a:xfrm>
          <a:prstGeom prst="rect">
            <a:avLst/>
          </a:prstGeom>
          <a:noFill/>
          <a:ln>
            <a:noFill/>
          </a:ln>
        </p:spPr>
        <p:txBody>
          <a:bodyPr spcFirstLastPara="1" wrap="square" lIns="0" tIns="0" rIns="0" bIns="0" anchor="t" anchorCtr="0">
            <a:spAutoFit/>
          </a:bodyPr>
          <a:lstStyle/>
          <a:p>
            <a:pPr lvl="0">
              <a:lnSpc>
                <a:spcPct val="141026"/>
              </a:lnSpc>
              <a:buSzPts val="3995"/>
            </a:pPr>
            <a:r>
              <a:rPr lang="el-GR" sz="4000" b="1" dirty="0">
                <a:solidFill>
                  <a:srgbClr val="14202B"/>
                </a:solidFill>
                <a:latin typeface="+mn-lt"/>
                <a:ea typeface="Montserrat"/>
                <a:cs typeface="Montserrat"/>
                <a:sym typeface="Montserrat"/>
              </a:rPr>
              <a:t>Δημιουργήστε τη δέσμευσή σας</a:t>
            </a:r>
            <a:endParaRPr sz="1400" b="0" i="0" u="none" strike="noStrike" cap="none" dirty="0">
              <a:solidFill>
                <a:srgbClr val="000000"/>
              </a:solidFill>
              <a:latin typeface="+mn-lt"/>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3"/>
        <p:cNvGrpSpPr/>
        <p:nvPr/>
      </p:nvGrpSpPr>
      <p:grpSpPr>
        <a:xfrm>
          <a:off x="0" y="0"/>
          <a:ext cx="0" cy="0"/>
          <a:chOff x="0" y="0"/>
          <a:chExt cx="0" cy="0"/>
        </a:xfrm>
      </p:grpSpPr>
      <p:grpSp>
        <p:nvGrpSpPr>
          <p:cNvPr id="194" name="Google Shape;194;p8"/>
          <p:cNvGrpSpPr/>
          <p:nvPr/>
        </p:nvGrpSpPr>
        <p:grpSpPr>
          <a:xfrm>
            <a:off x="1101104" y="3656159"/>
            <a:ext cx="15201562" cy="3869603"/>
            <a:chOff x="0" y="-28575"/>
            <a:chExt cx="4003704" cy="1019155"/>
          </a:xfrm>
        </p:grpSpPr>
        <p:sp>
          <p:nvSpPr>
            <p:cNvPr id="195" name="Google Shape;195;p8"/>
            <p:cNvSpPr/>
            <p:nvPr/>
          </p:nvSpPr>
          <p:spPr>
            <a:xfrm>
              <a:off x="0" y="0"/>
              <a:ext cx="4003704" cy="990580"/>
            </a:xfrm>
            <a:custGeom>
              <a:avLst/>
              <a:gdLst/>
              <a:ahLst/>
              <a:cxnLst/>
              <a:rect l="l" t="t" r="r" b="b"/>
              <a:pathLst>
                <a:path w="4003704" h="990580" extrusionOk="0">
                  <a:moveTo>
                    <a:pt x="27501" y="0"/>
                  </a:moveTo>
                  <a:lnTo>
                    <a:pt x="3976202" y="0"/>
                  </a:lnTo>
                  <a:cubicBezTo>
                    <a:pt x="3991391" y="0"/>
                    <a:pt x="4003704" y="12313"/>
                    <a:pt x="4003704" y="27501"/>
                  </a:cubicBezTo>
                  <a:lnTo>
                    <a:pt x="4003704" y="963078"/>
                  </a:lnTo>
                  <a:cubicBezTo>
                    <a:pt x="4003704" y="970372"/>
                    <a:pt x="4000806" y="977367"/>
                    <a:pt x="3995649" y="982525"/>
                  </a:cubicBezTo>
                  <a:cubicBezTo>
                    <a:pt x="3990491" y="987682"/>
                    <a:pt x="3983496" y="990580"/>
                    <a:pt x="3976202" y="990580"/>
                  </a:cubicBezTo>
                  <a:lnTo>
                    <a:pt x="27501" y="990580"/>
                  </a:lnTo>
                  <a:cubicBezTo>
                    <a:pt x="12313" y="990580"/>
                    <a:pt x="0" y="978267"/>
                    <a:pt x="0" y="963078"/>
                  </a:cubicBezTo>
                  <a:lnTo>
                    <a:pt x="0" y="27501"/>
                  </a:lnTo>
                  <a:cubicBezTo>
                    <a:pt x="0" y="12313"/>
                    <a:pt x="12313" y="0"/>
                    <a:pt x="27501" y="0"/>
                  </a:cubicBezTo>
                  <a:close/>
                </a:path>
              </a:pathLst>
            </a:custGeom>
            <a:solidFill>
              <a:srgbClr val="D9D9D9"/>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8"/>
            <p:cNvSpPr txBox="1"/>
            <p:nvPr/>
          </p:nvSpPr>
          <p:spPr>
            <a:xfrm>
              <a:off x="0" y="-28575"/>
              <a:ext cx="4003704" cy="1019155"/>
            </a:xfrm>
            <a:prstGeom prst="rect">
              <a:avLst/>
            </a:prstGeom>
            <a:noFill/>
            <a:ln>
              <a:noFill/>
            </a:ln>
          </p:spPr>
          <p:txBody>
            <a:bodyPr spcFirstLastPara="1" wrap="square" lIns="50800" tIns="50800" rIns="50800" bIns="50800" anchor="ctr" anchorCtr="0">
              <a:noAutofit/>
            </a:bodyPr>
            <a:lstStyle/>
            <a:p>
              <a:pPr marL="0" marR="0" lvl="0" indent="0" algn="ctr" rtl="0">
                <a:lnSpc>
                  <a:spcPct val="114833"/>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cxnSp>
        <p:nvCxnSpPr>
          <p:cNvPr id="197" name="Google Shape;197;p8"/>
          <p:cNvCxnSpPr/>
          <p:nvPr/>
        </p:nvCxnSpPr>
        <p:spPr>
          <a:xfrm>
            <a:off x="17138664" y="-81389"/>
            <a:ext cx="0" cy="6492240"/>
          </a:xfrm>
          <a:prstGeom prst="straightConnector1">
            <a:avLst/>
          </a:prstGeom>
          <a:noFill/>
          <a:ln w="19050" cap="flat" cmpd="sng">
            <a:solidFill>
              <a:srgbClr val="91AABF"/>
            </a:solidFill>
            <a:prstDash val="solid"/>
            <a:round/>
            <a:headEnd type="none" w="sm" len="sm"/>
            <a:tailEnd type="none" w="sm" len="sm"/>
          </a:ln>
        </p:spPr>
      </p:cxnSp>
      <p:sp>
        <p:nvSpPr>
          <p:cNvPr id="198" name="Google Shape;198;p8"/>
          <p:cNvSpPr/>
          <p:nvPr/>
        </p:nvSpPr>
        <p:spPr>
          <a:xfrm rot="5400000">
            <a:off x="17018029" y="6169580"/>
            <a:ext cx="241271" cy="241271"/>
          </a:xfrm>
          <a:custGeom>
            <a:avLst/>
            <a:gdLst/>
            <a:ahLst/>
            <a:cxnLst/>
            <a:rect l="l" t="t" r="r" b="b"/>
            <a:pathLst>
              <a:path w="241271" h="241271" extrusionOk="0">
                <a:moveTo>
                  <a:pt x="0" y="0"/>
                </a:moveTo>
                <a:lnTo>
                  <a:pt x="241271" y="0"/>
                </a:lnTo>
                <a:lnTo>
                  <a:pt x="241271" y="241271"/>
                </a:lnTo>
                <a:lnTo>
                  <a:pt x="0" y="241271"/>
                </a:lnTo>
                <a:lnTo>
                  <a:pt x="0" y="0"/>
                </a:lnTo>
                <a:close/>
              </a:path>
            </a:pathLst>
          </a:custGeom>
          <a:blipFill rotWithShape="1">
            <a:blip r:embed="rId3">
              <a:alphaModFix/>
            </a:blip>
            <a:stretch>
              <a:fillRect/>
            </a:stretch>
          </a:blipFill>
          <a:ln>
            <a:noFill/>
          </a:ln>
        </p:spPr>
        <p:txBody>
          <a:bodyPr/>
          <a:lstStyle/>
          <a:p>
            <a:endParaRPr lang="en-GB"/>
          </a:p>
        </p:txBody>
      </p:sp>
      <p:sp>
        <p:nvSpPr>
          <p:cNvPr id="199" name="Google Shape;199;p8"/>
          <p:cNvSpPr/>
          <p:nvPr/>
        </p:nvSpPr>
        <p:spPr>
          <a:xfrm rot="5400000">
            <a:off x="17018029" y="4798476"/>
            <a:ext cx="241271" cy="241271"/>
          </a:xfrm>
          <a:custGeom>
            <a:avLst/>
            <a:gdLst/>
            <a:ahLst/>
            <a:cxnLst/>
            <a:rect l="l" t="t" r="r" b="b"/>
            <a:pathLst>
              <a:path w="241271" h="241271" extrusionOk="0">
                <a:moveTo>
                  <a:pt x="0" y="0"/>
                </a:moveTo>
                <a:lnTo>
                  <a:pt x="241271" y="0"/>
                </a:lnTo>
                <a:lnTo>
                  <a:pt x="241271" y="241271"/>
                </a:lnTo>
                <a:lnTo>
                  <a:pt x="0" y="241271"/>
                </a:lnTo>
                <a:lnTo>
                  <a:pt x="0" y="0"/>
                </a:lnTo>
                <a:close/>
              </a:path>
            </a:pathLst>
          </a:custGeom>
          <a:blipFill rotWithShape="1">
            <a:blip r:embed="rId3">
              <a:alphaModFix/>
            </a:blip>
            <a:stretch>
              <a:fillRect/>
            </a:stretch>
          </a:blipFill>
          <a:ln>
            <a:noFill/>
          </a:ln>
        </p:spPr>
        <p:txBody>
          <a:bodyPr/>
          <a:lstStyle/>
          <a:p>
            <a:endParaRPr lang="en-GB"/>
          </a:p>
        </p:txBody>
      </p:sp>
      <p:sp>
        <p:nvSpPr>
          <p:cNvPr id="200" name="Google Shape;200;p8"/>
          <p:cNvSpPr/>
          <p:nvPr/>
        </p:nvSpPr>
        <p:spPr>
          <a:xfrm flipH="1">
            <a:off x="15693585" y="7930942"/>
            <a:ext cx="3131431" cy="2967031"/>
          </a:xfrm>
          <a:custGeom>
            <a:avLst/>
            <a:gdLst/>
            <a:ahLst/>
            <a:cxnLst/>
            <a:rect l="l" t="t" r="r" b="b"/>
            <a:pathLst>
              <a:path w="3131431" h="2967031" extrusionOk="0">
                <a:moveTo>
                  <a:pt x="3131430" y="0"/>
                </a:moveTo>
                <a:lnTo>
                  <a:pt x="0" y="0"/>
                </a:lnTo>
                <a:lnTo>
                  <a:pt x="0" y="2967031"/>
                </a:lnTo>
                <a:lnTo>
                  <a:pt x="3131430" y="2967031"/>
                </a:lnTo>
                <a:lnTo>
                  <a:pt x="3131430" y="0"/>
                </a:lnTo>
                <a:close/>
              </a:path>
            </a:pathLst>
          </a:custGeom>
          <a:blipFill rotWithShape="1">
            <a:blip r:embed="rId4">
              <a:alphaModFix/>
            </a:blip>
            <a:stretch>
              <a:fillRect/>
            </a:stretch>
          </a:blipFill>
          <a:ln>
            <a:noFill/>
          </a:ln>
        </p:spPr>
        <p:txBody>
          <a:bodyPr/>
          <a:lstStyle/>
          <a:p>
            <a:endParaRPr lang="en-GB"/>
          </a:p>
        </p:txBody>
      </p:sp>
      <p:sp>
        <p:nvSpPr>
          <p:cNvPr id="201" name="Google Shape;201;p8"/>
          <p:cNvSpPr/>
          <p:nvPr/>
        </p:nvSpPr>
        <p:spPr>
          <a:xfrm>
            <a:off x="12295949" y="1543856"/>
            <a:ext cx="3199257" cy="4114800"/>
          </a:xfrm>
          <a:custGeom>
            <a:avLst/>
            <a:gdLst/>
            <a:ahLst/>
            <a:cxnLst/>
            <a:rect l="l" t="t" r="r" b="b"/>
            <a:pathLst>
              <a:path w="3199257" h="4114800" extrusionOk="0">
                <a:moveTo>
                  <a:pt x="0" y="0"/>
                </a:moveTo>
                <a:lnTo>
                  <a:pt x="3199257" y="0"/>
                </a:lnTo>
                <a:lnTo>
                  <a:pt x="3199257" y="4114800"/>
                </a:lnTo>
                <a:lnTo>
                  <a:pt x="0" y="4114800"/>
                </a:lnTo>
                <a:lnTo>
                  <a:pt x="0" y="0"/>
                </a:lnTo>
                <a:close/>
              </a:path>
            </a:pathLst>
          </a:custGeom>
          <a:blipFill rotWithShape="1">
            <a:blip r:embed="rId5">
              <a:alphaModFix/>
            </a:blip>
            <a:stretch>
              <a:fillRect/>
            </a:stretch>
          </a:blipFill>
          <a:ln>
            <a:noFill/>
          </a:ln>
        </p:spPr>
        <p:txBody>
          <a:bodyPr/>
          <a:lstStyle/>
          <a:p>
            <a:endParaRPr lang="en-GB"/>
          </a:p>
        </p:txBody>
      </p:sp>
      <p:sp>
        <p:nvSpPr>
          <p:cNvPr id="202" name="Google Shape;202;p8"/>
          <p:cNvSpPr txBox="1"/>
          <p:nvPr/>
        </p:nvSpPr>
        <p:spPr>
          <a:xfrm>
            <a:off x="1570914" y="1572431"/>
            <a:ext cx="9541002" cy="1390894"/>
          </a:xfrm>
          <a:prstGeom prst="rect">
            <a:avLst/>
          </a:prstGeom>
          <a:noFill/>
          <a:ln>
            <a:noFill/>
          </a:ln>
        </p:spPr>
        <p:txBody>
          <a:bodyPr spcFirstLastPara="1" wrap="square" lIns="0" tIns="0" rIns="0" bIns="0" anchor="t" anchorCtr="0">
            <a:spAutoFit/>
          </a:bodyPr>
          <a:lstStyle/>
          <a:p>
            <a:pPr lvl="0">
              <a:lnSpc>
                <a:spcPct val="113003"/>
              </a:lnSpc>
              <a:buSzPts val="3999"/>
            </a:pPr>
            <a:r>
              <a:rPr lang="el-GR" sz="3999" b="1" dirty="0">
                <a:solidFill>
                  <a:srgbClr val="14202B"/>
                </a:solidFill>
                <a:latin typeface="+mn-lt"/>
                <a:ea typeface="Montserrat"/>
                <a:cs typeface="Montserrat"/>
                <a:sym typeface="Montserrat"/>
              </a:rPr>
              <a:t>Χτίστε τον Τοίχο της Δέσμευσης / Δέντρο της Δράσης</a:t>
            </a:r>
            <a:endParaRPr sz="1400" b="0" i="0" u="none" strike="noStrike" cap="none" dirty="0">
              <a:solidFill>
                <a:srgbClr val="000000"/>
              </a:solidFill>
              <a:latin typeface="+mn-lt"/>
              <a:ea typeface="Arial"/>
              <a:cs typeface="Arial"/>
              <a:sym typeface="Arial"/>
            </a:endParaRPr>
          </a:p>
        </p:txBody>
      </p:sp>
      <p:sp>
        <p:nvSpPr>
          <p:cNvPr id="203" name="Google Shape;203;p8"/>
          <p:cNvSpPr txBox="1"/>
          <p:nvPr/>
        </p:nvSpPr>
        <p:spPr>
          <a:xfrm>
            <a:off x="1570914" y="4531651"/>
            <a:ext cx="13228818" cy="2659190"/>
          </a:xfrm>
          <a:prstGeom prst="rect">
            <a:avLst/>
          </a:prstGeom>
          <a:noFill/>
          <a:ln>
            <a:noFill/>
          </a:ln>
        </p:spPr>
        <p:txBody>
          <a:bodyPr spcFirstLastPara="1" wrap="square" lIns="0" tIns="0" rIns="0" bIns="0" anchor="t" anchorCtr="0">
            <a:spAutoFit/>
          </a:bodyPr>
          <a:lstStyle/>
          <a:p>
            <a:pPr lvl="0">
              <a:lnSpc>
                <a:spcPct val="144017"/>
              </a:lnSpc>
              <a:buSzPts val="2499"/>
            </a:pPr>
            <a:r>
              <a:rPr lang="el-GR" sz="2000" dirty="0">
                <a:solidFill>
                  <a:srgbClr val="14202B"/>
                </a:solidFill>
                <a:latin typeface="+mn-lt"/>
                <a:ea typeface="Ovo"/>
                <a:cs typeface="Ovo"/>
                <a:sym typeface="Ovo"/>
              </a:rPr>
              <a:t>Ένα προς ένα, ανεβείτε και τοποθετήστε τη δέσμευσή σας στον τοίχο ή στο δέντρο.</a:t>
            </a:r>
          </a:p>
          <a:p>
            <a:pPr lvl="0">
              <a:lnSpc>
                <a:spcPct val="144017"/>
              </a:lnSpc>
              <a:buSzPts val="2499"/>
            </a:pPr>
            <a:r>
              <a:rPr lang="el-GR" sz="2000" dirty="0">
                <a:solidFill>
                  <a:srgbClr val="14202B"/>
                </a:solidFill>
                <a:latin typeface="+mn-lt"/>
                <a:ea typeface="Ovo"/>
                <a:cs typeface="Ovo"/>
                <a:sym typeface="Ovo"/>
              </a:rPr>
              <a:t>
Καθώς το προσθέτετε, πείτε μια πρόταση σχετικά με το γιατί αυτή η ενέργεια έχει σημασία για εσάς.</a:t>
            </a:r>
          </a:p>
          <a:p>
            <a:pPr lvl="0">
              <a:lnSpc>
                <a:spcPct val="144017"/>
              </a:lnSpc>
              <a:buSzPts val="2499"/>
            </a:pPr>
            <a:r>
              <a:rPr lang="el-GR" sz="2000" dirty="0">
                <a:solidFill>
                  <a:srgbClr val="14202B"/>
                </a:solidFill>
                <a:latin typeface="+mn-lt"/>
                <a:ea typeface="Ovo"/>
                <a:cs typeface="Ovo"/>
                <a:sym typeface="Ovo"/>
              </a:rPr>
              <a:t>
Παρακολουθήστε πώς οι ατομικές σας δεσμεύσεις ενώνονται για να σχηματίσουν κάτι μεγαλύτερο, ένα δάσος δράσης και ελπίδας.</a:t>
            </a:r>
            <a:endParaRPr sz="1400" b="0" i="0" u="none" strike="noStrike" cap="none" dirty="0">
              <a:solidFill>
                <a:srgbClr val="000000"/>
              </a:solidFill>
              <a:latin typeface="+mn-lt"/>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7"/>
        <p:cNvGrpSpPr/>
        <p:nvPr/>
      </p:nvGrpSpPr>
      <p:grpSpPr>
        <a:xfrm>
          <a:off x="0" y="0"/>
          <a:ext cx="0" cy="0"/>
          <a:chOff x="0" y="0"/>
          <a:chExt cx="0" cy="0"/>
        </a:xfrm>
      </p:grpSpPr>
      <p:cxnSp>
        <p:nvCxnSpPr>
          <p:cNvPr id="208" name="Google Shape;208;p9"/>
          <p:cNvCxnSpPr/>
          <p:nvPr/>
        </p:nvCxnSpPr>
        <p:spPr>
          <a:xfrm>
            <a:off x="9692481" y="8806777"/>
            <a:ext cx="6492240" cy="0"/>
          </a:xfrm>
          <a:prstGeom prst="straightConnector1">
            <a:avLst/>
          </a:prstGeom>
          <a:noFill/>
          <a:ln w="19050" cap="flat" cmpd="sng">
            <a:solidFill>
              <a:srgbClr val="91AABF"/>
            </a:solidFill>
            <a:prstDash val="solid"/>
            <a:round/>
            <a:headEnd type="none" w="sm" len="sm"/>
            <a:tailEnd type="none" w="sm" len="sm"/>
          </a:ln>
        </p:spPr>
      </p:cxnSp>
      <p:sp>
        <p:nvSpPr>
          <p:cNvPr id="209" name="Google Shape;209;p9"/>
          <p:cNvSpPr/>
          <p:nvPr/>
        </p:nvSpPr>
        <p:spPr>
          <a:xfrm>
            <a:off x="15943450" y="8686142"/>
            <a:ext cx="241271" cy="241271"/>
          </a:xfrm>
          <a:custGeom>
            <a:avLst/>
            <a:gdLst/>
            <a:ahLst/>
            <a:cxnLst/>
            <a:rect l="l" t="t" r="r" b="b"/>
            <a:pathLst>
              <a:path w="241271" h="241271" extrusionOk="0">
                <a:moveTo>
                  <a:pt x="0" y="0"/>
                </a:moveTo>
                <a:lnTo>
                  <a:pt x="241271" y="0"/>
                </a:lnTo>
                <a:lnTo>
                  <a:pt x="241271" y="241271"/>
                </a:lnTo>
                <a:lnTo>
                  <a:pt x="0" y="241271"/>
                </a:lnTo>
                <a:lnTo>
                  <a:pt x="0" y="0"/>
                </a:lnTo>
                <a:close/>
              </a:path>
            </a:pathLst>
          </a:custGeom>
          <a:blipFill rotWithShape="1">
            <a:blip r:embed="rId3">
              <a:alphaModFix/>
            </a:blip>
            <a:stretch>
              <a:fillRect/>
            </a:stretch>
          </a:blipFill>
          <a:ln>
            <a:noFill/>
          </a:ln>
        </p:spPr>
        <p:txBody>
          <a:bodyPr/>
          <a:lstStyle/>
          <a:p>
            <a:endParaRPr lang="en-GB"/>
          </a:p>
        </p:txBody>
      </p:sp>
      <p:sp>
        <p:nvSpPr>
          <p:cNvPr id="210" name="Google Shape;210;p9"/>
          <p:cNvSpPr/>
          <p:nvPr/>
        </p:nvSpPr>
        <p:spPr>
          <a:xfrm>
            <a:off x="14572346" y="8686142"/>
            <a:ext cx="241271" cy="241271"/>
          </a:xfrm>
          <a:custGeom>
            <a:avLst/>
            <a:gdLst/>
            <a:ahLst/>
            <a:cxnLst/>
            <a:rect l="l" t="t" r="r" b="b"/>
            <a:pathLst>
              <a:path w="241271" h="241271" extrusionOk="0">
                <a:moveTo>
                  <a:pt x="0" y="0"/>
                </a:moveTo>
                <a:lnTo>
                  <a:pt x="241271" y="0"/>
                </a:lnTo>
                <a:lnTo>
                  <a:pt x="241271" y="241271"/>
                </a:lnTo>
                <a:lnTo>
                  <a:pt x="0" y="241271"/>
                </a:lnTo>
                <a:lnTo>
                  <a:pt x="0" y="0"/>
                </a:lnTo>
                <a:close/>
              </a:path>
            </a:pathLst>
          </a:custGeom>
          <a:blipFill rotWithShape="1">
            <a:blip r:embed="rId3">
              <a:alphaModFix/>
            </a:blip>
            <a:stretch>
              <a:fillRect/>
            </a:stretch>
          </a:blipFill>
          <a:ln>
            <a:noFill/>
          </a:ln>
        </p:spPr>
        <p:txBody>
          <a:bodyPr/>
          <a:lstStyle/>
          <a:p>
            <a:endParaRPr lang="en-GB"/>
          </a:p>
        </p:txBody>
      </p:sp>
      <p:sp>
        <p:nvSpPr>
          <p:cNvPr id="211" name="Google Shape;211;p9"/>
          <p:cNvSpPr/>
          <p:nvPr/>
        </p:nvSpPr>
        <p:spPr>
          <a:xfrm flipH="1">
            <a:off x="15693585" y="7930942"/>
            <a:ext cx="3131431" cy="2967031"/>
          </a:xfrm>
          <a:custGeom>
            <a:avLst/>
            <a:gdLst/>
            <a:ahLst/>
            <a:cxnLst/>
            <a:rect l="l" t="t" r="r" b="b"/>
            <a:pathLst>
              <a:path w="3131431" h="2967031" extrusionOk="0">
                <a:moveTo>
                  <a:pt x="3131430" y="0"/>
                </a:moveTo>
                <a:lnTo>
                  <a:pt x="0" y="0"/>
                </a:lnTo>
                <a:lnTo>
                  <a:pt x="0" y="2967031"/>
                </a:lnTo>
                <a:lnTo>
                  <a:pt x="3131430" y="2967031"/>
                </a:lnTo>
                <a:lnTo>
                  <a:pt x="3131430" y="0"/>
                </a:lnTo>
                <a:close/>
              </a:path>
            </a:pathLst>
          </a:custGeom>
          <a:blipFill rotWithShape="1">
            <a:blip r:embed="rId4">
              <a:alphaModFix/>
            </a:blip>
            <a:stretch>
              <a:fillRect/>
            </a:stretch>
          </a:blipFill>
          <a:ln>
            <a:noFill/>
          </a:ln>
        </p:spPr>
        <p:txBody>
          <a:bodyPr/>
          <a:lstStyle/>
          <a:p>
            <a:endParaRPr lang="en-GB"/>
          </a:p>
        </p:txBody>
      </p:sp>
      <p:sp>
        <p:nvSpPr>
          <p:cNvPr id="212" name="Google Shape;212;p9"/>
          <p:cNvSpPr/>
          <p:nvPr/>
        </p:nvSpPr>
        <p:spPr>
          <a:xfrm>
            <a:off x="-1296907" y="-1299380"/>
            <a:ext cx="3517706" cy="3517706"/>
          </a:xfrm>
          <a:custGeom>
            <a:avLst/>
            <a:gdLst/>
            <a:ahLst/>
            <a:cxnLst/>
            <a:rect l="l" t="t" r="r" b="b"/>
            <a:pathLst>
              <a:path w="3517706" h="3517706" extrusionOk="0">
                <a:moveTo>
                  <a:pt x="0" y="0"/>
                </a:moveTo>
                <a:lnTo>
                  <a:pt x="3517706" y="0"/>
                </a:lnTo>
                <a:lnTo>
                  <a:pt x="3517706" y="3517705"/>
                </a:lnTo>
                <a:lnTo>
                  <a:pt x="0" y="3517705"/>
                </a:lnTo>
                <a:lnTo>
                  <a:pt x="0" y="0"/>
                </a:lnTo>
                <a:close/>
              </a:path>
            </a:pathLst>
          </a:custGeom>
          <a:blipFill rotWithShape="1">
            <a:blip r:embed="rId5">
              <a:alphaModFix/>
            </a:blip>
            <a:stretch>
              <a:fillRect/>
            </a:stretch>
          </a:blipFill>
          <a:ln>
            <a:noFill/>
          </a:ln>
        </p:spPr>
        <p:txBody>
          <a:bodyPr/>
          <a:lstStyle/>
          <a:p>
            <a:endParaRPr lang="en-GB"/>
          </a:p>
        </p:txBody>
      </p:sp>
      <p:sp>
        <p:nvSpPr>
          <p:cNvPr id="213" name="Google Shape;213;p9"/>
          <p:cNvSpPr txBox="1"/>
          <p:nvPr/>
        </p:nvSpPr>
        <p:spPr>
          <a:xfrm>
            <a:off x="2220799" y="3094161"/>
            <a:ext cx="9006001" cy="4077911"/>
          </a:xfrm>
          <a:prstGeom prst="rect">
            <a:avLst/>
          </a:prstGeom>
          <a:noFill/>
          <a:ln>
            <a:noFill/>
          </a:ln>
        </p:spPr>
        <p:txBody>
          <a:bodyPr spcFirstLastPara="1" wrap="square" lIns="0" tIns="0" rIns="0" bIns="0" anchor="t" anchorCtr="0">
            <a:spAutoFit/>
          </a:bodyPr>
          <a:lstStyle/>
          <a:p>
            <a:pPr lvl="0" algn="just">
              <a:buSzPts val="2499"/>
            </a:pPr>
            <a:r>
              <a:rPr lang="el-GR" sz="2000" dirty="0">
                <a:solidFill>
                  <a:srgbClr val="14202B"/>
                </a:solidFill>
                <a:latin typeface="+mn-lt"/>
                <a:ea typeface="Ovo"/>
                <a:cs typeface="Ovo"/>
                <a:sym typeface="Ovo"/>
              </a:rPr>
              <a:t>Κοιτάξτε τον τοίχο ή το δέντρο της δέσμευσής σας.</a:t>
            </a:r>
          </a:p>
          <a:p>
            <a:pPr lvl="0" algn="just">
              <a:buSzPts val="2499"/>
            </a:pPr>
            <a:r>
              <a:rPr lang="el-GR" sz="2000" dirty="0">
                <a:solidFill>
                  <a:srgbClr val="14202B"/>
                </a:solidFill>
                <a:latin typeface="+mn-lt"/>
                <a:ea typeface="Ovo"/>
                <a:cs typeface="Ovo"/>
                <a:sym typeface="Ovo"/>
              </a:rPr>
              <a:t>
Κάθε φύλλο αντιπροσωπεύει κάποιον έτοιμο να κάνει την αλλαγή να συμβεί.</a:t>
            </a:r>
          </a:p>
          <a:p>
            <a:pPr lvl="0" algn="just">
              <a:buSzPts val="2499"/>
            </a:pPr>
            <a:r>
              <a:rPr lang="el-GR" sz="2000" dirty="0">
                <a:solidFill>
                  <a:srgbClr val="14202B"/>
                </a:solidFill>
                <a:latin typeface="+mn-lt"/>
                <a:ea typeface="Ovo"/>
                <a:cs typeface="Ovo"/>
                <a:sym typeface="Ovo"/>
              </a:rPr>
              <a:t>
Ρωτήστε την ομάδα:
Πώς νιώθεις που βλέπεις όλες τις ιδέες μας μαζί;
Τι λένε αυτές οι ενέργειες για τις αξίες της ομάδας μας;
Πώς μπορούμε να υποστηρίξουμε ο ένας τον άλλον μετά το τέλος της εκπαίδευσης;</a:t>
            </a:r>
          </a:p>
          <a:p>
            <a:pPr lvl="0" algn="just">
              <a:buSzPts val="2499"/>
            </a:pPr>
            <a:r>
              <a:rPr lang="el-GR" sz="2000" dirty="0">
                <a:solidFill>
                  <a:srgbClr val="14202B"/>
                </a:solidFill>
                <a:latin typeface="+mn-lt"/>
                <a:ea typeface="Ovo"/>
                <a:cs typeface="Ovo"/>
                <a:sym typeface="Ovo"/>
              </a:rPr>
              <a:t>
Προσκαλέστε μερικούς εθελοντές να μοιραστούν δυνατά τις σκέψεις τους.</a:t>
            </a:r>
          </a:p>
          <a:p>
            <a:pPr lvl="0" algn="just">
              <a:buSzPts val="2499"/>
            </a:pPr>
            <a:endParaRPr sz="2000" b="0" i="0" u="none" strike="noStrike" cap="none" dirty="0">
              <a:solidFill>
                <a:srgbClr val="14202B"/>
              </a:solidFill>
              <a:latin typeface="+mn-lt"/>
              <a:ea typeface="Ovo"/>
              <a:cs typeface="Ovo"/>
              <a:sym typeface="Ovo"/>
            </a:endParaRPr>
          </a:p>
          <a:p>
            <a:pPr lvl="0" algn="just">
              <a:buSzPts val="2499"/>
            </a:pPr>
            <a:r>
              <a:rPr lang="el-GR" sz="2000" b="1" dirty="0">
                <a:solidFill>
                  <a:srgbClr val="14202B"/>
                </a:solidFill>
                <a:latin typeface="+mn-lt"/>
                <a:ea typeface="Fredoka"/>
                <a:cs typeface="Fredoka"/>
                <a:sym typeface="Fredoka"/>
              </a:rPr>
              <a:t>«Όταν φυτεύουμε ιδέες μαζί, καλλιεργούμε αλλαγές που διαρκούν».</a:t>
            </a:r>
            <a:endParaRPr sz="2000" b="1" i="0" u="none" strike="noStrike" cap="none" dirty="0">
              <a:solidFill>
                <a:srgbClr val="14202B"/>
              </a:solidFill>
              <a:latin typeface="+mn-lt"/>
              <a:ea typeface="Fredoka"/>
              <a:cs typeface="Fredoka"/>
              <a:sym typeface="Fredoka"/>
            </a:endParaRPr>
          </a:p>
        </p:txBody>
      </p:sp>
      <p:sp>
        <p:nvSpPr>
          <p:cNvPr id="214" name="Google Shape;214;p9"/>
          <p:cNvSpPr/>
          <p:nvPr/>
        </p:nvSpPr>
        <p:spPr>
          <a:xfrm>
            <a:off x="11421663" y="2883610"/>
            <a:ext cx="6783909" cy="4519779"/>
          </a:xfrm>
          <a:custGeom>
            <a:avLst/>
            <a:gdLst/>
            <a:ahLst/>
            <a:cxnLst/>
            <a:rect l="l" t="t" r="r" b="b"/>
            <a:pathLst>
              <a:path w="6783909" h="4519779" extrusionOk="0">
                <a:moveTo>
                  <a:pt x="0" y="0"/>
                </a:moveTo>
                <a:lnTo>
                  <a:pt x="6783909" y="0"/>
                </a:lnTo>
                <a:lnTo>
                  <a:pt x="6783909" y="4519780"/>
                </a:lnTo>
                <a:lnTo>
                  <a:pt x="0" y="4519780"/>
                </a:lnTo>
                <a:lnTo>
                  <a:pt x="0" y="0"/>
                </a:lnTo>
                <a:close/>
              </a:path>
            </a:pathLst>
          </a:custGeom>
          <a:blipFill rotWithShape="1">
            <a:blip r:embed="rId6">
              <a:alphaModFix/>
            </a:blip>
            <a:stretch>
              <a:fillRect/>
            </a:stretch>
          </a:blipFill>
          <a:ln>
            <a:noFill/>
          </a:ln>
        </p:spPr>
        <p:txBody>
          <a:bodyPr/>
          <a:lstStyle/>
          <a:p>
            <a:endParaRPr lang="en-GB"/>
          </a:p>
        </p:txBody>
      </p:sp>
      <p:sp>
        <p:nvSpPr>
          <p:cNvPr id="215" name="Google Shape;215;p9"/>
          <p:cNvSpPr txBox="1"/>
          <p:nvPr/>
        </p:nvSpPr>
        <p:spPr>
          <a:xfrm>
            <a:off x="2049948" y="962025"/>
            <a:ext cx="14188104" cy="861583"/>
          </a:xfrm>
          <a:prstGeom prst="rect">
            <a:avLst/>
          </a:prstGeom>
          <a:noFill/>
          <a:ln>
            <a:noFill/>
          </a:ln>
        </p:spPr>
        <p:txBody>
          <a:bodyPr spcFirstLastPara="1" wrap="square" lIns="0" tIns="0" rIns="0" bIns="0" anchor="t" anchorCtr="0">
            <a:spAutoFit/>
          </a:bodyPr>
          <a:lstStyle/>
          <a:p>
            <a:pPr lvl="0" algn="ctr">
              <a:lnSpc>
                <a:spcPct val="140010"/>
              </a:lnSpc>
              <a:buSzPts val="3999"/>
            </a:pPr>
            <a:r>
              <a:rPr lang="el-GR" sz="3999" b="1" dirty="0">
                <a:solidFill>
                  <a:srgbClr val="14202B"/>
                </a:solidFill>
                <a:latin typeface="+mn-lt"/>
                <a:ea typeface="Montserrat"/>
                <a:cs typeface="Montserrat"/>
                <a:sym typeface="Montserrat"/>
              </a:rPr>
              <a:t>Ομαδικός προβληματισμός</a:t>
            </a:r>
            <a:endParaRPr sz="1400" b="0" i="0" u="none" strike="noStrike" cap="none" dirty="0">
              <a:solidFill>
                <a:srgbClr val="000000"/>
              </a:solidFill>
              <a:latin typeface="+mn-lt"/>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969</Words>
  <Application>Microsoft Office PowerPoint</Application>
  <PresentationFormat>Custom</PresentationFormat>
  <Paragraphs>58</Paragraphs>
  <Slides>12</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Poppins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Danae Marga</cp:lastModifiedBy>
  <cp:revision>2</cp:revision>
  <dcterms:created xsi:type="dcterms:W3CDTF">2006-08-16T00:00:00Z</dcterms:created>
  <dcterms:modified xsi:type="dcterms:W3CDTF">2026-03-18T10:47:07Z</dcterms:modified>
</cp:coreProperties>
</file>