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Poppins" panose="00000500000000000000" pitchFamily="2" charset="0"/>
      <p:regular r:id="rId18"/>
      <p:bold r:id="rId19"/>
      <p:italic r:id="rId20"/>
      <p:boldItalic r:id="rId21"/>
    </p:embeddedFont>
    <p:embeddedFont>
      <p:font typeface="Poppins Light" panose="00000400000000000000"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E+CeonuJjKTC59obi7ro6S32o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250" y="26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b3ae0b1803_0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g3b3ae0b1803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b3ae0b1803_0_1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3b3ae0b1803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b3ae0b1803_0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g3b3ae0b180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b3ae0b1803_0_1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g3b3ae0b1803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8" name="Google Shape;38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0" name="Google Shape;4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b3ae0b180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3b3ae0b180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b3ae0b1803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g3b3ae0b180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b3ae0b1803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g3b3ae0b1803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2" name="Google Shape;1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 name="Google Shape;18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b3ae0b1803_0_2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g3b3ae0b1803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b3ae0b1803_0_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3" name="Google Shape;233;g3b3ae0b1803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46.png"/><Relationship Id="rId12"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10.png"/><Relationship Id="rId5" Type="http://schemas.openxmlformats.org/officeDocument/2006/relationships/image" Target="../media/image44.png"/><Relationship Id="rId10" Type="http://schemas.openxmlformats.org/officeDocument/2006/relationships/image" Target="../media/image9.png"/><Relationship Id="rId4" Type="http://schemas.openxmlformats.org/officeDocument/2006/relationships/image" Target="../media/image4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85" name="Google Shape;85;p1"/>
          <p:cNvSpPr/>
          <p:nvPr/>
        </p:nvSpPr>
        <p:spPr>
          <a:xfrm rot="-7452077">
            <a:off x="16769230" y="3722414"/>
            <a:ext cx="3316508" cy="3324820"/>
          </a:xfrm>
          <a:custGeom>
            <a:avLst/>
            <a:gdLst/>
            <a:ahLst/>
            <a:cxnLst/>
            <a:rect l="l" t="t" r="r" b="b"/>
            <a:pathLst>
              <a:path w="3316508" h="3324820" extrusionOk="0">
                <a:moveTo>
                  <a:pt x="0" y="0"/>
                </a:moveTo>
                <a:lnTo>
                  <a:pt x="3316508" y="0"/>
                </a:lnTo>
                <a:lnTo>
                  <a:pt x="3316508" y="3324820"/>
                </a:lnTo>
                <a:lnTo>
                  <a:pt x="0" y="3324820"/>
                </a:lnTo>
                <a:lnTo>
                  <a:pt x="0" y="0"/>
                </a:lnTo>
                <a:close/>
              </a:path>
            </a:pathLst>
          </a:custGeom>
          <a:blipFill rotWithShape="1">
            <a:blip r:embed="rId4">
              <a:alphaModFix/>
            </a:blip>
            <a:stretch>
              <a:fillRect/>
            </a:stretch>
          </a:blipFill>
          <a:ln>
            <a:noFill/>
          </a:ln>
        </p:spPr>
        <p:txBody>
          <a:bodyPr/>
          <a:lstStyle/>
          <a:p>
            <a:endParaRPr lang="en-GB"/>
          </a:p>
        </p:txBody>
      </p:sp>
      <p:sp>
        <p:nvSpPr>
          <p:cNvPr id="86" name="Google Shape;86;p1"/>
          <p:cNvSpPr/>
          <p:nvPr/>
        </p:nvSpPr>
        <p:spPr>
          <a:xfrm rot="-5400000" flipH="1">
            <a:off x="15841482" y="5830796"/>
            <a:ext cx="2586002" cy="2586002"/>
          </a:xfrm>
          <a:custGeom>
            <a:avLst/>
            <a:gdLst/>
            <a:ahLst/>
            <a:cxnLst/>
            <a:rect l="l" t="t" r="r" b="b"/>
            <a:pathLst>
              <a:path w="2586002" h="2586002" extrusionOk="0">
                <a:moveTo>
                  <a:pt x="2586002" y="0"/>
                </a:moveTo>
                <a:lnTo>
                  <a:pt x="0" y="0"/>
                </a:lnTo>
                <a:lnTo>
                  <a:pt x="0" y="2586003"/>
                </a:lnTo>
                <a:lnTo>
                  <a:pt x="2586002" y="2586003"/>
                </a:lnTo>
                <a:lnTo>
                  <a:pt x="2586002" y="0"/>
                </a:lnTo>
                <a:close/>
              </a:path>
            </a:pathLst>
          </a:custGeom>
          <a:blipFill rotWithShape="1">
            <a:blip r:embed="rId5">
              <a:alphaModFix/>
            </a:blip>
            <a:stretch>
              <a:fillRect/>
            </a:stretch>
          </a:blipFill>
          <a:ln>
            <a:noFill/>
          </a:ln>
        </p:spPr>
        <p:txBody>
          <a:bodyPr/>
          <a:lstStyle/>
          <a:p>
            <a:endParaRPr lang="en-GB"/>
          </a:p>
        </p:txBody>
      </p:sp>
      <p:sp>
        <p:nvSpPr>
          <p:cNvPr id="87" name="Google Shape;87;p1"/>
          <p:cNvSpPr/>
          <p:nvPr/>
        </p:nvSpPr>
        <p:spPr>
          <a:xfrm>
            <a:off x="0" y="-90308"/>
            <a:ext cx="676761" cy="1752131"/>
          </a:xfrm>
          <a:custGeom>
            <a:avLst/>
            <a:gdLst/>
            <a:ahLst/>
            <a:cxnLst/>
            <a:rect l="l" t="t" r="r" b="b"/>
            <a:pathLst>
              <a:path w="676761" h="1752131" extrusionOk="0">
                <a:moveTo>
                  <a:pt x="0" y="0"/>
                </a:moveTo>
                <a:lnTo>
                  <a:pt x="676761" y="0"/>
                </a:lnTo>
                <a:lnTo>
                  <a:pt x="676761" y="1752131"/>
                </a:lnTo>
                <a:lnTo>
                  <a:pt x="0" y="1752131"/>
                </a:lnTo>
                <a:lnTo>
                  <a:pt x="0" y="0"/>
                </a:lnTo>
                <a:close/>
              </a:path>
            </a:pathLst>
          </a:custGeom>
          <a:blipFill rotWithShape="1">
            <a:blip r:embed="rId6">
              <a:alphaModFix/>
            </a:blip>
            <a:stretch>
              <a:fillRect/>
            </a:stretch>
          </a:blipFill>
          <a:ln>
            <a:noFill/>
          </a:ln>
        </p:spPr>
        <p:txBody>
          <a:bodyPr/>
          <a:lstStyle/>
          <a:p>
            <a:endParaRPr lang="en-GB"/>
          </a:p>
        </p:txBody>
      </p:sp>
      <p:sp>
        <p:nvSpPr>
          <p:cNvPr id="88" name="Google Shape;88;p1"/>
          <p:cNvSpPr/>
          <p:nvPr/>
        </p:nvSpPr>
        <p:spPr>
          <a:xfrm>
            <a:off x="-38934" y="6145238"/>
            <a:ext cx="2135267" cy="2271561"/>
          </a:xfrm>
          <a:custGeom>
            <a:avLst/>
            <a:gdLst/>
            <a:ahLst/>
            <a:cxnLst/>
            <a:rect l="l" t="t" r="r" b="b"/>
            <a:pathLst>
              <a:path w="2135267" h="2271561" extrusionOk="0">
                <a:moveTo>
                  <a:pt x="0" y="0"/>
                </a:moveTo>
                <a:lnTo>
                  <a:pt x="2135268" y="0"/>
                </a:lnTo>
                <a:lnTo>
                  <a:pt x="2135268" y="2271561"/>
                </a:lnTo>
                <a:lnTo>
                  <a:pt x="0" y="2271561"/>
                </a:lnTo>
                <a:lnTo>
                  <a:pt x="0" y="0"/>
                </a:lnTo>
                <a:close/>
              </a:path>
            </a:pathLst>
          </a:custGeom>
          <a:blipFill rotWithShape="1">
            <a:blip r:embed="rId7">
              <a:alphaModFix/>
            </a:blip>
            <a:stretch>
              <a:fillRect/>
            </a:stretch>
          </a:blipFill>
          <a:ln>
            <a:noFill/>
          </a:ln>
        </p:spPr>
        <p:txBody>
          <a:bodyPr/>
          <a:lstStyle/>
          <a:p>
            <a:endParaRPr lang="en-GB"/>
          </a:p>
        </p:txBody>
      </p:sp>
      <p:sp>
        <p:nvSpPr>
          <p:cNvPr id="89" name="Google Shape;89;p1"/>
          <p:cNvSpPr/>
          <p:nvPr/>
        </p:nvSpPr>
        <p:spPr>
          <a:xfrm rot="10800000" flipH="1">
            <a:off x="16620268" y="0"/>
            <a:ext cx="2137393" cy="1661823"/>
          </a:xfrm>
          <a:custGeom>
            <a:avLst/>
            <a:gdLst/>
            <a:ahLst/>
            <a:cxnLst/>
            <a:rect l="l" t="t" r="r" b="b"/>
            <a:pathLst>
              <a:path w="2137393" h="1661823" extrusionOk="0">
                <a:moveTo>
                  <a:pt x="0" y="1661823"/>
                </a:moveTo>
                <a:lnTo>
                  <a:pt x="2137393" y="1661823"/>
                </a:lnTo>
                <a:lnTo>
                  <a:pt x="2137393" y="0"/>
                </a:lnTo>
                <a:lnTo>
                  <a:pt x="0" y="0"/>
                </a:lnTo>
                <a:lnTo>
                  <a:pt x="0" y="1661823"/>
                </a:lnTo>
                <a:close/>
              </a:path>
            </a:pathLst>
          </a:custGeom>
          <a:blipFill rotWithShape="1">
            <a:blip r:embed="rId8">
              <a:alphaModFix/>
            </a:blip>
            <a:stretch>
              <a:fillRect/>
            </a:stretch>
          </a:blipFill>
          <a:ln>
            <a:noFill/>
          </a:ln>
        </p:spPr>
        <p:txBody>
          <a:bodyPr/>
          <a:lstStyle/>
          <a:p>
            <a:endParaRPr lang="en-GB"/>
          </a:p>
        </p:txBody>
      </p:sp>
      <p:sp>
        <p:nvSpPr>
          <p:cNvPr id="90" name="Google Shape;90;p1"/>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9">
              <a:alphaModFix/>
            </a:blip>
            <a:stretch>
              <a:fillRect/>
            </a:stretch>
          </a:blipFill>
          <a:ln>
            <a:noFill/>
          </a:ln>
        </p:spPr>
        <p:txBody>
          <a:bodyPr/>
          <a:lstStyle/>
          <a:p>
            <a:endParaRPr lang="en-GB"/>
          </a:p>
        </p:txBody>
      </p:sp>
      <p:grpSp>
        <p:nvGrpSpPr>
          <p:cNvPr id="91" name="Google Shape;91;p1"/>
          <p:cNvGrpSpPr/>
          <p:nvPr/>
        </p:nvGrpSpPr>
        <p:grpSpPr>
          <a:xfrm>
            <a:off x="0" y="8199808"/>
            <a:ext cx="18288000" cy="3502954"/>
            <a:chOff x="0" y="-57150"/>
            <a:chExt cx="4816593" cy="922589"/>
          </a:xfrm>
        </p:grpSpPr>
        <p:sp>
          <p:nvSpPr>
            <p:cNvPr id="92" name="Google Shape;92;p1"/>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 name="Google Shape;94;p1"/>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10">
              <a:alphaModFix/>
            </a:blip>
            <a:stretch>
              <a:fillRect/>
            </a:stretch>
          </a:blipFill>
          <a:ln>
            <a:noFill/>
          </a:ln>
        </p:spPr>
        <p:txBody>
          <a:bodyPr/>
          <a:lstStyle/>
          <a:p>
            <a:endParaRPr lang="en-GB"/>
          </a:p>
        </p:txBody>
      </p:sp>
      <p:sp>
        <p:nvSpPr>
          <p:cNvPr id="95" name="Google Shape;95;p1"/>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1">
              <a:alphaModFix/>
            </a:blip>
            <a:stretch>
              <a:fillRect/>
            </a:stretch>
          </a:blipFill>
          <a:ln>
            <a:noFill/>
          </a:ln>
        </p:spPr>
        <p:txBody>
          <a:bodyPr/>
          <a:lstStyle/>
          <a:p>
            <a:endParaRPr lang="en-GB"/>
          </a:p>
        </p:txBody>
      </p:sp>
      <p:sp>
        <p:nvSpPr>
          <p:cNvPr id="96" name="Google Shape;96;p1"/>
          <p:cNvSpPr txBox="1"/>
          <p:nvPr/>
        </p:nvSpPr>
        <p:spPr>
          <a:xfrm>
            <a:off x="2744726" y="3225371"/>
            <a:ext cx="12798548"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6000"/>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1400" b="0" i="0" u="none" strike="noStrike" cap="none" dirty="0">
              <a:solidFill>
                <a:srgbClr val="000000"/>
              </a:solidFill>
              <a:latin typeface="+mn-lt"/>
              <a:ea typeface="Arial"/>
              <a:cs typeface="Arial"/>
              <a:sym typeface="Arial"/>
            </a:endParaRPr>
          </a:p>
        </p:txBody>
      </p:sp>
      <p:sp>
        <p:nvSpPr>
          <p:cNvPr id="97" name="Google Shape;97;p1"/>
          <p:cNvSpPr txBox="1"/>
          <p:nvPr/>
        </p:nvSpPr>
        <p:spPr>
          <a:xfrm>
            <a:off x="4623050" y="5234395"/>
            <a:ext cx="9041899" cy="430887"/>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Clr>
                <a:srgbClr val="000000"/>
              </a:buClr>
              <a:buSzPts val="2400"/>
              <a:buFont typeface="Arial"/>
              <a:buNone/>
            </a:pPr>
            <a:r>
              <a:rPr lang="el-GR" sz="2000" b="1"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98" name="Google Shape;98;p1"/>
          <p:cNvSpPr txBox="1"/>
          <p:nvPr/>
        </p:nvSpPr>
        <p:spPr>
          <a:xfrm>
            <a:off x="2744726" y="6378726"/>
            <a:ext cx="12798600" cy="677108"/>
          </a:xfrm>
          <a:prstGeom prst="rect">
            <a:avLst/>
          </a:prstGeom>
          <a:noFill/>
          <a:ln>
            <a:noFill/>
          </a:ln>
        </p:spPr>
        <p:txBody>
          <a:bodyPr spcFirstLastPara="1" wrap="square" lIns="0" tIns="0" rIns="0" bIns="0" anchor="t" anchorCtr="0">
            <a:spAutoFit/>
          </a:bodyPr>
          <a:lstStyle/>
          <a:p>
            <a:pPr lvl="0" algn="ctr">
              <a:lnSpc>
                <a:spcPct val="110000"/>
              </a:lnSpc>
              <a:buSzPts val="4500"/>
            </a:pPr>
            <a:r>
              <a:rPr lang="el-GR" sz="4000" b="1" dirty="0">
                <a:solidFill>
                  <a:srgbClr val="9EC6AA"/>
                </a:solidFill>
                <a:latin typeface="+mn-lt"/>
                <a:ea typeface="Poppins"/>
                <a:cs typeface="Poppins"/>
                <a:sym typeface="Poppins"/>
              </a:rPr>
              <a:t>Συνδεδεμένες αρχές</a:t>
            </a:r>
            <a:endParaRPr sz="4000" b="0" i="0" u="none" strike="noStrike" cap="none" dirty="0">
              <a:solidFill>
                <a:srgbClr val="000000"/>
              </a:solidFill>
              <a:latin typeface="+mn-lt"/>
              <a:ea typeface="Arial"/>
              <a:cs typeface="Arial"/>
              <a:sym typeface="Arial"/>
            </a:endParaRPr>
          </a:p>
        </p:txBody>
      </p:sp>
      <p:sp>
        <p:nvSpPr>
          <p:cNvPr id="99" name="Google Shape;99;p1"/>
          <p:cNvSpPr/>
          <p:nvPr/>
        </p:nvSpPr>
        <p:spPr>
          <a:xfrm>
            <a:off x="7747529" y="958764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2">
              <a:alphaModFix/>
            </a:blip>
            <a:stretch>
              <a:fillRect/>
            </a:stretch>
          </a:blipFill>
          <a:ln>
            <a:noFill/>
          </a:ln>
        </p:spPr>
        <p:txBody>
          <a:bodyPr/>
          <a:lstStyle/>
          <a:p>
            <a:endParaRPr lang="en-GB"/>
          </a:p>
        </p:txBody>
      </p:sp>
      <p:pic>
        <p:nvPicPr>
          <p:cNvPr id="100" name="Google Shape;100;p1" title="MSA logo.png"/>
          <p:cNvPicPr preferRelativeResize="0"/>
          <p:nvPr/>
        </p:nvPicPr>
        <p:blipFill>
          <a:blip r:embed="rId13">
            <a:alphaModFix/>
          </a:blip>
          <a:stretch>
            <a:fillRect/>
          </a:stretch>
        </p:blipFill>
        <p:spPr>
          <a:xfrm>
            <a:off x="11024325" y="8594017"/>
            <a:ext cx="1077263" cy="993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b3ae0b1803_0_101"/>
          <p:cNvSpPr/>
          <p:nvPr/>
        </p:nvSpPr>
        <p:spPr>
          <a:xfrm>
            <a:off x="6775065" y="1630300"/>
            <a:ext cx="9838595" cy="2180571"/>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grpSp>
        <p:nvGrpSpPr>
          <p:cNvPr id="267" name="Google Shape;267;g3b3ae0b1803_0_101"/>
          <p:cNvGrpSpPr/>
          <p:nvPr/>
        </p:nvGrpSpPr>
        <p:grpSpPr>
          <a:xfrm>
            <a:off x="7935125" y="3982338"/>
            <a:ext cx="9279971" cy="6198178"/>
            <a:chOff x="0" y="0"/>
            <a:chExt cx="1171610" cy="799476"/>
          </a:xfrm>
        </p:grpSpPr>
        <p:sp>
          <p:nvSpPr>
            <p:cNvPr id="268" name="Google Shape;268;g3b3ae0b1803_0_10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69" name="Google Shape;269;g3b3ae0b1803_0_10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0" name="Google Shape;270;g3b3ae0b1803_0_101"/>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271" name="Google Shape;271;g3b3ae0b1803_0_101"/>
          <p:cNvGrpSpPr/>
          <p:nvPr/>
        </p:nvGrpSpPr>
        <p:grpSpPr>
          <a:xfrm>
            <a:off x="1542813" y="1718852"/>
            <a:ext cx="4448486" cy="2180651"/>
            <a:chOff x="0" y="0"/>
            <a:chExt cx="1171610" cy="799476"/>
          </a:xfrm>
        </p:grpSpPr>
        <p:sp>
          <p:nvSpPr>
            <p:cNvPr id="272" name="Google Shape;272;g3b3ae0b1803_0_10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273" name="Google Shape;273;g3b3ae0b1803_0_10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4" name="Google Shape;274;g3b3ae0b1803_0_101"/>
          <p:cNvGrpSpPr/>
          <p:nvPr/>
        </p:nvGrpSpPr>
        <p:grpSpPr>
          <a:xfrm>
            <a:off x="1123238" y="847852"/>
            <a:ext cx="1311615" cy="1311615"/>
            <a:chOff x="0" y="0"/>
            <a:chExt cx="812800" cy="812800"/>
          </a:xfrm>
        </p:grpSpPr>
        <p:sp>
          <p:nvSpPr>
            <p:cNvPr id="275" name="Google Shape;275;g3b3ae0b1803_0_10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g3b3ae0b1803_0_10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7" name="Google Shape;277;g3b3ae0b1803_0_101"/>
          <p:cNvGrpSpPr/>
          <p:nvPr/>
        </p:nvGrpSpPr>
        <p:grpSpPr>
          <a:xfrm>
            <a:off x="1542825" y="4448150"/>
            <a:ext cx="5904563" cy="5035180"/>
            <a:chOff x="0" y="0"/>
            <a:chExt cx="1171610" cy="799476"/>
          </a:xfrm>
        </p:grpSpPr>
        <p:sp>
          <p:nvSpPr>
            <p:cNvPr id="278" name="Google Shape;278;g3b3ae0b1803_0_10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79" name="Google Shape;279;g3b3ae0b1803_0_10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0" name="Google Shape;280;g3b3ae0b1803_0_101"/>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281" name="Google Shape;281;g3b3ae0b1803_0_101"/>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282" name="Google Shape;282;g3b3ae0b1803_0_101"/>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283" name="Google Shape;283;g3b3ae0b1803_0_101"/>
          <p:cNvSpPr txBox="1"/>
          <p:nvPr/>
        </p:nvSpPr>
        <p:spPr>
          <a:xfrm>
            <a:off x="3861738" y="630150"/>
            <a:ext cx="10564500"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Πρόκληση 3</a:t>
            </a:r>
            <a:r>
              <a:rPr lang="en-US" sz="4000" b="1" dirty="0">
                <a:solidFill>
                  <a:srgbClr val="2B2B2B"/>
                </a:solidFill>
                <a:latin typeface="+mn-lt"/>
                <a:ea typeface="Poppins"/>
                <a:cs typeface="Poppins"/>
                <a:sym typeface="Poppins"/>
              </a:rPr>
              <a:t>: “</a:t>
            </a:r>
            <a:r>
              <a:rPr lang="el-GR" sz="4000" b="1" dirty="0">
                <a:solidFill>
                  <a:srgbClr val="2B2B2B"/>
                </a:solidFill>
                <a:latin typeface="+mn-lt"/>
                <a:ea typeface="Poppins"/>
                <a:cs typeface="Poppins"/>
                <a:sym typeface="Poppins"/>
              </a:rPr>
              <a:t>Ιστορία αλυσίδας</a:t>
            </a:r>
            <a:r>
              <a:rPr lang="en-US" sz="4000" b="1" dirty="0">
                <a:solidFill>
                  <a:srgbClr val="2B2B2B"/>
                </a:solidFill>
                <a:latin typeface="+mn-lt"/>
                <a:ea typeface="Poppins"/>
                <a:cs typeface="Poppins"/>
                <a:sym typeface="Poppins"/>
              </a:rPr>
              <a:t>”</a:t>
            </a:r>
            <a:endParaRPr sz="4000" b="0" i="0" u="none" strike="noStrike" cap="none" dirty="0">
              <a:solidFill>
                <a:srgbClr val="000000"/>
              </a:solidFill>
              <a:latin typeface="+mn-lt"/>
              <a:ea typeface="Arial"/>
              <a:cs typeface="Arial"/>
              <a:sym typeface="Arial"/>
            </a:endParaRPr>
          </a:p>
        </p:txBody>
      </p:sp>
      <p:sp>
        <p:nvSpPr>
          <p:cNvPr id="284" name="Google Shape;284;g3b3ae0b1803_0_101"/>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285" name="Google Shape;285;g3b3ae0b1803_0_101"/>
          <p:cNvSpPr txBox="1"/>
          <p:nvPr/>
        </p:nvSpPr>
        <p:spPr>
          <a:xfrm>
            <a:off x="2112712" y="2159475"/>
            <a:ext cx="3536974" cy="1477328"/>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Εξασκηθείτε στην προσεκτική ακρόαση και τη </a:t>
            </a:r>
            <a:r>
              <a:rPr lang="el-GR" sz="2000" dirty="0" err="1">
                <a:solidFill>
                  <a:srgbClr val="2B2B2B"/>
                </a:solidFill>
                <a:latin typeface="+mn-lt"/>
                <a:ea typeface="Poppins Light"/>
                <a:cs typeface="Poppins Light"/>
                <a:sym typeface="Poppins Light"/>
              </a:rPr>
              <a:t>συνδημιουργία</a:t>
            </a:r>
            <a:r>
              <a:rPr lang="en-US" sz="2000" dirty="0">
                <a:solidFill>
                  <a:srgbClr val="2B2B2B"/>
                </a:solidFill>
                <a:latin typeface="+mn-lt"/>
                <a:ea typeface="Poppins Light"/>
                <a:cs typeface="Poppins Light"/>
                <a:sym typeface="Poppins Light"/>
              </a:rPr>
              <a:t>.</a:t>
            </a:r>
            <a:endParaRPr sz="2000" b="0" i="0" u="none" strike="noStrike" cap="none" dirty="0">
              <a:solidFill>
                <a:srgbClr val="000000"/>
              </a:solidFill>
              <a:latin typeface="+mn-lt"/>
              <a:ea typeface="Arial"/>
              <a:cs typeface="Arial"/>
              <a:sym typeface="Arial"/>
            </a:endParaRPr>
          </a:p>
        </p:txBody>
      </p:sp>
      <p:sp>
        <p:nvSpPr>
          <p:cNvPr id="286" name="Google Shape;286;g3b3ae0b1803_0_101"/>
          <p:cNvSpPr txBox="1"/>
          <p:nvPr/>
        </p:nvSpPr>
        <p:spPr>
          <a:xfrm>
            <a:off x="1837425" y="4611300"/>
            <a:ext cx="5475900" cy="4308872"/>
          </a:xfrm>
          <a:prstGeom prst="rect">
            <a:avLst/>
          </a:prstGeom>
          <a:noFill/>
          <a:ln>
            <a:noFill/>
          </a:ln>
        </p:spPr>
        <p:txBody>
          <a:bodyPr spcFirstLastPara="1" wrap="square" lIns="0" tIns="0" rIns="0" bIns="0" anchor="t" anchorCtr="0">
            <a:spAutoFit/>
          </a:bodyPr>
          <a:lstStyle/>
          <a:p>
            <a:pPr lvl="0">
              <a:spcBef>
                <a:spcPts val="1200"/>
              </a:spcBef>
            </a:pPr>
            <a:r>
              <a:rPr lang="el-GR" sz="2000" dirty="0">
                <a:solidFill>
                  <a:schemeClr val="dk1"/>
                </a:solidFill>
                <a:latin typeface="+mn-lt"/>
                <a:ea typeface="Poppins Light"/>
                <a:cs typeface="Poppins Light"/>
                <a:sym typeface="Poppins Light"/>
              </a:rPr>
              <a:t>Πώς λειτουργεί (βήμα προς βήμα</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457200" lvl="0" indent="-355600">
              <a:spcBef>
                <a:spcPts val="1200"/>
              </a:spcBef>
              <a:buClr>
                <a:schemeClr val="dk1"/>
              </a:buClr>
              <a:buSzPts val="2000"/>
              <a:buFont typeface="Poppins Light"/>
              <a:buAutoNum type="arabicPeriod"/>
            </a:pPr>
            <a:r>
              <a:rPr lang="el-GR" sz="2000" b="1" dirty="0">
                <a:solidFill>
                  <a:schemeClr val="dk1"/>
                </a:solidFill>
                <a:latin typeface="+mn-lt"/>
                <a:ea typeface="Poppins"/>
                <a:cs typeface="Poppins"/>
                <a:sym typeface="Poppins"/>
              </a:rPr>
              <a:t>Καθίστε σε κύκλο</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Όλοι μπορούν να δουν ο ένας τον άλλον</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457200" lvl="0" indent="-355600">
              <a:buClr>
                <a:schemeClr val="dk1"/>
              </a:buClr>
              <a:buSzPts val="2000"/>
              <a:buFont typeface="Poppins Light"/>
              <a:buAutoNum type="arabicPeriod"/>
            </a:pPr>
            <a:r>
              <a:rPr lang="el-GR" sz="2000" b="1" dirty="0">
                <a:solidFill>
                  <a:schemeClr val="dk1"/>
                </a:solidFill>
                <a:latin typeface="+mn-lt"/>
                <a:ea typeface="Poppins"/>
                <a:cs typeface="Poppins"/>
                <a:sym typeface="Poppins"/>
              </a:rPr>
              <a:t>Ο διαμεσολαβητής ξεκινά την ιστορία</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Ήταν μια μέρα που αποφάσισα να μην χρησιμοποιήσω το τηλέφωνό μου όταν</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457200" lvl="0" indent="-355600">
              <a:buClr>
                <a:schemeClr val="dk1"/>
              </a:buClr>
              <a:buSzPts val="2000"/>
              <a:buFont typeface="Poppins"/>
              <a:buAutoNum type="arabicPeriod"/>
            </a:pPr>
            <a:r>
              <a:rPr lang="el-GR" sz="2000" b="1" dirty="0">
                <a:solidFill>
                  <a:schemeClr val="dk1"/>
                </a:solidFill>
                <a:latin typeface="+mn-lt"/>
                <a:ea typeface="Poppins"/>
                <a:cs typeface="Poppins"/>
                <a:sym typeface="Poppins"/>
              </a:rPr>
              <a:t>Προσθέστε μία πρόταση το καθένα</a:t>
            </a:r>
          </a:p>
          <a:p>
            <a:pPr marL="444500" lvl="0" indent="-342900">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Κάθε άτομο μιλάει με τη σειρά του
Κρατήστε τις προτάσεις σύντομες
Ακούστε το άτομο που έχετε μπροστά σας
Συνεχίστε την ίδια ιστορία</a:t>
            </a:r>
            <a:endParaRPr sz="2000" dirty="0">
              <a:solidFill>
                <a:schemeClr val="dk1"/>
              </a:solidFill>
              <a:latin typeface="+mn-lt"/>
              <a:ea typeface="Poppins Light"/>
              <a:cs typeface="Poppins Light"/>
              <a:sym typeface="Poppins Light"/>
            </a:endParaRPr>
          </a:p>
        </p:txBody>
      </p:sp>
      <p:sp>
        <p:nvSpPr>
          <p:cNvPr id="287" name="Google Shape;287;g3b3ae0b1803_0_101"/>
          <p:cNvSpPr txBox="1"/>
          <p:nvPr/>
        </p:nvSpPr>
        <p:spPr>
          <a:xfrm>
            <a:off x="8397612" y="4195425"/>
            <a:ext cx="8355000" cy="5416837"/>
          </a:xfrm>
          <a:prstGeom prst="rect">
            <a:avLst/>
          </a:prstGeom>
          <a:noFill/>
          <a:ln>
            <a:noFill/>
          </a:ln>
        </p:spPr>
        <p:txBody>
          <a:bodyPr spcFirstLastPara="1" wrap="square" lIns="91425" tIns="91425" rIns="91425" bIns="91425" anchor="t" anchorCtr="0">
            <a:spAutoFit/>
          </a:bodyPr>
          <a:lstStyle/>
          <a:p>
            <a:pPr marL="457200" lvl="0" indent="-228600"/>
            <a:r>
              <a:rPr lang="en-US" sz="2000" b="1" dirty="0">
                <a:solidFill>
                  <a:schemeClr val="dk1"/>
                </a:solidFill>
                <a:latin typeface="+mn-lt"/>
                <a:ea typeface="Poppins Light"/>
                <a:cs typeface="Poppins Light"/>
                <a:sym typeface="Poppins Light"/>
              </a:rPr>
              <a:t>4</a:t>
            </a:r>
            <a:r>
              <a:rPr lang="el-GR" sz="2000" b="1" dirty="0">
                <a:solidFill>
                  <a:schemeClr val="dk1"/>
                </a:solidFill>
                <a:latin typeface="+mn-lt"/>
                <a:ea typeface="Poppins Light"/>
                <a:cs typeface="Poppins Light"/>
                <a:sym typeface="Poppins Light"/>
              </a:rPr>
              <a:t>. Κρατήστε την ιστορία θετική</a:t>
            </a:r>
            <a:br>
              <a:rPr lang="el-GR" sz="2000" b="1" dirty="0">
                <a:solidFill>
                  <a:schemeClr val="dk1"/>
                </a:solidFill>
                <a:latin typeface="+mn-lt"/>
                <a:ea typeface="Poppins Light"/>
                <a:cs typeface="Poppins Light"/>
                <a:sym typeface="Poppins Light"/>
              </a:rPr>
            </a:br>
            <a:r>
              <a:rPr lang="el-GR" sz="2000" b="1" dirty="0">
                <a:solidFill>
                  <a:schemeClr val="dk1"/>
                </a:solidFill>
                <a:latin typeface="+mn-lt"/>
                <a:ea typeface="Poppins Light"/>
                <a:cs typeface="Poppins Light"/>
                <a:sym typeface="Poppins Light"/>
              </a:rPr>
              <a:t> Η ιστορία θα πρέπει</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9017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Τελειώστε καλά 
περιλαμβάνουν υγιείς ψηφιακές συνήθειες
Δείξτε πώς η ζωή εκτός σύνδεσης μπορεί να είναι ωραία</a:t>
            </a:r>
            <a:endParaRPr sz="2000" dirty="0">
              <a:solidFill>
                <a:schemeClr val="dk1"/>
              </a:solidFill>
              <a:latin typeface="+mn-lt"/>
              <a:ea typeface="Poppins Light"/>
              <a:cs typeface="Poppins Light"/>
              <a:sym typeface="Poppins Light"/>
            </a:endParaRPr>
          </a:p>
          <a:p>
            <a:pPr lvl="0">
              <a:spcBef>
                <a:spcPts val="1200"/>
              </a:spcBef>
            </a:pPr>
            <a:r>
              <a:rPr lang="en-US" sz="2000" b="1" dirty="0">
                <a:solidFill>
                  <a:schemeClr val="dk1"/>
                </a:solidFill>
                <a:latin typeface="+mn-lt"/>
                <a:ea typeface="Poppins Light"/>
                <a:cs typeface="Poppins Light"/>
                <a:sym typeface="Poppins Light"/>
              </a:rPr>
              <a:t>5</a:t>
            </a:r>
            <a:r>
              <a:rPr lang="en-US" sz="2000" dirty="0">
                <a:solidFill>
                  <a:schemeClr val="dk1"/>
                </a:solidFill>
                <a:latin typeface="+mn-lt"/>
                <a:ea typeface="Poppins Light"/>
                <a:cs typeface="Poppins Light"/>
                <a:sym typeface="Poppins Light"/>
              </a:rPr>
              <a:t>. </a:t>
            </a:r>
            <a:r>
              <a:rPr lang="el-GR" sz="2000" b="1" dirty="0">
                <a:solidFill>
                  <a:schemeClr val="dk1"/>
                </a:solidFill>
                <a:latin typeface="+mn-lt"/>
                <a:ea typeface="Poppins"/>
                <a:cs typeface="Poppins"/>
                <a:sym typeface="Poppins"/>
              </a:rPr>
              <a:t>Σημειώστε το</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Κάποιος καταγράφει την τελευταία ιστορία σε χαρτί
Διατηρήστε το ως ομαδικό πόρο ή αφίσα</a:t>
            </a:r>
            <a:endParaRPr sz="2000" dirty="0">
              <a:solidFill>
                <a:schemeClr val="dk1"/>
              </a:solidFill>
              <a:latin typeface="+mn-lt"/>
              <a:ea typeface="Poppins Light"/>
              <a:cs typeface="Poppins Light"/>
              <a:sym typeface="Poppins Light"/>
            </a:endParaRPr>
          </a:p>
          <a:p>
            <a:pPr lvl="0">
              <a:spcBef>
                <a:spcPts val="1200"/>
              </a:spcBef>
            </a:pPr>
            <a:r>
              <a:rPr lang="en-US" sz="2000" b="1" dirty="0">
                <a:solidFill>
                  <a:schemeClr val="dk1"/>
                </a:solidFill>
                <a:latin typeface="+mn-lt"/>
                <a:ea typeface="Poppins Light"/>
                <a:cs typeface="Poppins Light"/>
                <a:sym typeface="Poppins Light"/>
              </a:rPr>
              <a:t>6. </a:t>
            </a:r>
            <a:r>
              <a:rPr lang="el-GR" sz="2000" b="1" dirty="0">
                <a:solidFill>
                  <a:schemeClr val="dk1"/>
                </a:solidFill>
                <a:latin typeface="+mn-lt"/>
                <a:ea typeface="Poppins"/>
                <a:cs typeface="Poppins"/>
                <a:sym typeface="Poppins"/>
              </a:rPr>
              <a:t>Ερωτήσεις γρήγορου προβληματισμού</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Πώς ένιωσες να ακούς χωρίς να διακόπτεις;
Ήταν εύκολο ή δύσκολο να μην αναφέρω τηλέφωνα;
Τι μήνυμα δίνει η ιστορία μας για την ψηφιακή ευημερία;</a:t>
            </a:r>
            <a:endParaRPr sz="2000" dirty="0">
              <a:solidFill>
                <a:schemeClr val="dk1"/>
              </a:solidFill>
              <a:latin typeface="+mn-lt"/>
              <a:ea typeface="Poppins Light"/>
              <a:cs typeface="Poppins Light"/>
              <a:sym typeface="Poppins Light"/>
            </a:endParaRPr>
          </a:p>
        </p:txBody>
      </p:sp>
      <p:grpSp>
        <p:nvGrpSpPr>
          <p:cNvPr id="288" name="Google Shape;288;g3b3ae0b1803_0_101"/>
          <p:cNvGrpSpPr/>
          <p:nvPr/>
        </p:nvGrpSpPr>
        <p:grpSpPr>
          <a:xfrm>
            <a:off x="6987588" y="3750973"/>
            <a:ext cx="1311615" cy="1311615"/>
            <a:chOff x="0" y="0"/>
            <a:chExt cx="812800" cy="812800"/>
          </a:xfrm>
        </p:grpSpPr>
        <p:sp>
          <p:nvSpPr>
            <p:cNvPr id="289" name="Google Shape;289;g3b3ae0b1803_0_10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g3b3ae0b1803_0_10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1" name="Google Shape;291;g3b3ae0b1803_0_101"/>
          <p:cNvSpPr/>
          <p:nvPr/>
        </p:nvSpPr>
        <p:spPr>
          <a:xfrm>
            <a:off x="7246430" y="3982326"/>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292" name="Google Shape;292;g3b3ae0b1803_0_101"/>
          <p:cNvSpPr txBox="1"/>
          <p:nvPr/>
        </p:nvSpPr>
        <p:spPr>
          <a:xfrm>
            <a:off x="6941588" y="1704663"/>
            <a:ext cx="9671700" cy="2031295"/>
          </a:xfrm>
          <a:prstGeom prst="rect">
            <a:avLst/>
          </a:prstGeom>
          <a:noFill/>
          <a:ln>
            <a:noFill/>
          </a:ln>
        </p:spPr>
        <p:txBody>
          <a:bodyPr spcFirstLastPara="1" wrap="square" lIns="91425" tIns="91425" rIns="91425" bIns="91425"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Σκοπός: </a:t>
            </a:r>
            <a:r>
              <a:rPr lang="el-GR" sz="2000" dirty="0">
                <a:solidFill>
                  <a:schemeClr val="dk1"/>
                </a:solidFill>
                <a:latin typeface="+mn-lt"/>
                <a:ea typeface="Poppins"/>
                <a:cs typeface="Poppins"/>
                <a:sym typeface="Poppins"/>
              </a:rPr>
              <a:t>Εξασκηθείτε στην προσεκτική ακρόαση, την ομαδική εργασία και την αφήγηση ιστοριών, ενώ αναλογίζεστε την ψηφιακή ευημερία.
</a:t>
            </a:r>
            <a:r>
              <a:rPr lang="el-GR" sz="2000" b="1" dirty="0">
                <a:solidFill>
                  <a:schemeClr val="dk1"/>
                </a:solidFill>
                <a:latin typeface="+mn-lt"/>
                <a:ea typeface="Poppins"/>
                <a:cs typeface="Poppins"/>
                <a:sym typeface="Poppins"/>
              </a:rPr>
              <a:t>Αναμενόμενα αποτελέσματα: </a:t>
            </a:r>
            <a:r>
              <a:rPr lang="el-GR" sz="2000" dirty="0">
                <a:solidFill>
                  <a:schemeClr val="dk1"/>
                </a:solidFill>
                <a:latin typeface="+mn-lt"/>
                <a:ea typeface="Poppins"/>
                <a:cs typeface="Poppins"/>
                <a:sym typeface="Poppins"/>
              </a:rPr>
              <a:t>Οι συμμετέχοντες μαθαίνουν να </a:t>
            </a:r>
            <a:r>
              <a:rPr lang="el-GR" sz="2000" dirty="0" err="1">
                <a:solidFill>
                  <a:schemeClr val="dk1"/>
                </a:solidFill>
                <a:latin typeface="+mn-lt"/>
                <a:ea typeface="Poppins"/>
                <a:cs typeface="Poppins"/>
                <a:sym typeface="Poppins"/>
              </a:rPr>
              <a:t>συνδημιουργούν</a:t>
            </a:r>
            <a:r>
              <a:rPr lang="el-GR" sz="2000" dirty="0">
                <a:solidFill>
                  <a:schemeClr val="dk1"/>
                </a:solidFill>
                <a:latin typeface="+mn-lt"/>
                <a:ea typeface="Poppins"/>
                <a:cs typeface="Poppins"/>
                <a:sym typeface="Poppins"/>
              </a:rPr>
              <a:t> αφηγήσεις, να εκφράζονται δημιουργικά και να αναγνωρίζουν θετικές στιγμές εκτός σύνδεσης στην καθημερινή τους ζωή.</a:t>
            </a:r>
            <a:endParaRPr sz="2000" dirty="0">
              <a:solidFill>
                <a:schemeClr val="dk1"/>
              </a:solidFill>
              <a:latin typeface="+mn-lt"/>
              <a:ea typeface="Poppins Light"/>
              <a:cs typeface="Poppins Light"/>
              <a:sym typeface="Poppi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grpSp>
        <p:nvGrpSpPr>
          <p:cNvPr id="297" name="Google Shape;297;g3b3ae0b1803_0_131"/>
          <p:cNvGrpSpPr/>
          <p:nvPr/>
        </p:nvGrpSpPr>
        <p:grpSpPr>
          <a:xfrm>
            <a:off x="9451000" y="4286250"/>
            <a:ext cx="8203027" cy="5545325"/>
            <a:chOff x="0" y="0"/>
            <a:chExt cx="1171610" cy="799476"/>
          </a:xfrm>
        </p:grpSpPr>
        <p:sp>
          <p:nvSpPr>
            <p:cNvPr id="298" name="Google Shape;298;g3b3ae0b1803_0_13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99" name="Google Shape;299;g3b3ae0b1803_0_13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g3b3ae0b1803_0_131"/>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301" name="Google Shape;301;g3b3ae0b1803_0_131"/>
          <p:cNvGrpSpPr/>
          <p:nvPr/>
        </p:nvGrpSpPr>
        <p:grpSpPr>
          <a:xfrm>
            <a:off x="1542813" y="1718852"/>
            <a:ext cx="4448486" cy="2180651"/>
            <a:chOff x="0" y="0"/>
            <a:chExt cx="1171610" cy="799476"/>
          </a:xfrm>
        </p:grpSpPr>
        <p:sp>
          <p:nvSpPr>
            <p:cNvPr id="302" name="Google Shape;302;g3b3ae0b1803_0_13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303" name="Google Shape;303;g3b3ae0b1803_0_13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4" name="Google Shape;304;g3b3ae0b1803_0_131"/>
          <p:cNvGrpSpPr/>
          <p:nvPr/>
        </p:nvGrpSpPr>
        <p:grpSpPr>
          <a:xfrm>
            <a:off x="1123238" y="847852"/>
            <a:ext cx="1311615" cy="1311615"/>
            <a:chOff x="0" y="0"/>
            <a:chExt cx="812800" cy="812800"/>
          </a:xfrm>
        </p:grpSpPr>
        <p:sp>
          <p:nvSpPr>
            <p:cNvPr id="305" name="Google Shape;305;g3b3ae0b1803_0_1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3b3ae0b1803_0_13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7" name="Google Shape;307;g3b3ae0b1803_0_131"/>
          <p:cNvGrpSpPr/>
          <p:nvPr/>
        </p:nvGrpSpPr>
        <p:grpSpPr>
          <a:xfrm>
            <a:off x="1542825" y="4448150"/>
            <a:ext cx="7425899" cy="5383432"/>
            <a:chOff x="0" y="0"/>
            <a:chExt cx="1171610" cy="799476"/>
          </a:xfrm>
        </p:grpSpPr>
        <p:sp>
          <p:nvSpPr>
            <p:cNvPr id="308" name="Google Shape;308;g3b3ae0b1803_0_13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309" name="Google Shape;309;g3b3ae0b1803_0_13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0" name="Google Shape;310;g3b3ae0b1803_0_131"/>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311" name="Google Shape;311;g3b3ae0b1803_0_131"/>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312" name="Google Shape;312;g3b3ae0b1803_0_131"/>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313" name="Google Shape;313;g3b3ae0b1803_0_131"/>
          <p:cNvSpPr txBox="1"/>
          <p:nvPr/>
        </p:nvSpPr>
        <p:spPr>
          <a:xfrm>
            <a:off x="3861738" y="554600"/>
            <a:ext cx="10564500"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Πρόκληση 4: "Μίνι κύκλωμα</a:t>
            </a:r>
            <a:r>
              <a:rPr lang="en-US" sz="4000" b="1" dirty="0">
                <a:solidFill>
                  <a:srgbClr val="2B2B2B"/>
                </a:solidFill>
                <a:latin typeface="+mn-lt"/>
                <a:ea typeface="Poppins"/>
                <a:cs typeface="Poppins"/>
                <a:sym typeface="Poppins"/>
              </a:rPr>
              <a:t>"</a:t>
            </a:r>
            <a:endParaRPr sz="4000" b="0" i="0" u="none" strike="noStrike" cap="none" dirty="0">
              <a:solidFill>
                <a:srgbClr val="000000"/>
              </a:solidFill>
              <a:latin typeface="+mn-lt"/>
              <a:ea typeface="Arial"/>
              <a:cs typeface="Arial"/>
              <a:sym typeface="Arial"/>
            </a:endParaRPr>
          </a:p>
        </p:txBody>
      </p:sp>
      <p:sp>
        <p:nvSpPr>
          <p:cNvPr id="314" name="Google Shape;314;g3b3ae0b1803_0_131"/>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315" name="Google Shape;315;g3b3ae0b1803_0_131"/>
          <p:cNvSpPr txBox="1"/>
          <p:nvPr/>
        </p:nvSpPr>
        <p:spPr>
          <a:xfrm>
            <a:off x="2112700" y="2159475"/>
            <a:ext cx="3647100" cy="1477328"/>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Κινηθείτε, γελάστε μαζί και λύστε απλές, γρήγορες εργασίες</a:t>
            </a:r>
            <a:r>
              <a:rPr lang="en-US" sz="2000" dirty="0">
                <a:solidFill>
                  <a:srgbClr val="2B2B2B"/>
                </a:solidFill>
                <a:latin typeface="+mn-lt"/>
                <a:ea typeface="Poppins Light"/>
                <a:cs typeface="Poppins Light"/>
                <a:sym typeface="Poppins Light"/>
              </a:rPr>
              <a:t>.</a:t>
            </a:r>
            <a:endParaRPr sz="2000" dirty="0">
              <a:latin typeface="+mn-lt"/>
            </a:endParaRPr>
          </a:p>
        </p:txBody>
      </p:sp>
      <p:sp>
        <p:nvSpPr>
          <p:cNvPr id="316" name="Google Shape;316;g3b3ae0b1803_0_131"/>
          <p:cNvSpPr txBox="1"/>
          <p:nvPr/>
        </p:nvSpPr>
        <p:spPr>
          <a:xfrm>
            <a:off x="1837425" y="4807000"/>
            <a:ext cx="6616800" cy="4770537"/>
          </a:xfrm>
          <a:prstGeom prst="rect">
            <a:avLst/>
          </a:prstGeom>
          <a:noFill/>
          <a:ln>
            <a:noFill/>
          </a:ln>
        </p:spPr>
        <p:txBody>
          <a:bodyPr spcFirstLastPara="1" wrap="square" lIns="0" tIns="0" rIns="0" bIns="0" anchor="t" anchorCtr="0">
            <a:spAutoFit/>
          </a:bodyPr>
          <a:lstStyle/>
          <a:p>
            <a:pPr lvl="0">
              <a:spcBef>
                <a:spcPts val="1200"/>
              </a:spcBef>
            </a:pPr>
            <a:r>
              <a:rPr lang="el-GR" sz="2000" b="1" dirty="0">
                <a:solidFill>
                  <a:schemeClr val="dk1"/>
                </a:solidFill>
                <a:latin typeface="+mn-lt"/>
                <a:ea typeface="Poppins"/>
                <a:cs typeface="Poppins"/>
                <a:sym typeface="Poppins"/>
              </a:rPr>
              <a:t>Πώς λειτουργεί (βήμα προς βήμα)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lvl="0">
              <a:spcBef>
                <a:spcPts val="1200"/>
              </a:spcBef>
            </a:pPr>
            <a:r>
              <a:rPr lang="en-US" sz="2000" b="1" dirty="0">
                <a:solidFill>
                  <a:schemeClr val="dk1"/>
                </a:solidFill>
                <a:latin typeface="+mn-lt"/>
                <a:ea typeface="Poppins Light"/>
                <a:cs typeface="Poppins Light"/>
                <a:sym typeface="Poppins Light"/>
              </a:rPr>
              <a:t>1. </a:t>
            </a:r>
            <a:r>
              <a:rPr lang="el-GR" sz="2000" b="1" dirty="0">
                <a:solidFill>
                  <a:schemeClr val="dk1"/>
                </a:solidFill>
                <a:latin typeface="+mn-lt"/>
                <a:ea typeface="Poppins"/>
                <a:cs typeface="Poppins"/>
                <a:sym typeface="Poppins"/>
              </a:rPr>
              <a:t>Ρύθμιση 4 σύντομων σταθμών</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Παραδείγματα εργασιών σταθμού</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Σταθμός Κίνησης: Κάντε 5 αστείες πόζες ή διατάσεις
Σταθμός μνήμης: Θυμηθείτε 5 λέξεις χωρίς τηλέφωνα
Ομαδικό παζλ: φτιάξτε ένα σχήμα με χαρτί ή μπλοκ
Σταθμός ευεξίας: Μοιραστείτε μια υγιή ψηφιακή συνήθεια</a:t>
            </a:r>
          </a:p>
          <a:p>
            <a:pPr marL="101600" lvl="0">
              <a:spcBef>
                <a:spcPts val="1200"/>
              </a:spcBef>
              <a:buClr>
                <a:schemeClr val="dk1"/>
              </a:buClr>
              <a:buSzPts val="2000"/>
            </a:pPr>
            <a:r>
              <a:rPr lang="en-US" sz="2000" b="1" dirty="0">
                <a:solidFill>
                  <a:schemeClr val="dk1"/>
                </a:solidFill>
                <a:latin typeface="+mn-lt"/>
                <a:ea typeface="Poppins Light"/>
                <a:cs typeface="Poppins Light"/>
                <a:sym typeface="Poppins Light"/>
              </a:rPr>
              <a:t>2. </a:t>
            </a:r>
            <a:r>
              <a:rPr lang="el-GR" sz="2000" b="1" dirty="0">
                <a:solidFill>
                  <a:schemeClr val="dk1"/>
                </a:solidFill>
                <a:latin typeface="+mn-lt"/>
                <a:ea typeface="Poppins"/>
                <a:cs typeface="Poppins"/>
                <a:sym typeface="Poppins"/>
              </a:rPr>
              <a:t>Εργασία σε μικρές ομάδες</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ζευγάρια ή μικρές ομάδες
Όλοι συμμετέχουν</a:t>
            </a:r>
            <a:endParaRPr sz="2000" dirty="0">
              <a:solidFill>
                <a:schemeClr val="dk1"/>
              </a:solidFill>
              <a:latin typeface="+mn-lt"/>
              <a:ea typeface="Poppins Light"/>
              <a:cs typeface="Poppins Light"/>
              <a:sym typeface="Poppins Light"/>
            </a:endParaRPr>
          </a:p>
        </p:txBody>
      </p:sp>
      <p:sp>
        <p:nvSpPr>
          <p:cNvPr id="317" name="Google Shape;317;g3b3ae0b1803_0_131"/>
          <p:cNvSpPr txBox="1"/>
          <p:nvPr/>
        </p:nvSpPr>
        <p:spPr>
          <a:xfrm>
            <a:off x="9851644" y="4791626"/>
            <a:ext cx="7935179" cy="4801284"/>
          </a:xfrm>
          <a:prstGeom prst="rect">
            <a:avLst/>
          </a:prstGeom>
          <a:noFill/>
          <a:ln>
            <a:noFill/>
          </a:ln>
        </p:spPr>
        <p:txBody>
          <a:bodyPr spcFirstLastPara="1" wrap="square" lIns="91425" tIns="91425" rIns="91425" bIns="91425" anchor="t" anchorCtr="0">
            <a:spAutoFit/>
          </a:bodyPr>
          <a:lstStyle/>
          <a:p>
            <a:pPr lvl="0">
              <a:buClr>
                <a:schemeClr val="dk1"/>
              </a:buClr>
              <a:buSzPts val="1100"/>
            </a:pPr>
            <a:r>
              <a:rPr lang="el-GR" sz="2000" b="1" dirty="0">
                <a:solidFill>
                  <a:schemeClr val="dk1"/>
                </a:solidFill>
                <a:latin typeface="+mn-lt"/>
                <a:ea typeface="Poppins Light"/>
                <a:cs typeface="Poppins Light"/>
                <a:sym typeface="Poppins Light"/>
              </a:rPr>
              <a:t>3. Περιστρέψτε σαν κύκλωμα</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Περάστε 3-5 λεπτά σε κάθε σταθμό
Μετακινηθείτε μαζί στο επόμενο
Συνεχίστε μέχρι να ολοκληρωθούν όλοι οι σταθμοί</a:t>
            </a:r>
            <a:endParaRPr sz="2000" dirty="0">
              <a:solidFill>
                <a:schemeClr val="dk1"/>
              </a:solidFill>
              <a:latin typeface="+mn-lt"/>
              <a:ea typeface="Poppins Light"/>
              <a:cs typeface="Poppins Light"/>
              <a:sym typeface="Poppins Light"/>
            </a:endParaRPr>
          </a:p>
          <a:p>
            <a:pPr lvl="0"/>
            <a:r>
              <a:rPr lang="en-US" sz="2000" b="1" dirty="0">
                <a:solidFill>
                  <a:schemeClr val="dk1"/>
                </a:solidFill>
                <a:latin typeface="+mn-lt"/>
                <a:ea typeface="Poppins Light"/>
                <a:cs typeface="Poppins Light"/>
                <a:sym typeface="Poppins Light"/>
              </a:rPr>
              <a:t>4. </a:t>
            </a:r>
            <a:r>
              <a:rPr lang="el-GR" sz="2000" b="1" dirty="0">
                <a:solidFill>
                  <a:schemeClr val="dk1"/>
                </a:solidFill>
                <a:latin typeface="+mn-lt"/>
                <a:ea typeface="Poppins"/>
                <a:cs typeface="Poppins"/>
                <a:sym typeface="Poppins"/>
              </a:rPr>
              <a:t>Επικεντρωθείτε σε</a:t>
            </a:r>
          </a:p>
          <a:p>
            <a:pPr marL="342900" lvl="0" indent="-342900">
              <a:buFont typeface="Arial" panose="020B0604020202020204" pitchFamily="34" charset="0"/>
              <a:buChar char="•"/>
            </a:pPr>
            <a:r>
              <a:rPr lang="el-GR" sz="2000" dirty="0">
                <a:solidFill>
                  <a:schemeClr val="dk1"/>
                </a:solidFill>
                <a:latin typeface="+mn-lt"/>
                <a:ea typeface="Poppins Light"/>
                <a:cs typeface="Poppins Light"/>
                <a:sym typeface="Poppins Light"/>
              </a:rPr>
              <a:t>Συνεργασία
Διασκεδάζοντας
Να είσαι εκτός σύνδεσης και παρών</a:t>
            </a:r>
            <a:endParaRPr sz="2000" dirty="0">
              <a:solidFill>
                <a:schemeClr val="dk1"/>
              </a:solidFill>
              <a:latin typeface="+mn-lt"/>
              <a:ea typeface="Poppins Light"/>
              <a:cs typeface="Poppins Light"/>
              <a:sym typeface="Poppins Light"/>
            </a:endParaRPr>
          </a:p>
          <a:p>
            <a:pPr lvl="0">
              <a:spcBef>
                <a:spcPts val="1200"/>
              </a:spcBef>
            </a:pPr>
            <a:r>
              <a:rPr lang="en-US" sz="2000" b="1" dirty="0">
                <a:solidFill>
                  <a:schemeClr val="dk1"/>
                </a:solidFill>
                <a:latin typeface="+mn-lt"/>
                <a:ea typeface="Poppins Light"/>
                <a:cs typeface="Poppins Light"/>
                <a:sym typeface="Poppins Light"/>
              </a:rPr>
              <a:t>5. </a:t>
            </a:r>
            <a:r>
              <a:rPr lang="el-GR" sz="2000" b="1" dirty="0">
                <a:solidFill>
                  <a:schemeClr val="dk1"/>
                </a:solidFill>
                <a:latin typeface="+mn-lt"/>
                <a:ea typeface="Poppins"/>
                <a:cs typeface="Poppins"/>
                <a:sym typeface="Poppins"/>
              </a:rPr>
              <a:t>Γρήγορη ενημέρωση στο τέλος</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Ποιος σταθμός ήταν ο αγαπημένος σας;
Τι παρατηρήσατε σχετικά με το να είστε ενεργοί και εκτός σύνδεσης;</a:t>
            </a:r>
            <a:endParaRPr sz="2000" dirty="0">
              <a:solidFill>
                <a:schemeClr val="dk1"/>
              </a:solidFill>
              <a:latin typeface="+mn-lt"/>
              <a:ea typeface="Poppins Light"/>
              <a:cs typeface="Poppins Light"/>
              <a:sym typeface="Poppins Light"/>
            </a:endParaRPr>
          </a:p>
        </p:txBody>
      </p:sp>
      <p:grpSp>
        <p:nvGrpSpPr>
          <p:cNvPr id="318" name="Google Shape;318;g3b3ae0b1803_0_131"/>
          <p:cNvGrpSpPr/>
          <p:nvPr/>
        </p:nvGrpSpPr>
        <p:grpSpPr>
          <a:xfrm>
            <a:off x="8527276" y="3889236"/>
            <a:ext cx="1311615" cy="1311615"/>
            <a:chOff x="0" y="0"/>
            <a:chExt cx="812800" cy="812800"/>
          </a:xfrm>
        </p:grpSpPr>
        <p:sp>
          <p:nvSpPr>
            <p:cNvPr id="319" name="Google Shape;319;g3b3ae0b1803_0_1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g3b3ae0b1803_0_13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1" name="Google Shape;321;g3b3ae0b1803_0_131"/>
          <p:cNvSpPr/>
          <p:nvPr/>
        </p:nvSpPr>
        <p:spPr>
          <a:xfrm>
            <a:off x="8786118" y="4120589"/>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322" name="Google Shape;322;g3b3ae0b1803_0_131"/>
          <p:cNvSpPr/>
          <p:nvPr/>
        </p:nvSpPr>
        <p:spPr>
          <a:xfrm>
            <a:off x="6775063" y="1745988"/>
            <a:ext cx="9838595" cy="1798821"/>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sp>
        <p:nvSpPr>
          <p:cNvPr id="323" name="Google Shape;323;g3b3ae0b1803_0_131"/>
          <p:cNvSpPr txBox="1"/>
          <p:nvPr/>
        </p:nvSpPr>
        <p:spPr>
          <a:xfrm>
            <a:off x="6941958" y="1576135"/>
            <a:ext cx="9997874" cy="2031295"/>
          </a:xfrm>
          <a:prstGeom prst="rect">
            <a:avLst/>
          </a:prstGeom>
          <a:noFill/>
          <a:ln>
            <a:noFill/>
          </a:ln>
        </p:spPr>
        <p:txBody>
          <a:bodyPr spcFirstLastPara="1" wrap="square" lIns="91425" tIns="91425" rIns="91425" bIns="91425"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Σκοπός: </a:t>
            </a:r>
            <a:r>
              <a:rPr lang="el-GR" sz="2000" dirty="0">
                <a:solidFill>
                  <a:schemeClr val="dk1"/>
                </a:solidFill>
                <a:latin typeface="+mn-lt"/>
                <a:ea typeface="Poppins"/>
                <a:cs typeface="Poppins"/>
                <a:sym typeface="Poppins"/>
              </a:rPr>
              <a:t>Ενθαρρύνετε την κίνηση, το γέλιο και την επίλυση προβλημάτων μέσω διασκεδαστικών σύντομων εργασιών.</a:t>
            </a:r>
            <a:r>
              <a:rPr lang="el-GR" sz="2000" b="1" dirty="0">
                <a:solidFill>
                  <a:schemeClr val="dk1"/>
                </a:solidFill>
                <a:latin typeface="+mn-lt"/>
                <a:ea typeface="Poppins"/>
                <a:cs typeface="Poppins"/>
                <a:sym typeface="Poppins"/>
              </a:rPr>
              <a:t>
Αναμενόμενα αποτελέσματα: </a:t>
            </a:r>
            <a:r>
              <a:rPr lang="el-GR" sz="2000" dirty="0">
                <a:solidFill>
                  <a:schemeClr val="dk1"/>
                </a:solidFill>
                <a:latin typeface="+mn-lt"/>
                <a:ea typeface="Poppins"/>
                <a:cs typeface="Poppins"/>
                <a:sym typeface="Poppins"/>
              </a:rPr>
              <a:t>Οι συμμετέχοντες συμμετέχουν σωματικά και κοινωνικά, χτίζουν ενέργεια και ενισχύουν τις δεξιότητες συνεργασίας σε ένα παιχνιδιάρικο περιβάλλον</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b3ae0b1803_0_161"/>
          <p:cNvSpPr/>
          <p:nvPr/>
        </p:nvSpPr>
        <p:spPr>
          <a:xfrm>
            <a:off x="6775075" y="1568325"/>
            <a:ext cx="9838595" cy="1976704"/>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grpSp>
        <p:nvGrpSpPr>
          <p:cNvPr id="329" name="Google Shape;329;g3b3ae0b1803_0_161"/>
          <p:cNvGrpSpPr/>
          <p:nvPr/>
        </p:nvGrpSpPr>
        <p:grpSpPr>
          <a:xfrm>
            <a:off x="10367376" y="4286250"/>
            <a:ext cx="7286594" cy="5545325"/>
            <a:chOff x="0" y="0"/>
            <a:chExt cx="1171610" cy="799476"/>
          </a:xfrm>
        </p:grpSpPr>
        <p:sp>
          <p:nvSpPr>
            <p:cNvPr id="330" name="Google Shape;330;g3b3ae0b1803_0_16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331" name="Google Shape;331;g3b3ae0b1803_0_16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2" name="Google Shape;332;g3b3ae0b1803_0_161"/>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333" name="Google Shape;333;g3b3ae0b1803_0_161"/>
          <p:cNvGrpSpPr/>
          <p:nvPr/>
        </p:nvGrpSpPr>
        <p:grpSpPr>
          <a:xfrm>
            <a:off x="1542825" y="1718850"/>
            <a:ext cx="4875069" cy="2180651"/>
            <a:chOff x="0" y="0"/>
            <a:chExt cx="1171610" cy="799476"/>
          </a:xfrm>
        </p:grpSpPr>
        <p:sp>
          <p:nvSpPr>
            <p:cNvPr id="334" name="Google Shape;334;g3b3ae0b1803_0_16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335" name="Google Shape;335;g3b3ae0b1803_0_16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6" name="Google Shape;336;g3b3ae0b1803_0_161"/>
          <p:cNvGrpSpPr/>
          <p:nvPr/>
        </p:nvGrpSpPr>
        <p:grpSpPr>
          <a:xfrm>
            <a:off x="1123238" y="847852"/>
            <a:ext cx="1311615" cy="1311615"/>
            <a:chOff x="0" y="0"/>
            <a:chExt cx="812800" cy="812800"/>
          </a:xfrm>
        </p:grpSpPr>
        <p:sp>
          <p:nvSpPr>
            <p:cNvPr id="337" name="Google Shape;337;g3b3ae0b1803_0_16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g3b3ae0b1803_0_16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9" name="Google Shape;339;g3b3ae0b1803_0_161"/>
          <p:cNvGrpSpPr/>
          <p:nvPr/>
        </p:nvGrpSpPr>
        <p:grpSpPr>
          <a:xfrm>
            <a:off x="1542825" y="4448150"/>
            <a:ext cx="8256921" cy="5383432"/>
            <a:chOff x="0" y="0"/>
            <a:chExt cx="1171610" cy="799476"/>
          </a:xfrm>
        </p:grpSpPr>
        <p:sp>
          <p:nvSpPr>
            <p:cNvPr id="340" name="Google Shape;340;g3b3ae0b1803_0_16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341" name="Google Shape;341;g3b3ae0b1803_0_16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2" name="Google Shape;342;g3b3ae0b1803_0_161"/>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343" name="Google Shape;343;g3b3ae0b1803_0_161"/>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344" name="Google Shape;344;g3b3ae0b1803_0_161"/>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345" name="Google Shape;345;g3b3ae0b1803_0_161"/>
          <p:cNvSpPr txBox="1"/>
          <p:nvPr/>
        </p:nvSpPr>
        <p:spPr>
          <a:xfrm>
            <a:off x="3861749" y="554600"/>
            <a:ext cx="11508225"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Πρόκληση 5: "Ζωντανός χάρτης συνήθειας"</a:t>
            </a:r>
            <a:endParaRPr sz="4000" b="0" i="0" u="none" strike="noStrike" cap="none" dirty="0">
              <a:solidFill>
                <a:srgbClr val="000000"/>
              </a:solidFill>
              <a:latin typeface="+mn-lt"/>
              <a:ea typeface="Arial"/>
              <a:cs typeface="Arial"/>
              <a:sym typeface="Arial"/>
            </a:endParaRPr>
          </a:p>
        </p:txBody>
      </p:sp>
      <p:sp>
        <p:nvSpPr>
          <p:cNvPr id="346" name="Google Shape;346;g3b3ae0b1803_0_161"/>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347" name="Google Shape;347;g3b3ae0b1803_0_161"/>
          <p:cNvSpPr txBox="1"/>
          <p:nvPr/>
        </p:nvSpPr>
        <p:spPr>
          <a:xfrm>
            <a:off x="2384163" y="1833438"/>
            <a:ext cx="3890100" cy="2511457"/>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Οραματιστείτε τις καθημερινές ψηφιακές </a:t>
            </a:r>
            <a:r>
              <a:rPr lang="el-GR" sz="2000" dirty="0" err="1">
                <a:solidFill>
                  <a:srgbClr val="2B2B2B"/>
                </a:solidFill>
                <a:latin typeface="+mn-lt"/>
                <a:ea typeface="Poppins Light"/>
                <a:cs typeface="Poppins Light"/>
                <a:sym typeface="Poppins Light"/>
              </a:rPr>
              <a:t>ρουτίνες</a:t>
            </a:r>
            <a:r>
              <a:rPr lang="el-GR" sz="2000" dirty="0">
                <a:solidFill>
                  <a:srgbClr val="2B2B2B"/>
                </a:solidFill>
                <a:latin typeface="+mn-lt"/>
                <a:ea typeface="Poppins Light"/>
                <a:cs typeface="Poppins Light"/>
                <a:sym typeface="Poppins Light"/>
              </a:rPr>
              <a:t> συλλογικά και εντοπίστε εύκολα σημεία αλλαγής</a:t>
            </a:r>
            <a:r>
              <a:rPr lang="en-US" sz="2000" dirty="0">
                <a:solidFill>
                  <a:srgbClr val="2B2B2B"/>
                </a:solidFill>
                <a:latin typeface="+mn-lt"/>
                <a:ea typeface="Poppins Light"/>
                <a:cs typeface="Poppins Light"/>
                <a:sym typeface="Poppins Light"/>
              </a:rPr>
              <a:t>.</a:t>
            </a:r>
            <a:endParaRPr sz="2000" dirty="0">
              <a:latin typeface="+mn-lt"/>
            </a:endParaRPr>
          </a:p>
          <a:p>
            <a:pPr marL="0" marR="0" lvl="0" indent="0" algn="ctr" rtl="0">
              <a:lnSpc>
                <a:spcPct val="160000"/>
              </a:lnSpc>
              <a:spcBef>
                <a:spcPts val="0"/>
              </a:spcBef>
              <a:spcAft>
                <a:spcPts val="0"/>
              </a:spcAft>
              <a:buClr>
                <a:srgbClr val="000000"/>
              </a:buClr>
              <a:buSzPts val="2000"/>
              <a:buFont typeface="Arial"/>
              <a:buNone/>
            </a:pPr>
            <a:endParaRPr sz="2200" dirty="0">
              <a:solidFill>
                <a:srgbClr val="2B2B2B"/>
              </a:solidFill>
              <a:latin typeface="Poppins Light"/>
              <a:ea typeface="Poppins Light"/>
              <a:cs typeface="Poppins Light"/>
              <a:sym typeface="Poppins Light"/>
            </a:endParaRPr>
          </a:p>
        </p:txBody>
      </p:sp>
      <p:sp>
        <p:nvSpPr>
          <p:cNvPr id="348" name="Google Shape;348;g3b3ae0b1803_0_161"/>
          <p:cNvSpPr txBox="1"/>
          <p:nvPr/>
        </p:nvSpPr>
        <p:spPr>
          <a:xfrm>
            <a:off x="1842979" y="4699322"/>
            <a:ext cx="7703400" cy="4616648"/>
          </a:xfrm>
          <a:prstGeom prst="rect">
            <a:avLst/>
          </a:prstGeom>
          <a:noFill/>
          <a:ln>
            <a:noFill/>
          </a:ln>
        </p:spPr>
        <p:txBody>
          <a:bodyPr spcFirstLastPara="1" wrap="square" lIns="0" tIns="0" rIns="0" bIns="0" anchor="t" anchorCtr="0">
            <a:spAutoFit/>
          </a:bodyPr>
          <a:lstStyle/>
          <a:p>
            <a:pPr lvl="0">
              <a:spcBef>
                <a:spcPts val="1200"/>
              </a:spcBef>
            </a:pPr>
            <a:r>
              <a:rPr lang="el-GR" sz="2000" b="1" dirty="0">
                <a:solidFill>
                  <a:schemeClr val="dk1"/>
                </a:solidFill>
                <a:latin typeface="+mn-lt"/>
                <a:ea typeface="Poppins"/>
                <a:cs typeface="Poppins"/>
                <a:sym typeface="Poppins"/>
              </a:rPr>
              <a:t>Πώς λειτουργεί (βήμα προς βήμα):</a:t>
            </a:r>
          </a:p>
          <a:p>
            <a:pPr marL="457200" lvl="0" indent="-457200">
              <a:spcBef>
                <a:spcPts val="1200"/>
              </a:spcBef>
              <a:buAutoNum type="arabicPeriod"/>
            </a:pPr>
            <a:r>
              <a:rPr lang="el-GR" sz="2000" b="1" dirty="0">
                <a:solidFill>
                  <a:schemeClr val="dk1"/>
                </a:solidFill>
                <a:latin typeface="+mn-lt"/>
                <a:ea typeface="Poppins"/>
                <a:cs typeface="Poppins"/>
                <a:sym typeface="Poppins"/>
              </a:rPr>
              <a:t>Δημιουργήστε ένα χρονοδιάγραμμα μεγάλης ημέρας</a:t>
            </a:r>
          </a:p>
          <a:p>
            <a:pPr marL="342900" lvl="3" indent="-342900">
              <a:spcBef>
                <a:spcPts val="1200"/>
              </a:spcBef>
              <a:buFont typeface="Courier New" panose="02070309020205020404" pitchFamily="49" charset="0"/>
              <a:buChar char="o"/>
            </a:pPr>
            <a:r>
              <a:rPr lang="el-GR" sz="2000" dirty="0">
                <a:solidFill>
                  <a:schemeClr val="dk1"/>
                </a:solidFill>
                <a:latin typeface="+mn-lt"/>
                <a:ea typeface="Poppins Light"/>
                <a:cs typeface="Poppins Light"/>
                <a:sym typeface="Poppins Light"/>
              </a:rPr>
              <a:t>Σχεδιάστε πρωί – απόγευμα – βράδυ σε χαρτί </a:t>
            </a:r>
            <a:r>
              <a:rPr lang="el-GR" sz="2000" dirty="0" err="1">
                <a:solidFill>
                  <a:schemeClr val="dk1"/>
                </a:solidFill>
                <a:latin typeface="+mn-lt"/>
                <a:ea typeface="Poppins Light"/>
                <a:cs typeface="Poppins Light"/>
                <a:sym typeface="Poppins Light"/>
              </a:rPr>
              <a:t>κραφτ</a:t>
            </a:r>
            <a:endParaRPr lang="el-GR" sz="2000" dirty="0">
              <a:solidFill>
                <a:schemeClr val="dk1"/>
              </a:solidFill>
              <a:latin typeface="+mn-lt"/>
              <a:ea typeface="Poppins Light"/>
              <a:cs typeface="Poppins Light"/>
              <a:sym typeface="Poppins Light"/>
            </a:endParaRPr>
          </a:p>
          <a:p>
            <a:pPr lvl="3">
              <a:spcBef>
                <a:spcPts val="1200"/>
              </a:spcBef>
            </a:pPr>
            <a:r>
              <a:rPr lang="el-GR" sz="2000" b="1" dirty="0">
                <a:solidFill>
                  <a:schemeClr val="dk1"/>
                </a:solidFill>
                <a:latin typeface="+mn-lt"/>
                <a:ea typeface="Poppins"/>
                <a:cs typeface="Poppins"/>
                <a:sym typeface="Poppins"/>
              </a:rPr>
              <a:t>2. Προσθήκη προσωπικών αυτοκόλλητων σημειώσεων</a:t>
            </a:r>
            <a:endParaRPr sz="2000" b="1" dirty="0">
              <a:solidFill>
                <a:schemeClr val="dk1"/>
              </a:solidFill>
              <a:latin typeface="+mn-lt"/>
              <a:ea typeface="Poppins"/>
              <a:cs typeface="Poppins"/>
              <a:sym typeface="Poppins"/>
            </a:endParaRPr>
          </a:p>
          <a:p>
            <a:pPr marL="444500" lvl="0" indent="-342900">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Κάθε άτομο γράφει</a:t>
            </a:r>
            <a:r>
              <a:rPr lang="en-US" sz="2000" dirty="0">
                <a:solidFill>
                  <a:schemeClr val="dk1"/>
                </a:solidFill>
                <a:latin typeface="+mn-lt"/>
                <a:ea typeface="Poppins Light"/>
                <a:cs typeface="Poppins Light"/>
                <a:sym typeface="Poppins Light"/>
              </a:rPr>
              <a:t>:</a:t>
            </a:r>
            <a:endParaRPr lang="el-GR" sz="2000" dirty="0">
              <a:solidFill>
                <a:schemeClr val="dk1"/>
              </a:solidFill>
              <a:latin typeface="+mn-lt"/>
              <a:ea typeface="Poppins Light"/>
              <a:cs typeface="Poppins Light"/>
              <a:sym typeface="Poppins Light"/>
            </a:endParaRPr>
          </a:p>
          <a:p>
            <a:pPr marL="457200" lvl="0" indent="-355600">
              <a:buClr>
                <a:schemeClr val="dk1"/>
              </a:buClr>
              <a:buSzPts val="2000"/>
              <a:buFont typeface="Courier New" panose="02070309020205020404" pitchFamily="49" charset="0"/>
              <a:buChar char="o"/>
            </a:pPr>
            <a:r>
              <a:rPr lang="el-GR" sz="2000" dirty="0">
                <a:solidFill>
                  <a:schemeClr val="dk1"/>
                </a:solidFill>
                <a:latin typeface="+mn-lt"/>
                <a:ea typeface="Poppins Light"/>
                <a:cs typeface="Poppins Light"/>
                <a:sym typeface="Poppins Light"/>
              </a:rPr>
              <a:t>όταν συνήθως χρησιμοποιούν το τηλέφωνό τους
μια λέξη που αισθάνεται (π.χ. χαλαρός, αγχωμένος, βαριεστημένος, χαρούμενος</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444500" lvl="0" indent="-342900">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Τοποθετήστε την αυτοκόλλητη σημείωση στο δεξί μέρος της γραμμής χρόνου</a:t>
            </a:r>
          </a:p>
          <a:p>
            <a:pPr marL="101600" lvl="0">
              <a:buClr>
                <a:schemeClr val="dk1"/>
              </a:buClr>
              <a:buSzPts val="2000"/>
            </a:pPr>
            <a:r>
              <a:rPr lang="el-GR" sz="2000" b="1" dirty="0">
                <a:solidFill>
                  <a:schemeClr val="dk1"/>
                </a:solidFill>
                <a:latin typeface="+mn-lt"/>
                <a:ea typeface="Poppins"/>
                <a:cs typeface="Poppins Light"/>
                <a:sym typeface="Poppins Light"/>
              </a:rPr>
              <a:t>3. </a:t>
            </a:r>
            <a:r>
              <a:rPr lang="el-GR" sz="2000" b="1" dirty="0">
                <a:solidFill>
                  <a:schemeClr val="dk1"/>
                </a:solidFill>
                <a:latin typeface="+mn-lt"/>
                <a:ea typeface="Poppins"/>
                <a:cs typeface="Poppins"/>
                <a:sym typeface="Poppins"/>
              </a:rPr>
              <a:t>Δείτε ολόκληρη την εικόνα</a:t>
            </a:r>
            <a:r>
              <a:rPr lang="en-US" sz="2000" b="1" dirty="0">
                <a:solidFill>
                  <a:schemeClr val="dk1"/>
                </a:solidFill>
                <a:latin typeface="+mn-lt"/>
                <a:ea typeface="Poppins"/>
                <a:cs typeface="Poppins"/>
                <a:sym typeface="Poppins"/>
              </a:rPr>
              <a:t>:</a:t>
            </a:r>
            <a:endParaRPr lang="el-GR" sz="2000" b="1" dirty="0">
              <a:solidFill>
                <a:schemeClr val="dk1"/>
              </a:solidFill>
              <a:latin typeface="+mn-lt"/>
              <a:ea typeface="Poppins"/>
              <a:cs typeface="Poppins Light"/>
              <a:sym typeface="Poppins Light"/>
            </a:endParaRPr>
          </a:p>
          <a:p>
            <a:pPr marL="457200" lvl="0" indent="-355600">
              <a:buClr>
                <a:schemeClr val="dk1"/>
              </a:buClr>
              <a:buSzPts val="2000"/>
              <a:buFont typeface="Courier New" panose="02070309020205020404" pitchFamily="49" charset="0"/>
              <a:buChar char="o"/>
            </a:pPr>
            <a:r>
              <a:rPr lang="el-GR" sz="2000" dirty="0">
                <a:solidFill>
                  <a:schemeClr val="dk1"/>
                </a:solidFill>
                <a:latin typeface="+mn-lt"/>
                <a:ea typeface="Poppins Light"/>
                <a:cs typeface="Poppins Light"/>
                <a:sym typeface="Poppins Light"/>
              </a:rPr>
              <a:t>όπου υπάρχουν πολλές αυτοκόλλητες σημειώσεις
όταν οι άνθρωποι αισθάνονται καλά ή όχι τόσο καλά</a:t>
            </a:r>
            <a:endParaRPr sz="2000" dirty="0">
              <a:solidFill>
                <a:schemeClr val="dk1"/>
              </a:solidFill>
              <a:latin typeface="+mn-lt"/>
              <a:ea typeface="Poppins Light"/>
              <a:cs typeface="Poppins Light"/>
              <a:sym typeface="Poppins Light"/>
            </a:endParaRPr>
          </a:p>
        </p:txBody>
      </p:sp>
      <p:sp>
        <p:nvSpPr>
          <p:cNvPr id="349" name="Google Shape;349;g3b3ae0b1803_0_161"/>
          <p:cNvSpPr txBox="1"/>
          <p:nvPr/>
        </p:nvSpPr>
        <p:spPr>
          <a:xfrm>
            <a:off x="10806792" y="4448150"/>
            <a:ext cx="6408233" cy="4955172"/>
          </a:xfrm>
          <a:prstGeom prst="rect">
            <a:avLst/>
          </a:prstGeom>
          <a:noFill/>
          <a:ln>
            <a:noFill/>
          </a:ln>
        </p:spPr>
        <p:txBody>
          <a:bodyPr spcFirstLastPara="1" wrap="square" lIns="91425" tIns="91425" rIns="91425" bIns="91425" anchor="t" anchorCtr="0">
            <a:spAutoFit/>
          </a:bodyPr>
          <a:lstStyle/>
          <a:p>
            <a:pPr>
              <a:spcBef>
                <a:spcPts val="1200"/>
              </a:spcBef>
            </a:pPr>
            <a:r>
              <a:rPr lang="el-GR" sz="2000" b="1" dirty="0">
                <a:solidFill>
                  <a:schemeClr val="dk1"/>
                </a:solidFill>
                <a:latin typeface="+mn-lt"/>
                <a:ea typeface="Poppins"/>
                <a:cs typeface="Poppins Light"/>
                <a:sym typeface="Poppins Light"/>
              </a:rPr>
              <a:t>4. </a:t>
            </a:r>
            <a:r>
              <a:rPr lang="el-GR" sz="2000" b="1" dirty="0">
                <a:solidFill>
                  <a:schemeClr val="dk1"/>
                </a:solidFill>
                <a:latin typeface="+mn-lt"/>
                <a:ea typeface="Poppins"/>
                <a:cs typeface="Poppins"/>
                <a:sym typeface="Poppins"/>
              </a:rPr>
              <a:t>Ομαδική συζήτηση</a:t>
            </a:r>
            <a:endParaRPr sz="2000" b="1" dirty="0">
              <a:solidFill>
                <a:schemeClr val="dk1"/>
              </a:solidFill>
              <a:latin typeface="+mn-lt"/>
              <a:ea typeface="Poppins"/>
              <a:cs typeface="Poppins"/>
              <a:sym typeface="Poppins"/>
            </a:endParaRPr>
          </a:p>
          <a:p>
            <a:pPr marL="44450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Τι βλέπουμε;
Πότε χρησιμοποιούμε περισσότερο τηλέφωνα;
Πότε νιώθουμε χειρότερα / καλύτερα;</a:t>
            </a:r>
          </a:p>
          <a:p>
            <a:pPr marL="101600">
              <a:spcBef>
                <a:spcPts val="1200"/>
              </a:spcBef>
              <a:buClr>
                <a:schemeClr val="dk1"/>
              </a:buClr>
              <a:buSzPts val="2000"/>
            </a:pPr>
            <a:r>
              <a:rPr lang="en-US" sz="2000" b="1" dirty="0">
                <a:solidFill>
                  <a:schemeClr val="dk1"/>
                </a:solidFill>
                <a:latin typeface="+mn-lt"/>
                <a:ea typeface="Poppins Light"/>
                <a:cs typeface="Poppins Light"/>
                <a:sym typeface="Poppins Light"/>
              </a:rPr>
              <a:t>5. </a:t>
            </a:r>
            <a:r>
              <a:rPr lang="el-GR" sz="2000" b="1" dirty="0">
                <a:solidFill>
                  <a:schemeClr val="dk1"/>
                </a:solidFill>
                <a:latin typeface="+mn-lt"/>
                <a:ea typeface="Poppins"/>
                <a:cs typeface="Poppins"/>
                <a:sym typeface="Poppins"/>
              </a:rPr>
              <a:t>Επιλέξτε 3 εύκολες στιγμές αλλαγής</a:t>
            </a:r>
            <a:endParaRPr sz="2000" b="1" dirty="0">
              <a:solidFill>
                <a:schemeClr val="dk1"/>
              </a:solidFill>
              <a:latin typeface="+mn-lt"/>
              <a:ea typeface="Poppins"/>
              <a:cs typeface="Poppins"/>
              <a:sym typeface="Poppins"/>
            </a:endParaRPr>
          </a:p>
          <a:p>
            <a:pPr marL="44450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Ως ομάδα, κυκλώστε τρεις στιγμές όπου</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914400" indent="-355600">
              <a:buClr>
                <a:schemeClr val="dk1"/>
              </a:buClr>
              <a:buSzPts val="2000"/>
              <a:buFont typeface="Poppins Light"/>
              <a:buChar char="○"/>
            </a:pPr>
            <a:r>
              <a:rPr lang="el-GR" sz="2000" dirty="0">
                <a:solidFill>
                  <a:schemeClr val="dk1"/>
                </a:solidFill>
                <a:latin typeface="+mn-lt"/>
                <a:ea typeface="Poppins Light"/>
                <a:cs typeface="Poppins Light"/>
                <a:sym typeface="Poppins Light"/>
              </a:rPr>
              <a:t>Μια μικρή αλλαγή φαίνεται ρεαλιστική
Παράδειγμα: κατά τη διάρκεια των γευμάτων, πριν τον ύπνο, στο λεωφορείο </a:t>
            </a:r>
          </a:p>
          <a:p>
            <a:pPr marL="558800">
              <a:buClr>
                <a:schemeClr val="dk1"/>
              </a:buClr>
              <a:buSzPts val="2000"/>
            </a:pPr>
            <a:r>
              <a:rPr lang="el-GR" sz="2000" b="1" dirty="0">
                <a:solidFill>
                  <a:schemeClr val="dk1"/>
                </a:solidFill>
                <a:latin typeface="+mn-lt"/>
                <a:ea typeface="Poppins Light"/>
                <a:cs typeface="Poppins Light"/>
                <a:sym typeface="Poppins Light"/>
              </a:rPr>
              <a:t>6</a:t>
            </a:r>
            <a:r>
              <a:rPr lang="en-US" sz="2000" b="1" dirty="0">
                <a:solidFill>
                  <a:schemeClr val="dk1"/>
                </a:solidFill>
                <a:latin typeface="+mn-lt"/>
                <a:ea typeface="Poppins Light"/>
                <a:cs typeface="Poppins Light"/>
                <a:sym typeface="Poppins Light"/>
              </a:rPr>
              <a:t>.</a:t>
            </a:r>
            <a:r>
              <a:rPr lang="el-GR" sz="2000" b="1" dirty="0">
                <a:solidFill>
                  <a:schemeClr val="dk1"/>
                </a:solidFill>
                <a:latin typeface="+mn-lt"/>
                <a:ea typeface="Poppins Light"/>
                <a:cs typeface="Poppins Light"/>
                <a:sym typeface="Poppins Light"/>
              </a:rPr>
              <a:t> </a:t>
            </a:r>
            <a:r>
              <a:rPr lang="el-GR" sz="2000" b="1" dirty="0">
                <a:solidFill>
                  <a:schemeClr val="dk1"/>
                </a:solidFill>
                <a:latin typeface="+mn-lt"/>
                <a:ea typeface="Poppins"/>
                <a:cs typeface="Poppins"/>
                <a:sym typeface="Poppins"/>
              </a:rPr>
              <a:t>Προαιρετικός γρήγορος προβληματισμός</a:t>
            </a:r>
            <a:endParaRPr sz="2000" b="1" dirty="0">
              <a:solidFill>
                <a:schemeClr val="dk1"/>
              </a:solidFill>
              <a:latin typeface="+mn-lt"/>
              <a:ea typeface="Poppins"/>
              <a:cs typeface="Poppins"/>
              <a:sym typeface="Poppins"/>
            </a:endParaRPr>
          </a:p>
          <a:p>
            <a:pPr marL="444500" indent="-342900">
              <a:spcBef>
                <a:spcPts val="1200"/>
              </a:spcBef>
              <a:buClr>
                <a:schemeClr val="dk1"/>
              </a:buClr>
              <a:buSzPts val="2000"/>
              <a:buFont typeface="Arial" panose="020B0604020202020204" pitchFamily="34" charset="0"/>
              <a:buChar char="•"/>
            </a:pPr>
            <a:r>
              <a:rPr lang="en-US" sz="2000" dirty="0">
                <a:solidFill>
                  <a:schemeClr val="dk1"/>
                </a:solidFill>
                <a:latin typeface="+mn-lt"/>
                <a:ea typeface="Poppins Light"/>
                <a:cs typeface="Poppins Light"/>
                <a:sym typeface="Poppins Light"/>
              </a:rPr>
              <a:t>“</a:t>
            </a:r>
            <a:r>
              <a:rPr lang="el-GR" sz="2000" dirty="0">
                <a:solidFill>
                  <a:schemeClr val="dk1"/>
                </a:solidFill>
                <a:latin typeface="+mn-lt"/>
                <a:ea typeface="Poppins Light"/>
                <a:cs typeface="Poppins Light"/>
                <a:sym typeface="Poppins Light"/>
              </a:rPr>
              <a:t>Μια μικρή αλλαγή που θα μπορούσα να δοκιμάσω αυτή την εβδομάδα είναι</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p:txBody>
      </p:sp>
      <p:grpSp>
        <p:nvGrpSpPr>
          <p:cNvPr id="350" name="Google Shape;350;g3b3ae0b1803_0_161"/>
          <p:cNvGrpSpPr/>
          <p:nvPr/>
        </p:nvGrpSpPr>
        <p:grpSpPr>
          <a:xfrm>
            <a:off x="9372213" y="3495386"/>
            <a:ext cx="1311615" cy="1311615"/>
            <a:chOff x="0" y="0"/>
            <a:chExt cx="812800" cy="812800"/>
          </a:xfrm>
        </p:grpSpPr>
        <p:sp>
          <p:nvSpPr>
            <p:cNvPr id="351" name="Google Shape;351;g3b3ae0b1803_0_16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g3b3ae0b1803_0_16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3" name="Google Shape;353;g3b3ae0b1803_0_161"/>
          <p:cNvSpPr/>
          <p:nvPr/>
        </p:nvSpPr>
        <p:spPr>
          <a:xfrm>
            <a:off x="9631055" y="3726739"/>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354" name="Google Shape;354;g3b3ae0b1803_0_161"/>
          <p:cNvSpPr txBox="1"/>
          <p:nvPr/>
        </p:nvSpPr>
        <p:spPr>
          <a:xfrm>
            <a:off x="6858372" y="1438581"/>
            <a:ext cx="9672000" cy="2031295"/>
          </a:xfrm>
          <a:prstGeom prst="rect">
            <a:avLst/>
          </a:prstGeom>
          <a:noFill/>
          <a:ln>
            <a:noFill/>
          </a:ln>
        </p:spPr>
        <p:txBody>
          <a:bodyPr spcFirstLastPara="1" wrap="square" lIns="91425" tIns="91425" rIns="91425" bIns="91425"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Σκοπός: </a:t>
            </a:r>
            <a:r>
              <a:rPr lang="el-GR" sz="2000" dirty="0" err="1">
                <a:solidFill>
                  <a:schemeClr val="dk1"/>
                </a:solidFill>
                <a:latin typeface="+mn-lt"/>
                <a:ea typeface="Poppins"/>
                <a:cs typeface="Poppins"/>
                <a:sym typeface="Poppins"/>
              </a:rPr>
              <a:t>Οπτικοποίηση</a:t>
            </a:r>
            <a:r>
              <a:rPr lang="el-GR" sz="2000" dirty="0">
                <a:solidFill>
                  <a:schemeClr val="dk1"/>
                </a:solidFill>
                <a:latin typeface="+mn-lt"/>
                <a:ea typeface="Poppins"/>
                <a:cs typeface="Poppins"/>
                <a:sym typeface="Poppins"/>
              </a:rPr>
              <a:t> ατομικών και συλλογικών ψηφιακών </a:t>
            </a:r>
            <a:r>
              <a:rPr lang="el-GR" sz="2000" dirty="0" err="1">
                <a:solidFill>
                  <a:schemeClr val="dk1"/>
                </a:solidFill>
                <a:latin typeface="+mn-lt"/>
                <a:ea typeface="Poppins"/>
                <a:cs typeface="Poppins"/>
                <a:sym typeface="Poppins"/>
              </a:rPr>
              <a:t>ρουτινών</a:t>
            </a:r>
            <a:r>
              <a:rPr lang="el-GR" sz="2000" dirty="0">
                <a:solidFill>
                  <a:schemeClr val="dk1"/>
                </a:solidFill>
                <a:latin typeface="+mn-lt"/>
                <a:ea typeface="Poppins"/>
                <a:cs typeface="Poppins"/>
                <a:sym typeface="Poppins"/>
              </a:rPr>
              <a:t> και εντοπισμός ευκαιριών για πιο υγιεινές συνήθειες.</a:t>
            </a:r>
            <a:r>
              <a:rPr lang="el-GR" sz="2000" b="1" dirty="0">
                <a:solidFill>
                  <a:schemeClr val="dk1"/>
                </a:solidFill>
                <a:latin typeface="+mn-lt"/>
                <a:ea typeface="Poppins"/>
                <a:cs typeface="Poppins"/>
                <a:sym typeface="Poppins"/>
              </a:rPr>
              <a:t>
Αναμενόμενα αποτελέσματα: </a:t>
            </a:r>
            <a:r>
              <a:rPr lang="el-GR" sz="2000" dirty="0">
                <a:solidFill>
                  <a:schemeClr val="dk1"/>
                </a:solidFill>
                <a:latin typeface="+mn-lt"/>
                <a:ea typeface="Poppins"/>
                <a:cs typeface="Poppins"/>
                <a:sym typeface="Poppins"/>
              </a:rPr>
              <a:t>Οι συμμετέχοντες συνειδητοποιούν πώς περνούν χρόνο στο διαδίκτυο σε σχέση με εκτός σύνδεσης, εντοπίζουν εύκολες ευκαιρίες για μείωση του χρόνου οθόνης και δεσμεύονται για πρακτικές αλλαγές.</a:t>
            </a:r>
            <a:endParaRPr sz="1900" dirty="0">
              <a:solidFill>
                <a:schemeClr val="dk1"/>
              </a:solidFill>
              <a:latin typeface="+mn-lt"/>
              <a:ea typeface="Poppins Light"/>
              <a:cs typeface="Poppins Light"/>
              <a:sym typeface="Poppi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3b3ae0b1803_0_191"/>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360" name="Google Shape;360;g3b3ae0b1803_0_191"/>
          <p:cNvGrpSpPr/>
          <p:nvPr/>
        </p:nvGrpSpPr>
        <p:grpSpPr>
          <a:xfrm>
            <a:off x="1542825" y="1718850"/>
            <a:ext cx="4459968" cy="2180651"/>
            <a:chOff x="0" y="0"/>
            <a:chExt cx="1171610" cy="799476"/>
          </a:xfrm>
        </p:grpSpPr>
        <p:sp>
          <p:nvSpPr>
            <p:cNvPr id="361" name="Google Shape;361;g3b3ae0b1803_0_19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362" name="Google Shape;362;g3b3ae0b1803_0_19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3" name="Google Shape;363;g3b3ae0b1803_0_191"/>
          <p:cNvGrpSpPr/>
          <p:nvPr/>
        </p:nvGrpSpPr>
        <p:grpSpPr>
          <a:xfrm>
            <a:off x="1123238" y="847852"/>
            <a:ext cx="1311615" cy="1311615"/>
            <a:chOff x="0" y="0"/>
            <a:chExt cx="812800" cy="812800"/>
          </a:xfrm>
        </p:grpSpPr>
        <p:sp>
          <p:nvSpPr>
            <p:cNvPr id="364" name="Google Shape;364;g3b3ae0b1803_0_19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g3b3ae0b1803_0_19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6" name="Google Shape;366;g3b3ae0b1803_0_191"/>
          <p:cNvGrpSpPr/>
          <p:nvPr/>
        </p:nvGrpSpPr>
        <p:grpSpPr>
          <a:xfrm>
            <a:off x="1898125" y="4672225"/>
            <a:ext cx="8449534" cy="5035180"/>
            <a:chOff x="0" y="0"/>
            <a:chExt cx="1171610" cy="799476"/>
          </a:xfrm>
        </p:grpSpPr>
        <p:sp>
          <p:nvSpPr>
            <p:cNvPr id="367" name="Google Shape;367;g3b3ae0b1803_0_191"/>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368" name="Google Shape;368;g3b3ae0b1803_0_191"/>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9" name="Google Shape;369;g3b3ae0b1803_0_191"/>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370" name="Google Shape;370;g3b3ae0b1803_0_191"/>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371" name="Google Shape;371;g3b3ae0b1803_0_191"/>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372" name="Google Shape;372;g3b3ae0b1803_0_191"/>
          <p:cNvSpPr txBox="1"/>
          <p:nvPr/>
        </p:nvSpPr>
        <p:spPr>
          <a:xfrm>
            <a:off x="3861750" y="713150"/>
            <a:ext cx="10564500"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Πρόκληση 6: "Ενίσχυση κίνησης"</a:t>
            </a:r>
            <a:endParaRPr sz="4000" b="0" i="0" u="none" strike="noStrike" cap="none" dirty="0">
              <a:solidFill>
                <a:srgbClr val="000000"/>
              </a:solidFill>
              <a:latin typeface="+mn-lt"/>
              <a:ea typeface="Arial"/>
              <a:cs typeface="Arial"/>
              <a:sym typeface="Arial"/>
            </a:endParaRPr>
          </a:p>
        </p:txBody>
      </p:sp>
      <p:sp>
        <p:nvSpPr>
          <p:cNvPr id="373" name="Google Shape;373;g3b3ae0b1803_0_191"/>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374" name="Google Shape;374;g3b3ae0b1803_0_191"/>
          <p:cNvSpPr txBox="1"/>
          <p:nvPr/>
        </p:nvSpPr>
        <p:spPr>
          <a:xfrm>
            <a:off x="2112700" y="2159475"/>
            <a:ext cx="3459300" cy="2019014"/>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Γιορτάστε την ολοκλήρωση της αποστολής και απελευθερώστε ενέργεια</a:t>
            </a:r>
            <a:r>
              <a:rPr lang="en-US" sz="2000" dirty="0">
                <a:solidFill>
                  <a:srgbClr val="2B2B2B"/>
                </a:solidFill>
                <a:latin typeface="+mn-lt"/>
                <a:ea typeface="Poppins Light"/>
                <a:cs typeface="Poppins Light"/>
                <a:sym typeface="Poppins Light"/>
              </a:rPr>
              <a:t>.</a:t>
            </a:r>
            <a:endParaRPr sz="2000" dirty="0">
              <a:latin typeface="+mn-lt"/>
            </a:endParaRPr>
          </a:p>
          <a:p>
            <a:pPr marL="0" marR="0" lvl="0" indent="0" algn="ctr" rtl="0">
              <a:lnSpc>
                <a:spcPct val="160000"/>
              </a:lnSpc>
              <a:spcBef>
                <a:spcPts val="0"/>
              </a:spcBef>
              <a:spcAft>
                <a:spcPts val="0"/>
              </a:spcAft>
              <a:buClr>
                <a:srgbClr val="000000"/>
              </a:buClr>
              <a:buSzPts val="2000"/>
              <a:buFont typeface="Arial"/>
              <a:buNone/>
            </a:pPr>
            <a:endParaRPr sz="2200" dirty="0">
              <a:solidFill>
                <a:srgbClr val="2B2B2B"/>
              </a:solidFill>
              <a:latin typeface="Poppins Light"/>
              <a:ea typeface="Poppins Light"/>
              <a:cs typeface="Poppins Light"/>
              <a:sym typeface="Poppins Light"/>
            </a:endParaRPr>
          </a:p>
        </p:txBody>
      </p:sp>
      <p:sp>
        <p:nvSpPr>
          <p:cNvPr id="375" name="Google Shape;375;g3b3ae0b1803_0_191"/>
          <p:cNvSpPr txBox="1"/>
          <p:nvPr/>
        </p:nvSpPr>
        <p:spPr>
          <a:xfrm>
            <a:off x="2701106" y="4951213"/>
            <a:ext cx="7324637" cy="4616648"/>
          </a:xfrm>
          <a:prstGeom prst="rect">
            <a:avLst/>
          </a:prstGeom>
          <a:noFill/>
          <a:ln>
            <a:noFill/>
          </a:ln>
        </p:spPr>
        <p:txBody>
          <a:bodyPr spcFirstLastPara="1" wrap="square" lIns="0" tIns="0" rIns="0" bIns="0" anchor="t" anchorCtr="0">
            <a:spAutoFit/>
          </a:bodyPr>
          <a:lstStyle/>
          <a:p>
            <a:pPr lvl="0">
              <a:spcBef>
                <a:spcPts val="1200"/>
              </a:spcBef>
            </a:pPr>
            <a:r>
              <a:rPr lang="el-GR" sz="2000" b="1" dirty="0">
                <a:solidFill>
                  <a:schemeClr val="dk1"/>
                </a:solidFill>
                <a:latin typeface="+mn-lt"/>
                <a:ea typeface="Poppins"/>
                <a:cs typeface="Poppins"/>
                <a:sym typeface="Poppins"/>
              </a:rPr>
              <a:t>Πώς λειτουργεί (βήμα προς βήμα):</a:t>
            </a:r>
          </a:p>
          <a:p>
            <a:pPr marL="457200" lvl="0" indent="-457200">
              <a:spcBef>
                <a:spcPts val="1200"/>
              </a:spcBef>
              <a:buAutoNum type="arabicPeriod"/>
            </a:pPr>
            <a:r>
              <a:rPr lang="el-GR" sz="2000" b="1" dirty="0">
                <a:solidFill>
                  <a:schemeClr val="dk1"/>
                </a:solidFill>
                <a:latin typeface="+mn-lt"/>
                <a:ea typeface="Poppins"/>
                <a:cs typeface="Poppins"/>
                <a:sym typeface="Poppins"/>
              </a:rPr>
              <a:t>Δημιουργία ομαδικού τραγουδιού ή ψαλμωδίας</a:t>
            </a:r>
          </a:p>
          <a:p>
            <a:pPr marL="457200" lvl="0" indent="-457200">
              <a:spcBef>
                <a:spcPts val="1200"/>
              </a:spcBef>
              <a:buFont typeface="Courier New" panose="02070309020205020404" pitchFamily="49" charset="0"/>
              <a:buChar char="o"/>
            </a:pPr>
            <a:r>
              <a:rPr lang="el-GR" sz="2000" dirty="0">
                <a:solidFill>
                  <a:schemeClr val="dk1"/>
                </a:solidFill>
                <a:latin typeface="+mn-lt"/>
                <a:ea typeface="Poppins Light"/>
                <a:cs typeface="Poppins Light"/>
                <a:sym typeface="Poppins Light"/>
              </a:rPr>
              <a:t>Σχετικά με την ψηφιακή ισορροπία, την αποσύνδεση ή την ευημερία
Όλοι συνεισφέρουν λέξεις, ήχους ή χειρονομίες</a:t>
            </a:r>
            <a:br>
              <a:rPr lang="en-US" sz="2000" dirty="0">
                <a:solidFill>
                  <a:schemeClr val="dk1"/>
                </a:solidFill>
                <a:latin typeface="+mn-lt"/>
                <a:ea typeface="Poppins Light"/>
                <a:cs typeface="Poppins Light"/>
                <a:sym typeface="Poppins Light"/>
              </a:rPr>
            </a:br>
            <a:endParaRPr lang="en-GB" sz="2000" dirty="0">
              <a:solidFill>
                <a:schemeClr val="dk1"/>
              </a:solidFill>
              <a:latin typeface="+mn-lt"/>
              <a:ea typeface="Poppins Light"/>
              <a:cs typeface="Poppins Light"/>
              <a:sym typeface="Poppins Light"/>
            </a:endParaRPr>
          </a:p>
          <a:p>
            <a:pPr marL="101600" lvl="0">
              <a:buClr>
                <a:schemeClr val="dk1"/>
              </a:buClr>
              <a:buSzPts val="2000"/>
            </a:pPr>
            <a:r>
              <a:rPr lang="el-GR" sz="2000" b="1" dirty="0">
                <a:solidFill>
                  <a:schemeClr val="dk1"/>
                </a:solidFill>
                <a:latin typeface="+mn-lt"/>
                <a:ea typeface="Poppins"/>
                <a:cs typeface="Poppins"/>
                <a:sym typeface="Poppins"/>
              </a:rPr>
              <a:t>2. Προσθέστε μια επευφημία ή μια κίνηση</a:t>
            </a:r>
          </a:p>
          <a:p>
            <a:pPr marL="444500" lvl="0" indent="-342900">
              <a:buClr>
                <a:schemeClr val="dk1"/>
              </a:buClr>
              <a:buSzPts val="2000"/>
              <a:buFont typeface="Courier New" panose="02070309020205020404" pitchFamily="49" charset="0"/>
              <a:buChar char="o"/>
            </a:pPr>
            <a:r>
              <a:rPr lang="el-GR" sz="2000" dirty="0">
                <a:solidFill>
                  <a:schemeClr val="dk1"/>
                </a:solidFill>
                <a:latin typeface="+mn-lt"/>
                <a:ea typeface="Poppins Light"/>
                <a:cs typeface="Poppins Light"/>
                <a:sym typeface="Poppins Light"/>
              </a:rPr>
              <a:t>Απλές ενέργειες ή χορευτικές κινήσεις
Κάντε το διασκεδαστικό και ενεργητικό</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101600" lvl="0">
              <a:buClr>
                <a:schemeClr val="dk1"/>
              </a:buClr>
              <a:buSzPts val="2000"/>
            </a:pPr>
            <a:r>
              <a:rPr lang="el-GR" sz="2000" b="1" dirty="0">
                <a:solidFill>
                  <a:schemeClr val="dk1"/>
                </a:solidFill>
                <a:latin typeface="+mn-lt"/>
                <a:ea typeface="Poppins"/>
                <a:cs typeface="Poppins"/>
                <a:sym typeface="Poppins"/>
              </a:rPr>
              <a:t>3. Παρουσίαση στην ομάδα</a:t>
            </a:r>
            <a:endParaRPr sz="2000" b="1" dirty="0">
              <a:solidFill>
                <a:schemeClr val="dk1"/>
              </a:solidFill>
              <a:latin typeface="+mn-lt"/>
              <a:ea typeface="Poppins"/>
              <a:cs typeface="Poppins"/>
              <a:sym typeface="Poppins"/>
            </a:endParaRPr>
          </a:p>
          <a:p>
            <a:pPr marL="914400" lvl="1" indent="-355600">
              <a:buClr>
                <a:schemeClr val="dk1"/>
              </a:buClr>
              <a:buSzPts val="2000"/>
              <a:buFont typeface="Poppins Light"/>
              <a:buChar char="○"/>
            </a:pPr>
            <a:r>
              <a:rPr lang="el-GR" sz="2000" dirty="0">
                <a:solidFill>
                  <a:schemeClr val="dk1"/>
                </a:solidFill>
                <a:latin typeface="+mn-lt"/>
                <a:ea typeface="Poppins Light"/>
                <a:cs typeface="Poppins Light"/>
                <a:sym typeface="Poppins Light"/>
              </a:rPr>
              <a:t>Εκτελέστε το τραγούδι/ζητωκραυγάζετε μαζί
Γιορτάστε τις ιδέες και την ομαδική σας εργασία</a:t>
            </a:r>
            <a:endParaRPr sz="2000" dirty="0">
              <a:solidFill>
                <a:schemeClr val="dk1"/>
              </a:solidFill>
              <a:latin typeface="+mn-lt"/>
              <a:ea typeface="Poppins Light"/>
              <a:cs typeface="Poppins Light"/>
              <a:sym typeface="Poppins Light"/>
            </a:endParaRPr>
          </a:p>
        </p:txBody>
      </p:sp>
      <p:grpSp>
        <p:nvGrpSpPr>
          <p:cNvPr id="376" name="Google Shape;376;g3b3ae0b1803_0_191"/>
          <p:cNvGrpSpPr/>
          <p:nvPr/>
        </p:nvGrpSpPr>
        <p:grpSpPr>
          <a:xfrm>
            <a:off x="1253613" y="4123586"/>
            <a:ext cx="1311615" cy="1311615"/>
            <a:chOff x="0" y="0"/>
            <a:chExt cx="812800" cy="812800"/>
          </a:xfrm>
        </p:grpSpPr>
        <p:sp>
          <p:nvSpPr>
            <p:cNvPr id="377" name="Google Shape;377;g3b3ae0b1803_0_19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g3b3ae0b1803_0_191"/>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9" name="Google Shape;379;g3b3ae0b1803_0_191"/>
          <p:cNvSpPr/>
          <p:nvPr/>
        </p:nvSpPr>
        <p:spPr>
          <a:xfrm>
            <a:off x="1512455" y="4354939"/>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380" name="Google Shape;380;g3b3ae0b1803_0_191"/>
          <p:cNvSpPr txBox="1"/>
          <p:nvPr/>
        </p:nvSpPr>
        <p:spPr>
          <a:xfrm>
            <a:off x="11261720" y="5378417"/>
            <a:ext cx="5357700" cy="2262127"/>
          </a:xfrm>
          <a:prstGeom prst="rect">
            <a:avLst/>
          </a:prstGeom>
          <a:noFill/>
          <a:ln>
            <a:noFill/>
          </a:ln>
        </p:spPr>
        <p:txBody>
          <a:bodyPr spcFirstLastPara="1" wrap="square" lIns="91425" tIns="91425" rIns="91425" bIns="91425" anchor="t" anchorCtr="0">
            <a:spAutoFit/>
          </a:bodyPr>
          <a:lstStyle/>
          <a:p>
            <a:pPr lvl="0" algn="ctr">
              <a:lnSpc>
                <a:spcPct val="115000"/>
              </a:lnSpc>
              <a:spcBef>
                <a:spcPts val="1200"/>
              </a:spcBef>
              <a:spcAft>
                <a:spcPts val="1200"/>
              </a:spcAft>
            </a:pPr>
            <a:r>
              <a:rPr lang="el-GR" sz="2000" b="1" dirty="0">
                <a:solidFill>
                  <a:schemeClr val="dk1"/>
                </a:solidFill>
                <a:latin typeface="+mn-lt"/>
                <a:ea typeface="Poppins"/>
                <a:cs typeface="Poppins"/>
                <a:sym typeface="Poppins"/>
              </a:rPr>
              <a:t>Συμβουλή διαμεσολαβητή:</a:t>
            </a:r>
            <a:br>
              <a:rPr lang="el-GR" sz="2000" dirty="0">
                <a:solidFill>
                  <a:schemeClr val="dk1"/>
                </a:solidFill>
                <a:latin typeface="+mn-lt"/>
                <a:ea typeface="Poppins"/>
                <a:cs typeface="Poppins"/>
                <a:sym typeface="Poppins"/>
              </a:rPr>
            </a:br>
            <a:r>
              <a:rPr lang="el-GR" sz="2000" dirty="0">
                <a:solidFill>
                  <a:schemeClr val="dk1"/>
                </a:solidFill>
                <a:latin typeface="+mn-lt"/>
                <a:ea typeface="Poppins"/>
                <a:cs typeface="Poppins"/>
                <a:sym typeface="Poppins"/>
              </a:rPr>
              <a:t> Οδηγήστε τη δραστηριότητα με ενθουσιασμό, θέτοντας παράλληλα σαφή όρια, διασφαλίζοντας ότι όλοι συμμετέχουν με ασφάλεια και θετικά</a:t>
            </a:r>
            <a:r>
              <a:rPr lang="en-US" sz="2000" dirty="0">
                <a:solidFill>
                  <a:schemeClr val="dk1"/>
                </a:solidFill>
                <a:latin typeface="+mn-lt"/>
                <a:ea typeface="Poppins Light"/>
                <a:cs typeface="Poppins Light"/>
                <a:sym typeface="Poppins Light"/>
              </a:rPr>
              <a:t>.</a:t>
            </a:r>
            <a:endParaRPr sz="2000" dirty="0">
              <a:latin typeface="+mn-lt"/>
              <a:ea typeface="Poppins Light"/>
              <a:cs typeface="Poppins Light"/>
              <a:sym typeface="Poppins Light"/>
            </a:endParaRPr>
          </a:p>
        </p:txBody>
      </p:sp>
      <p:grpSp>
        <p:nvGrpSpPr>
          <p:cNvPr id="381" name="Google Shape;381;g3b3ae0b1803_0_191"/>
          <p:cNvGrpSpPr/>
          <p:nvPr/>
        </p:nvGrpSpPr>
        <p:grpSpPr>
          <a:xfrm>
            <a:off x="11143611" y="5143500"/>
            <a:ext cx="5600675" cy="2953984"/>
            <a:chOff x="-9792" y="410613"/>
            <a:chExt cx="1172916" cy="799476"/>
          </a:xfrm>
        </p:grpSpPr>
        <p:sp>
          <p:nvSpPr>
            <p:cNvPr id="382" name="Google Shape;382;g3b3ae0b1803_0_191"/>
            <p:cNvSpPr/>
            <p:nvPr/>
          </p:nvSpPr>
          <p:spPr>
            <a:xfrm>
              <a:off x="-8486" y="410613"/>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dirty="0"/>
            </a:p>
          </p:txBody>
        </p:sp>
        <p:sp>
          <p:nvSpPr>
            <p:cNvPr id="383" name="Google Shape;383;g3b3ae0b1803_0_191"/>
            <p:cNvSpPr txBox="1"/>
            <p:nvPr/>
          </p:nvSpPr>
          <p:spPr>
            <a:xfrm>
              <a:off x="-9792" y="410613"/>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
        <p:nvSpPr>
          <p:cNvPr id="384" name="Google Shape;384;g3b3ae0b1803_0_191"/>
          <p:cNvSpPr/>
          <p:nvPr/>
        </p:nvSpPr>
        <p:spPr>
          <a:xfrm>
            <a:off x="6780825" y="1827500"/>
            <a:ext cx="9838595" cy="2296495"/>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sp>
        <p:nvSpPr>
          <p:cNvPr id="385" name="Google Shape;385;g3b3ae0b1803_0_191"/>
          <p:cNvSpPr txBox="1"/>
          <p:nvPr/>
        </p:nvSpPr>
        <p:spPr>
          <a:xfrm>
            <a:off x="7211199" y="1766606"/>
            <a:ext cx="8916600" cy="2339072"/>
          </a:xfrm>
          <a:prstGeom prst="rect">
            <a:avLst/>
          </a:prstGeom>
          <a:noFill/>
          <a:ln>
            <a:noFill/>
          </a:ln>
        </p:spPr>
        <p:txBody>
          <a:bodyPr spcFirstLastPara="1" wrap="square" lIns="91425" tIns="91425" rIns="91425" bIns="91425"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Σκοπός: </a:t>
            </a:r>
            <a:r>
              <a:rPr lang="el-GR" sz="2000" dirty="0">
                <a:solidFill>
                  <a:schemeClr val="dk1"/>
                </a:solidFill>
                <a:latin typeface="+mn-lt"/>
                <a:ea typeface="Poppins"/>
                <a:cs typeface="Poppins"/>
                <a:sym typeface="Poppins"/>
              </a:rPr>
              <a:t>Γιορτάστε την ολοκλήρωση της συνεδρίας ενισχύοντας παράλληλα τη θετική εμπειρία της ψηφιακής ισορροπίας.</a:t>
            </a:r>
            <a:r>
              <a:rPr lang="el-GR" sz="2000" b="1" dirty="0">
                <a:solidFill>
                  <a:schemeClr val="dk1"/>
                </a:solidFill>
                <a:latin typeface="+mn-lt"/>
                <a:ea typeface="Poppins"/>
                <a:cs typeface="Poppins"/>
                <a:sym typeface="Poppins"/>
              </a:rPr>
              <a:t>
Αναμενόμενα αποτελέσματα:</a:t>
            </a:r>
            <a:r>
              <a:rPr lang="el-GR" sz="2000" dirty="0">
                <a:solidFill>
                  <a:schemeClr val="dk1"/>
                </a:solidFill>
                <a:latin typeface="+mn-lt"/>
                <a:ea typeface="Poppins"/>
                <a:cs typeface="Poppins"/>
                <a:sym typeface="Poppins"/>
              </a:rPr>
              <a:t> Οι συμμετέχοντες απελευθερώνουν ενέργεια, ενισχύουν τη συνοχή της ομάδας και εδραιώνουν τη μάθηση δημιουργώντας μια κοινή, διασκεδαστική αναπαράσταση της ψηφιακής ευημερίας (τραγούδι, ευθυμία ή κίνηση).</a:t>
            </a:r>
            <a:endParaRPr sz="2000" dirty="0">
              <a:solidFill>
                <a:schemeClr val="dk1"/>
              </a:solidFill>
              <a:latin typeface="+mn-lt"/>
              <a:ea typeface="Poppins Light"/>
              <a:cs typeface="Poppins Light"/>
              <a:sym typeface="Poppins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8"/>
          <p:cNvSpPr txBox="1"/>
          <p:nvPr/>
        </p:nvSpPr>
        <p:spPr>
          <a:xfrm>
            <a:off x="1659851" y="1075650"/>
            <a:ext cx="5178000" cy="677108"/>
          </a:xfrm>
          <a:prstGeom prst="rect">
            <a:avLst/>
          </a:prstGeom>
          <a:noFill/>
          <a:ln>
            <a:noFill/>
          </a:ln>
        </p:spPr>
        <p:txBody>
          <a:bodyPr spcFirstLastPara="1" wrap="square" lIns="0" tIns="0" rIns="0" bIns="0" anchor="t" anchorCtr="0">
            <a:spAutoFit/>
          </a:bodyPr>
          <a:lstStyle/>
          <a:p>
            <a:pPr lvl="0">
              <a:lnSpc>
                <a:spcPct val="110000"/>
              </a:lnSpc>
              <a:buSzPts val="7200"/>
            </a:pPr>
            <a:r>
              <a:rPr lang="el-GR" sz="4000" b="1" dirty="0">
                <a:solidFill>
                  <a:srgbClr val="2B2B2B"/>
                </a:solidFill>
                <a:latin typeface="+mn-lt"/>
                <a:ea typeface="Poppins"/>
                <a:cs typeface="Poppins"/>
                <a:sym typeface="Poppins"/>
              </a:rPr>
              <a:t>Αντανάκλαση</a:t>
            </a:r>
            <a:endParaRPr sz="4000" b="0" i="0" u="none" strike="noStrike" cap="none" dirty="0">
              <a:solidFill>
                <a:srgbClr val="000000"/>
              </a:solidFill>
              <a:latin typeface="+mn-lt"/>
              <a:ea typeface="Arial"/>
              <a:cs typeface="Arial"/>
              <a:sym typeface="Arial"/>
            </a:endParaRPr>
          </a:p>
        </p:txBody>
      </p:sp>
      <p:sp>
        <p:nvSpPr>
          <p:cNvPr id="391" name="Google Shape;391;p8"/>
          <p:cNvSpPr txBox="1"/>
          <p:nvPr/>
        </p:nvSpPr>
        <p:spPr>
          <a:xfrm>
            <a:off x="1659851" y="2695954"/>
            <a:ext cx="3916800" cy="338554"/>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Ατομικό ημερολόγιο</a:t>
            </a:r>
            <a:endParaRPr sz="1400" b="0" i="0" u="none" strike="noStrike" cap="none" dirty="0">
              <a:solidFill>
                <a:srgbClr val="000000"/>
              </a:solidFill>
              <a:latin typeface="+mn-lt"/>
              <a:ea typeface="Arial"/>
              <a:cs typeface="Arial"/>
              <a:sym typeface="Arial"/>
            </a:endParaRPr>
          </a:p>
        </p:txBody>
      </p:sp>
      <p:sp>
        <p:nvSpPr>
          <p:cNvPr id="392" name="Google Shape;392;p8"/>
          <p:cNvSpPr txBox="1"/>
          <p:nvPr/>
        </p:nvSpPr>
        <p:spPr>
          <a:xfrm>
            <a:off x="1207684" y="3395789"/>
            <a:ext cx="4821300" cy="5059847"/>
          </a:xfrm>
          <a:prstGeom prst="rect">
            <a:avLst/>
          </a:prstGeom>
          <a:noFill/>
          <a:ln>
            <a:noFill/>
          </a:ln>
        </p:spPr>
        <p:txBody>
          <a:bodyPr spcFirstLastPara="1" wrap="square" lIns="0" tIns="0" rIns="0" bIns="0" anchor="t" anchorCtr="0">
            <a:spAutoFit/>
          </a:bodyPr>
          <a:lstStyle/>
          <a:p>
            <a:pPr lvl="0">
              <a:buSzPts val="1800"/>
            </a:pPr>
            <a:r>
              <a:rPr lang="el-GR" sz="2000" dirty="0">
                <a:solidFill>
                  <a:srgbClr val="2B2B2B"/>
                </a:solidFill>
                <a:latin typeface="+mn-lt"/>
                <a:ea typeface="Poppins Light"/>
                <a:cs typeface="Poppins Light"/>
                <a:sym typeface="Poppins Light"/>
              </a:rPr>
              <a:t>Οι συμμετέχοντες γράφουν έναν σύντομο προβληματισμό για το πώς τους έκανε να νιώσουν αυτή η πρώτη συνεδρία</a:t>
            </a:r>
            <a:r>
              <a:rPr lang="en-US" sz="2000" b="0" i="0" u="none" strike="noStrike" cap="none"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0" marR="0" lvl="0" indent="0" rtl="0">
              <a:spcBef>
                <a:spcPts val="0"/>
              </a:spcBef>
              <a:spcAft>
                <a:spcPts val="0"/>
              </a:spcAft>
              <a:buClr>
                <a:srgbClr val="000000"/>
              </a:buClr>
              <a:buSzPts val="1800"/>
              <a:buFont typeface="Arial"/>
              <a:buNone/>
            </a:pPr>
            <a:endParaRPr sz="2000" dirty="0">
              <a:solidFill>
                <a:srgbClr val="2B2B2B"/>
              </a:solidFill>
              <a:latin typeface="+mn-lt"/>
              <a:ea typeface="Poppins Light"/>
              <a:cs typeface="Poppins Light"/>
              <a:sym typeface="Poppins Light"/>
            </a:endParaRPr>
          </a:p>
          <a:p>
            <a:pPr marL="400050" lvl="0" indent="-285750">
              <a:buClr>
                <a:srgbClr val="2B2B2B"/>
              </a:buClr>
              <a:buSzPts val="1800"/>
              <a:buFont typeface="Arial" panose="020B0604020202020204" pitchFamily="34" charset="0"/>
              <a:buChar char="•"/>
            </a:pPr>
            <a:r>
              <a:rPr lang="el-GR" sz="2000" dirty="0">
                <a:solidFill>
                  <a:srgbClr val="2B2B2B"/>
                </a:solidFill>
                <a:latin typeface="+mn-lt"/>
                <a:ea typeface="Poppins Light"/>
                <a:cs typeface="Poppins Light"/>
                <a:sym typeface="Poppins Light"/>
              </a:rPr>
              <a:t>Σήμερα συνειδητοποίησα ότι...
Ένα πράγμα που ήταν εύκολο για μένα ήταν...
Ένα πράγμα που ήταν δύσκολο για μένα ήταν...
Χωρίς το τηλέφωνό μου ένιωθα...
Η πρόκληση που με έκανε να σκεφτώ περισσότερο ήταν...
Μια μικρή αλλαγή που θέλω να δοκιμάσω αυτή την εβδομάδα είναι...
Όταν αποσυνδέομαι, παρατηρώ ότι</a:t>
            </a:r>
            <a:r>
              <a:rPr lang="en-US" sz="2000"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0" marR="0" lvl="0" indent="0" algn="ctr" rtl="0">
              <a:lnSpc>
                <a:spcPct val="160000"/>
              </a:lnSpc>
              <a:spcBef>
                <a:spcPts val="0"/>
              </a:spcBef>
              <a:spcAft>
                <a:spcPts val="0"/>
              </a:spcAft>
              <a:buClr>
                <a:srgbClr val="000000"/>
              </a:buClr>
              <a:buSzPts val="1800"/>
              <a:buFont typeface="Arial"/>
              <a:buNone/>
            </a:pPr>
            <a:endParaRPr sz="1800" dirty="0">
              <a:solidFill>
                <a:srgbClr val="2B2B2B"/>
              </a:solidFill>
              <a:latin typeface="Poppins Light"/>
              <a:ea typeface="Poppins Light"/>
              <a:cs typeface="Poppins Light"/>
              <a:sym typeface="Poppins Light"/>
            </a:endParaRPr>
          </a:p>
        </p:txBody>
      </p:sp>
      <p:sp>
        <p:nvSpPr>
          <p:cNvPr id="393" name="Google Shape;393;p8"/>
          <p:cNvSpPr txBox="1"/>
          <p:nvPr/>
        </p:nvSpPr>
        <p:spPr>
          <a:xfrm>
            <a:off x="7265186" y="2695954"/>
            <a:ext cx="3966600" cy="338554"/>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Γύρος ολόκληρης της ομάδας</a:t>
            </a:r>
            <a:endParaRPr sz="1400" b="0" i="0" u="none" strike="noStrike" cap="none" dirty="0">
              <a:solidFill>
                <a:srgbClr val="000000"/>
              </a:solidFill>
              <a:latin typeface="+mn-lt"/>
              <a:ea typeface="Arial"/>
              <a:cs typeface="Arial"/>
              <a:sym typeface="Arial"/>
            </a:endParaRPr>
          </a:p>
        </p:txBody>
      </p:sp>
      <p:sp>
        <p:nvSpPr>
          <p:cNvPr id="394" name="Google Shape;394;p8"/>
          <p:cNvSpPr txBox="1"/>
          <p:nvPr/>
        </p:nvSpPr>
        <p:spPr>
          <a:xfrm>
            <a:off x="7160036" y="3395789"/>
            <a:ext cx="4821300" cy="4001095"/>
          </a:xfrm>
          <a:prstGeom prst="rect">
            <a:avLst/>
          </a:prstGeom>
          <a:noFill/>
          <a:ln>
            <a:noFill/>
          </a:ln>
        </p:spPr>
        <p:txBody>
          <a:bodyPr spcFirstLastPara="1" wrap="square" lIns="0" tIns="0" rIns="0" bIns="0" anchor="t" anchorCtr="0">
            <a:spAutoFit/>
          </a:bodyPr>
          <a:lstStyle/>
          <a:p>
            <a:pPr lvl="0">
              <a:buSzPts val="1800"/>
            </a:pPr>
            <a:r>
              <a:rPr lang="el-GR" sz="2000" dirty="0">
                <a:solidFill>
                  <a:srgbClr val="2B2B2B"/>
                </a:solidFill>
                <a:latin typeface="+mn-lt"/>
                <a:ea typeface="Poppins Light"/>
                <a:cs typeface="Poppins Light"/>
                <a:sym typeface="Poppins Light"/>
              </a:rPr>
              <a:t>Γρήγορη περιήγηση όπου κάθε άτομο προσφέρει μια λέξη ή μια σύντομη πρόταση για το πώς αισθάνεται μετά την αποστολή</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a:p>
            <a:pPr marL="0" marR="0" lvl="0" indent="0" rtl="0">
              <a:spcBef>
                <a:spcPts val="0"/>
              </a:spcBef>
              <a:spcAft>
                <a:spcPts val="0"/>
              </a:spcAft>
              <a:buClr>
                <a:srgbClr val="000000"/>
              </a:buClr>
              <a:buSzPts val="1800"/>
              <a:buFont typeface="Arial"/>
              <a:buNone/>
            </a:pPr>
            <a:endParaRPr sz="2000" dirty="0">
              <a:solidFill>
                <a:srgbClr val="2B2B2B"/>
              </a:solidFill>
              <a:latin typeface="+mn-lt"/>
              <a:ea typeface="Poppins Light"/>
              <a:cs typeface="Poppins Light"/>
              <a:sym typeface="Poppins Light"/>
            </a:endParaRPr>
          </a:p>
          <a:p>
            <a:pPr marL="400050" lvl="0" indent="-285750">
              <a:buClr>
                <a:srgbClr val="2B2B2B"/>
              </a:buClr>
              <a:buSzPts val="1800"/>
              <a:buFont typeface="Arial" panose="020B0604020202020204" pitchFamily="34" charset="0"/>
              <a:buChar char="•"/>
            </a:pPr>
            <a:r>
              <a:rPr lang="el-GR" sz="2000" dirty="0">
                <a:solidFill>
                  <a:srgbClr val="2B2B2B"/>
                </a:solidFill>
                <a:latin typeface="+mn-lt"/>
                <a:ea typeface="Poppins Light"/>
                <a:cs typeface="Poppins Light"/>
                <a:sym typeface="Poppins Light"/>
              </a:rPr>
              <a:t>Μια λέξη για το πώς νιώθω τώρα είναι...
Μετά από αυτή τη συνεδρία θέλω να...
Η «λέξη ψηφιακής ευημερίας» μου σήμερα είναι...</a:t>
            </a:r>
            <a:br>
              <a:rPr lang="el-GR" sz="2000" dirty="0">
                <a:solidFill>
                  <a:srgbClr val="2B2B2B"/>
                </a:solidFill>
                <a:latin typeface="+mn-lt"/>
                <a:ea typeface="Poppins Light"/>
                <a:cs typeface="Poppins Light"/>
                <a:sym typeface="Poppins Light"/>
              </a:rPr>
            </a:br>
            <a:r>
              <a:rPr lang="el-GR" sz="2000" dirty="0">
                <a:solidFill>
                  <a:srgbClr val="2B2B2B"/>
                </a:solidFill>
                <a:latin typeface="+mn-lt"/>
                <a:ea typeface="Poppins Light"/>
                <a:cs typeface="Poppins Light"/>
                <a:sym typeface="Poppins Light"/>
              </a:rPr>
              <a:t> (παραδείγματα: ήρεμος, κουρασμένος, περίεργος, περήφανος, χαλαρός, προκλητικός)</a:t>
            </a:r>
            <a:endParaRPr sz="2000" dirty="0">
              <a:solidFill>
                <a:srgbClr val="2B2B2B"/>
              </a:solidFill>
              <a:latin typeface="+mn-lt"/>
              <a:ea typeface="Poppins Light"/>
              <a:cs typeface="Poppins Light"/>
              <a:sym typeface="Poppins Light"/>
            </a:endParaRPr>
          </a:p>
        </p:txBody>
      </p:sp>
      <p:sp>
        <p:nvSpPr>
          <p:cNvPr id="395" name="Google Shape;395;p8"/>
          <p:cNvSpPr txBox="1"/>
          <p:nvPr/>
        </p:nvSpPr>
        <p:spPr>
          <a:xfrm>
            <a:off x="12920321" y="2657953"/>
            <a:ext cx="3916800" cy="677108"/>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Σημειώσεις ομαδικής ενημέρωσης</a:t>
            </a:r>
            <a:endParaRPr sz="1400" b="0" i="0" u="none" strike="noStrike" cap="none" dirty="0">
              <a:solidFill>
                <a:srgbClr val="000000"/>
              </a:solidFill>
              <a:latin typeface="+mn-lt"/>
              <a:ea typeface="Arial"/>
              <a:cs typeface="Arial"/>
              <a:sym typeface="Arial"/>
            </a:endParaRPr>
          </a:p>
        </p:txBody>
      </p:sp>
      <p:sp>
        <p:nvSpPr>
          <p:cNvPr id="396" name="Google Shape;396;p8"/>
          <p:cNvSpPr txBox="1"/>
          <p:nvPr/>
        </p:nvSpPr>
        <p:spPr>
          <a:xfrm>
            <a:off x="12465224" y="3468694"/>
            <a:ext cx="5009815" cy="5847755"/>
          </a:xfrm>
          <a:prstGeom prst="rect">
            <a:avLst/>
          </a:prstGeom>
          <a:noFill/>
          <a:ln>
            <a:noFill/>
          </a:ln>
        </p:spPr>
        <p:txBody>
          <a:bodyPr spcFirstLastPara="1" wrap="square" lIns="0" tIns="0" rIns="0" bIns="0" anchor="t" anchorCtr="0">
            <a:spAutoFit/>
          </a:bodyPr>
          <a:lstStyle/>
          <a:p>
            <a:pPr marL="469900" lvl="0" indent="-342900">
              <a:buClr>
                <a:srgbClr val="2B2B2B"/>
              </a:buClr>
              <a:buSzPts val="1600"/>
              <a:buFont typeface="Arial" panose="020B0604020202020204" pitchFamily="34" charset="0"/>
              <a:buChar char="•"/>
            </a:pPr>
            <a:r>
              <a:rPr lang="el-GR" sz="2000" dirty="0">
                <a:solidFill>
                  <a:srgbClr val="2B2B2B"/>
                </a:solidFill>
                <a:latin typeface="+mn-lt"/>
                <a:ea typeface="Poppins Light"/>
                <a:cs typeface="Poppins Light"/>
                <a:sym typeface="Poppins Light"/>
              </a:rPr>
              <a:t>Τι σας εξέπληξε περισσότερο κατά τη διάρκεια της αποστολής αποτοξίνωσης;
Πότε νιώσατε πιο χαλαροί ή πιο γεμάτοι ενέργεια;
Σας έκανε κάποια δραστηριότητα να συνειδητοποιήσετε πόσο συχνά πιάνετε το τηλέφωνό σας;
Ποια πρόκληση σας έδειξε ότι η διασκέδαση εκτός σύνδεσης είναι ακόμα δυνατή;
Υπήρξε κάποια στιγμή που η ομαδική εργασία διευκόλυνε το έργο;
Τι θα προσπαθήσετε να αλλάξετε στην καθημερινότητά σας μετά από σήμερα;
Αν μπορούσατε να επαναλάβετε μια πρόκληση στο σπίτι ή στο σχολείο, ποια θα ήταν αυτή;
Τι παρατηρήσατε στη διάθεσή σας όταν δεν χρησιμοποιείτε συσκευές;</a:t>
            </a:r>
            <a:endParaRPr sz="1600" dirty="0">
              <a:solidFill>
                <a:srgbClr val="2B2B2B"/>
              </a:solidFill>
              <a:latin typeface="+mn-lt"/>
              <a:ea typeface="Poppins Light"/>
              <a:cs typeface="Poppins Light"/>
              <a:sym typeface="Poppins Light"/>
            </a:endParaRPr>
          </a:p>
        </p:txBody>
      </p:sp>
      <p:sp>
        <p:nvSpPr>
          <p:cNvPr id="397" name="Google Shape;397;p8"/>
          <p:cNvSpPr/>
          <p:nvPr/>
        </p:nvSpPr>
        <p:spPr>
          <a:xfrm>
            <a:off x="17475039" y="8874863"/>
            <a:ext cx="1620395" cy="1620395"/>
          </a:xfrm>
          <a:custGeom>
            <a:avLst/>
            <a:gdLst/>
            <a:ahLst/>
            <a:cxnLst/>
            <a:rect l="l" t="t" r="r" b="b"/>
            <a:pathLst>
              <a:path w="1620395" h="1620395" extrusionOk="0">
                <a:moveTo>
                  <a:pt x="0" y="0"/>
                </a:moveTo>
                <a:lnTo>
                  <a:pt x="1620394" y="0"/>
                </a:lnTo>
                <a:lnTo>
                  <a:pt x="1620394" y="1620395"/>
                </a:lnTo>
                <a:lnTo>
                  <a:pt x="0" y="1620395"/>
                </a:lnTo>
                <a:lnTo>
                  <a:pt x="0" y="0"/>
                </a:lnTo>
                <a:close/>
              </a:path>
            </a:pathLst>
          </a:custGeom>
          <a:blipFill rotWithShape="1">
            <a:blip r:embed="rId3">
              <a:alphaModFix/>
            </a:blip>
            <a:stretch>
              <a:fillRect/>
            </a:stretch>
          </a:blipFill>
          <a:ln>
            <a:noFill/>
          </a:ln>
        </p:spPr>
        <p:txBody>
          <a:bodyPr/>
          <a:lstStyle/>
          <a:p>
            <a:endParaRPr lang="en-GB"/>
          </a:p>
        </p:txBody>
      </p:sp>
      <p:sp>
        <p:nvSpPr>
          <p:cNvPr id="398" name="Google Shape;398;p8"/>
          <p:cNvSpPr/>
          <p:nvPr/>
        </p:nvSpPr>
        <p:spPr>
          <a:xfrm>
            <a:off x="-388508" y="1313996"/>
            <a:ext cx="777016" cy="777016"/>
          </a:xfrm>
          <a:custGeom>
            <a:avLst/>
            <a:gdLst/>
            <a:ahLst/>
            <a:cxnLst/>
            <a:rect l="l" t="t" r="r" b="b"/>
            <a:pathLst>
              <a:path w="777016" h="777016" extrusionOk="0">
                <a:moveTo>
                  <a:pt x="0" y="0"/>
                </a:moveTo>
                <a:lnTo>
                  <a:pt x="777016" y="0"/>
                </a:lnTo>
                <a:lnTo>
                  <a:pt x="777016" y="777016"/>
                </a:lnTo>
                <a:lnTo>
                  <a:pt x="0" y="777016"/>
                </a:lnTo>
                <a:lnTo>
                  <a:pt x="0" y="0"/>
                </a:lnTo>
                <a:close/>
              </a:path>
            </a:pathLst>
          </a:custGeom>
          <a:blipFill rotWithShape="1">
            <a:blip r:embed="rId4">
              <a:alphaModFix/>
            </a:blip>
            <a:stretch>
              <a:fillRect/>
            </a:stretch>
          </a:blipFill>
          <a:ln>
            <a:noFill/>
          </a:ln>
        </p:spPr>
        <p:txBody>
          <a:bodyPr/>
          <a:lstStyle/>
          <a:p>
            <a:endParaRPr lang="en-GB"/>
          </a:p>
        </p:txBody>
      </p:sp>
      <p:sp>
        <p:nvSpPr>
          <p:cNvPr id="399" name="Google Shape;399;p8"/>
          <p:cNvSpPr/>
          <p:nvPr/>
        </p:nvSpPr>
        <p:spPr>
          <a:xfrm rot="10800000">
            <a:off x="-159" y="8567597"/>
            <a:ext cx="1580884" cy="1719403"/>
          </a:xfrm>
          <a:custGeom>
            <a:avLst/>
            <a:gdLst/>
            <a:ahLst/>
            <a:cxnLst/>
            <a:rect l="l" t="t" r="r" b="b"/>
            <a:pathLst>
              <a:path w="2195672" h="2176460" extrusionOk="0">
                <a:moveTo>
                  <a:pt x="2195672" y="2176460"/>
                </a:moveTo>
                <a:lnTo>
                  <a:pt x="0" y="2176460"/>
                </a:lnTo>
                <a:lnTo>
                  <a:pt x="0" y="0"/>
                </a:lnTo>
                <a:lnTo>
                  <a:pt x="2195672" y="0"/>
                </a:lnTo>
                <a:lnTo>
                  <a:pt x="2195672" y="2176460"/>
                </a:lnTo>
                <a:close/>
              </a:path>
            </a:pathLst>
          </a:custGeom>
          <a:blipFill rotWithShape="1">
            <a:blip r:embed="rId5">
              <a:alphaModFix/>
            </a:blip>
            <a:stretch>
              <a:fillRect/>
            </a:stretch>
          </a:blipFill>
          <a:ln>
            <a:noFill/>
          </a:ln>
        </p:spPr>
        <p:txBody>
          <a:bodyPr/>
          <a:lstStyle/>
          <a:p>
            <a:endParaRPr lang="en-GB"/>
          </a:p>
        </p:txBody>
      </p:sp>
      <p:sp>
        <p:nvSpPr>
          <p:cNvPr id="400" name="Google Shape;400;p8"/>
          <p:cNvSpPr/>
          <p:nvPr/>
        </p:nvSpPr>
        <p:spPr>
          <a:xfrm rot="10800000" flipH="1">
            <a:off x="16064575" y="-1747"/>
            <a:ext cx="2220662" cy="2501322"/>
          </a:xfrm>
          <a:custGeom>
            <a:avLst/>
            <a:gdLst/>
            <a:ahLst/>
            <a:cxnLst/>
            <a:rect l="l" t="t" r="r" b="b"/>
            <a:pathLst>
              <a:path w="2767180" h="2995595" extrusionOk="0">
                <a:moveTo>
                  <a:pt x="0" y="2995595"/>
                </a:moveTo>
                <a:lnTo>
                  <a:pt x="2767180" y="2995595"/>
                </a:lnTo>
                <a:lnTo>
                  <a:pt x="2767180" y="0"/>
                </a:lnTo>
                <a:lnTo>
                  <a:pt x="0" y="0"/>
                </a:lnTo>
                <a:lnTo>
                  <a:pt x="0" y="2995595"/>
                </a:lnTo>
                <a:close/>
              </a:path>
            </a:pathLst>
          </a:custGeom>
          <a:blipFill rotWithShape="1">
            <a:blip r:embed="rId6">
              <a:alphaModFix/>
            </a:blip>
            <a:stretch>
              <a:fillRect/>
            </a:stretch>
          </a:blipFill>
          <a:ln>
            <a:noFill/>
          </a:ln>
        </p:spPr>
        <p:txBody>
          <a:bodyPr/>
          <a:lstStyle/>
          <a:p>
            <a:endParaRPr lang="en-GB"/>
          </a:p>
        </p:txBody>
      </p:sp>
      <p:sp>
        <p:nvSpPr>
          <p:cNvPr id="401" name="Google Shape;401;p8"/>
          <p:cNvSpPr/>
          <p:nvPr/>
        </p:nvSpPr>
        <p:spPr>
          <a:xfrm>
            <a:off x="8023302" y="8078084"/>
            <a:ext cx="2241395" cy="2241395"/>
          </a:xfrm>
          <a:custGeom>
            <a:avLst/>
            <a:gdLst/>
            <a:ahLst/>
            <a:cxnLst/>
            <a:rect l="l" t="t" r="r" b="b"/>
            <a:pathLst>
              <a:path w="2241395" h="2241395" extrusionOk="0">
                <a:moveTo>
                  <a:pt x="0" y="0"/>
                </a:moveTo>
                <a:lnTo>
                  <a:pt x="2241396" y="0"/>
                </a:lnTo>
                <a:lnTo>
                  <a:pt x="2241396" y="2241395"/>
                </a:lnTo>
                <a:lnTo>
                  <a:pt x="0" y="2241395"/>
                </a:lnTo>
                <a:lnTo>
                  <a:pt x="0" y="0"/>
                </a:lnTo>
                <a:close/>
              </a:path>
            </a:pathLst>
          </a:custGeom>
          <a:blipFill rotWithShape="1">
            <a:blip r:embed="rId7">
              <a:alphaModFix/>
            </a:blip>
            <a:stretch>
              <a:fillRect/>
            </a:stretch>
          </a:blipFill>
          <a:ln>
            <a:noFill/>
          </a:ln>
        </p:spPr>
        <p:txBody>
          <a:bodyPr/>
          <a:lstStyle/>
          <a:p>
            <a:endParaRPr lang="en-GB" dirty="0"/>
          </a:p>
        </p:txBody>
      </p:sp>
      <p:sp>
        <p:nvSpPr>
          <p:cNvPr id="402" name="Google Shape;402;p8"/>
          <p:cNvSpPr/>
          <p:nvPr/>
        </p:nvSpPr>
        <p:spPr>
          <a:xfrm>
            <a:off x="14172572" y="8874863"/>
            <a:ext cx="2241395" cy="2241395"/>
          </a:xfrm>
          <a:custGeom>
            <a:avLst/>
            <a:gdLst/>
            <a:ahLst/>
            <a:cxnLst/>
            <a:rect l="l" t="t" r="r" b="b"/>
            <a:pathLst>
              <a:path w="2241395" h="2241395" extrusionOk="0">
                <a:moveTo>
                  <a:pt x="0" y="0"/>
                </a:moveTo>
                <a:lnTo>
                  <a:pt x="2241395" y="0"/>
                </a:lnTo>
                <a:lnTo>
                  <a:pt x="2241395" y="2241395"/>
                </a:lnTo>
                <a:lnTo>
                  <a:pt x="0" y="2241395"/>
                </a:lnTo>
                <a:lnTo>
                  <a:pt x="0" y="0"/>
                </a:lnTo>
                <a:close/>
              </a:path>
            </a:pathLst>
          </a:custGeom>
          <a:blipFill rotWithShape="1">
            <a:blip r:embed="rId7">
              <a:alphaModFix/>
            </a:blip>
            <a:stretch>
              <a:fillRect/>
            </a:stretch>
          </a:blipFill>
          <a:ln>
            <a:noFill/>
          </a:ln>
        </p:spPr>
        <p:txBody>
          <a:bodyPr/>
          <a:lstStyle/>
          <a:p>
            <a:endParaRPr lang="en-GB"/>
          </a:p>
        </p:txBody>
      </p:sp>
      <p:sp>
        <p:nvSpPr>
          <p:cNvPr id="403" name="Google Shape;403;p8"/>
          <p:cNvSpPr/>
          <p:nvPr/>
        </p:nvSpPr>
        <p:spPr>
          <a:xfrm>
            <a:off x="2497597" y="8078084"/>
            <a:ext cx="2241395" cy="2241395"/>
          </a:xfrm>
          <a:custGeom>
            <a:avLst/>
            <a:gdLst/>
            <a:ahLst/>
            <a:cxnLst/>
            <a:rect l="l" t="t" r="r" b="b"/>
            <a:pathLst>
              <a:path w="2241395" h="2241395" extrusionOk="0">
                <a:moveTo>
                  <a:pt x="0" y="0"/>
                </a:moveTo>
                <a:lnTo>
                  <a:pt x="2241395" y="0"/>
                </a:lnTo>
                <a:lnTo>
                  <a:pt x="2241395" y="2241395"/>
                </a:lnTo>
                <a:lnTo>
                  <a:pt x="0" y="2241395"/>
                </a:lnTo>
                <a:lnTo>
                  <a:pt x="0" y="0"/>
                </a:lnTo>
                <a:close/>
              </a:path>
            </a:pathLst>
          </a:custGeom>
          <a:blipFill rotWithShape="1">
            <a:blip r:embed="rId7">
              <a:alphaModFix/>
            </a:blip>
            <a:stretch>
              <a:fillRect/>
            </a:stretch>
          </a:blipFill>
          <a:ln>
            <a:noFill/>
          </a:ln>
        </p:spPr>
        <p:txBody>
          <a:bodyPr/>
          <a:lstStyle/>
          <a:p>
            <a:endParaRPr lang="en-GB"/>
          </a:p>
        </p:txBody>
      </p:sp>
      <p:grpSp>
        <p:nvGrpSpPr>
          <p:cNvPr id="404" name="Google Shape;404;p8"/>
          <p:cNvGrpSpPr/>
          <p:nvPr/>
        </p:nvGrpSpPr>
        <p:grpSpPr>
          <a:xfrm>
            <a:off x="6594875" y="727163"/>
            <a:ext cx="6050077" cy="1620378"/>
            <a:chOff x="0" y="0"/>
            <a:chExt cx="1171610" cy="799476"/>
          </a:xfrm>
        </p:grpSpPr>
        <p:sp>
          <p:nvSpPr>
            <p:cNvPr id="405" name="Google Shape;405;p8"/>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406" name="Google Shape;406;p8"/>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7" name="Google Shape;407;p8"/>
          <p:cNvSpPr txBox="1"/>
          <p:nvPr/>
        </p:nvSpPr>
        <p:spPr>
          <a:xfrm>
            <a:off x="6837836" y="767491"/>
            <a:ext cx="5465700" cy="1477328"/>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a:cs typeface="Poppins"/>
                <a:sym typeface="Poppins"/>
              </a:rPr>
              <a:t>Τώρα που ολοκληρώσαμε τις προκλήσεις. Τώρα θα επιβραδύνουμε και θα αναλογιστούμε αυτά που νιώσαμε και μάθαμε....</a:t>
            </a:r>
            <a:endParaRPr sz="1400" i="0" u="none" strike="noStrike" cap="none" dirty="0">
              <a:solidFill>
                <a:srgbClr val="000000"/>
              </a:solidFill>
              <a:latin typeface="+mn-lt"/>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9"/>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413" name="Google Shape;413;p9"/>
          <p:cNvSpPr txBox="1"/>
          <p:nvPr/>
        </p:nvSpPr>
        <p:spPr>
          <a:xfrm>
            <a:off x="4541948" y="2823584"/>
            <a:ext cx="9204105" cy="1354217"/>
          </a:xfrm>
          <a:prstGeom prst="rect">
            <a:avLst/>
          </a:prstGeom>
          <a:noFill/>
          <a:ln>
            <a:noFill/>
          </a:ln>
        </p:spPr>
        <p:txBody>
          <a:bodyPr spcFirstLastPara="1" wrap="square" lIns="0" tIns="0" rIns="0" bIns="0" anchor="t" anchorCtr="0">
            <a:spAutoFit/>
          </a:bodyPr>
          <a:lstStyle/>
          <a:p>
            <a:pPr lvl="0" algn="ctr">
              <a:lnSpc>
                <a:spcPct val="110000"/>
              </a:lnSpc>
              <a:buSzPts val="12059"/>
            </a:pPr>
            <a:r>
              <a:rPr lang="el-GR" sz="8000" b="1" dirty="0">
                <a:solidFill>
                  <a:srgbClr val="2B2B2B"/>
                </a:solidFill>
                <a:latin typeface="+mn-lt"/>
                <a:ea typeface="Poppins"/>
                <a:cs typeface="Poppins"/>
                <a:sym typeface="Poppins"/>
              </a:rPr>
              <a:t>ΕΥΧΑΡΙΣΤΩ</a:t>
            </a:r>
            <a:endParaRPr sz="8000" b="0" i="0" u="none" strike="noStrike" cap="none" dirty="0">
              <a:solidFill>
                <a:srgbClr val="000000"/>
              </a:solidFill>
              <a:latin typeface="+mn-lt"/>
              <a:ea typeface="Arial"/>
              <a:cs typeface="Arial"/>
              <a:sym typeface="Arial"/>
            </a:endParaRPr>
          </a:p>
        </p:txBody>
      </p:sp>
      <p:sp>
        <p:nvSpPr>
          <p:cNvPr id="414" name="Google Shape;414;p9"/>
          <p:cNvSpPr/>
          <p:nvPr/>
        </p:nvSpPr>
        <p:spPr>
          <a:xfrm rot="10800000">
            <a:off x="15904841" y="32111"/>
            <a:ext cx="2383159" cy="2299749"/>
          </a:xfrm>
          <a:custGeom>
            <a:avLst/>
            <a:gdLst/>
            <a:ahLst/>
            <a:cxnLst/>
            <a:rect l="l" t="t" r="r" b="b"/>
            <a:pathLst>
              <a:path w="2383159" h="2299749" extrusionOk="0">
                <a:moveTo>
                  <a:pt x="2383159" y="2299748"/>
                </a:moveTo>
                <a:lnTo>
                  <a:pt x="0" y="2299748"/>
                </a:lnTo>
                <a:lnTo>
                  <a:pt x="0" y="0"/>
                </a:lnTo>
                <a:lnTo>
                  <a:pt x="2383159" y="0"/>
                </a:lnTo>
                <a:lnTo>
                  <a:pt x="2383159" y="2299748"/>
                </a:lnTo>
                <a:close/>
              </a:path>
            </a:pathLst>
          </a:custGeom>
          <a:blipFill rotWithShape="1">
            <a:blip r:embed="rId4">
              <a:alphaModFix/>
            </a:blip>
            <a:stretch>
              <a:fillRect/>
            </a:stretch>
          </a:blipFill>
          <a:ln>
            <a:noFill/>
          </a:ln>
        </p:spPr>
        <p:txBody>
          <a:bodyPr/>
          <a:lstStyle/>
          <a:p>
            <a:endParaRPr lang="en-GB"/>
          </a:p>
        </p:txBody>
      </p:sp>
      <p:sp>
        <p:nvSpPr>
          <p:cNvPr id="415" name="Google Shape;415;p9"/>
          <p:cNvSpPr/>
          <p:nvPr/>
        </p:nvSpPr>
        <p:spPr>
          <a:xfrm>
            <a:off x="13513202" y="2823584"/>
            <a:ext cx="465701" cy="465701"/>
          </a:xfrm>
          <a:custGeom>
            <a:avLst/>
            <a:gdLst/>
            <a:ahLst/>
            <a:cxnLst/>
            <a:rect l="l" t="t" r="r" b="b"/>
            <a:pathLst>
              <a:path w="465701" h="465701" extrusionOk="0">
                <a:moveTo>
                  <a:pt x="0" y="0"/>
                </a:moveTo>
                <a:lnTo>
                  <a:pt x="465701" y="0"/>
                </a:lnTo>
                <a:lnTo>
                  <a:pt x="465701" y="465701"/>
                </a:lnTo>
                <a:lnTo>
                  <a:pt x="0" y="465701"/>
                </a:lnTo>
                <a:lnTo>
                  <a:pt x="0" y="0"/>
                </a:lnTo>
                <a:close/>
              </a:path>
            </a:pathLst>
          </a:custGeom>
          <a:blipFill rotWithShape="1">
            <a:blip r:embed="rId5">
              <a:alphaModFix/>
            </a:blip>
            <a:stretch>
              <a:fillRect/>
            </a:stretch>
          </a:blipFill>
          <a:ln>
            <a:noFill/>
          </a:ln>
        </p:spPr>
        <p:txBody>
          <a:bodyPr/>
          <a:lstStyle/>
          <a:p>
            <a:endParaRPr lang="en-GB"/>
          </a:p>
        </p:txBody>
      </p:sp>
      <p:sp>
        <p:nvSpPr>
          <p:cNvPr id="416" name="Google Shape;416;p9"/>
          <p:cNvSpPr/>
          <p:nvPr/>
        </p:nvSpPr>
        <p:spPr>
          <a:xfrm>
            <a:off x="17259300" y="6736866"/>
            <a:ext cx="1550858" cy="1550858"/>
          </a:xfrm>
          <a:custGeom>
            <a:avLst/>
            <a:gdLst/>
            <a:ahLst/>
            <a:cxnLst/>
            <a:rect l="l" t="t" r="r" b="b"/>
            <a:pathLst>
              <a:path w="1550858" h="1550858" extrusionOk="0">
                <a:moveTo>
                  <a:pt x="0" y="0"/>
                </a:moveTo>
                <a:lnTo>
                  <a:pt x="1550858" y="0"/>
                </a:lnTo>
                <a:lnTo>
                  <a:pt x="1550858" y="1550858"/>
                </a:lnTo>
                <a:lnTo>
                  <a:pt x="0" y="1550858"/>
                </a:lnTo>
                <a:lnTo>
                  <a:pt x="0" y="0"/>
                </a:lnTo>
                <a:close/>
              </a:path>
            </a:pathLst>
          </a:custGeom>
          <a:blipFill rotWithShape="1">
            <a:blip r:embed="rId6">
              <a:alphaModFix/>
            </a:blip>
            <a:stretch>
              <a:fillRect/>
            </a:stretch>
          </a:blipFill>
          <a:ln>
            <a:noFill/>
          </a:ln>
        </p:spPr>
        <p:txBody>
          <a:bodyPr/>
          <a:lstStyle/>
          <a:p>
            <a:endParaRPr lang="en-GB"/>
          </a:p>
        </p:txBody>
      </p:sp>
      <p:sp>
        <p:nvSpPr>
          <p:cNvPr id="417" name="Google Shape;417;p9"/>
          <p:cNvSpPr/>
          <p:nvPr/>
        </p:nvSpPr>
        <p:spPr>
          <a:xfrm>
            <a:off x="-60497" y="702383"/>
            <a:ext cx="1517729" cy="1517729"/>
          </a:xfrm>
          <a:custGeom>
            <a:avLst/>
            <a:gdLst/>
            <a:ahLst/>
            <a:cxnLst/>
            <a:rect l="l" t="t" r="r" b="b"/>
            <a:pathLst>
              <a:path w="1517729" h="1517729" extrusionOk="0">
                <a:moveTo>
                  <a:pt x="0" y="0"/>
                </a:moveTo>
                <a:lnTo>
                  <a:pt x="1517729" y="0"/>
                </a:lnTo>
                <a:lnTo>
                  <a:pt x="1517729" y="1517730"/>
                </a:lnTo>
                <a:lnTo>
                  <a:pt x="0" y="1517730"/>
                </a:lnTo>
                <a:lnTo>
                  <a:pt x="0" y="0"/>
                </a:lnTo>
                <a:close/>
              </a:path>
            </a:pathLst>
          </a:custGeom>
          <a:blipFill rotWithShape="1">
            <a:blip r:embed="rId7">
              <a:alphaModFix/>
            </a:blip>
            <a:stretch>
              <a:fillRect/>
            </a:stretch>
          </a:blipFill>
          <a:ln>
            <a:noFill/>
          </a:ln>
        </p:spPr>
        <p:txBody>
          <a:bodyPr/>
          <a:lstStyle/>
          <a:p>
            <a:endParaRPr lang="en-GB"/>
          </a:p>
        </p:txBody>
      </p:sp>
      <p:sp>
        <p:nvSpPr>
          <p:cNvPr id="418" name="Google Shape;418;p9"/>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8">
              <a:alphaModFix/>
            </a:blip>
            <a:stretch>
              <a:fillRect/>
            </a:stretch>
          </a:blipFill>
          <a:ln>
            <a:noFill/>
          </a:ln>
        </p:spPr>
        <p:txBody>
          <a:bodyPr/>
          <a:lstStyle/>
          <a:p>
            <a:endParaRPr lang="en-GB"/>
          </a:p>
        </p:txBody>
      </p:sp>
      <p:sp>
        <p:nvSpPr>
          <p:cNvPr id="419" name="Google Shape;419;p9"/>
          <p:cNvSpPr txBox="1"/>
          <p:nvPr/>
        </p:nvSpPr>
        <p:spPr>
          <a:xfrm>
            <a:off x="3448728" y="4162181"/>
            <a:ext cx="11863954"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5336"/>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6000" b="0" i="0" u="none" strike="noStrike" cap="none" dirty="0">
              <a:solidFill>
                <a:srgbClr val="000000"/>
              </a:solidFill>
              <a:latin typeface="+mn-lt"/>
              <a:ea typeface="Arial"/>
              <a:cs typeface="Arial"/>
              <a:sym typeface="Arial"/>
            </a:endParaRPr>
          </a:p>
        </p:txBody>
      </p:sp>
      <p:grpSp>
        <p:nvGrpSpPr>
          <p:cNvPr id="420" name="Google Shape;420;p9"/>
          <p:cNvGrpSpPr/>
          <p:nvPr/>
        </p:nvGrpSpPr>
        <p:grpSpPr>
          <a:xfrm>
            <a:off x="0" y="8199808"/>
            <a:ext cx="18288000" cy="3502954"/>
            <a:chOff x="0" y="-57150"/>
            <a:chExt cx="4816593" cy="922589"/>
          </a:xfrm>
        </p:grpSpPr>
        <p:sp>
          <p:nvSpPr>
            <p:cNvPr id="421" name="Google Shape;421;p9"/>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9"/>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3" name="Google Shape;423;p9"/>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9">
              <a:alphaModFix/>
            </a:blip>
            <a:stretch>
              <a:fillRect/>
            </a:stretch>
          </a:blipFill>
          <a:ln>
            <a:noFill/>
          </a:ln>
        </p:spPr>
        <p:txBody>
          <a:bodyPr/>
          <a:lstStyle/>
          <a:p>
            <a:endParaRPr lang="en-GB"/>
          </a:p>
        </p:txBody>
      </p:sp>
      <p:sp>
        <p:nvSpPr>
          <p:cNvPr id="424" name="Google Shape;424;p9"/>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0">
              <a:alphaModFix/>
            </a:blip>
            <a:stretch>
              <a:fillRect/>
            </a:stretch>
          </a:blipFill>
          <a:ln>
            <a:noFill/>
          </a:ln>
        </p:spPr>
        <p:txBody>
          <a:bodyPr/>
          <a:lstStyle/>
          <a:p>
            <a:endParaRPr lang="en-GB"/>
          </a:p>
        </p:txBody>
      </p:sp>
      <p:sp>
        <p:nvSpPr>
          <p:cNvPr id="425" name="Google Shape;425;p9"/>
          <p:cNvSpPr/>
          <p:nvPr/>
        </p:nvSpPr>
        <p:spPr>
          <a:xfrm>
            <a:off x="4895061" y="9590954"/>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1">
              <a:alphaModFix/>
            </a:blip>
            <a:stretch>
              <a:fillRect/>
            </a:stretch>
          </a:blipFill>
          <a:ln>
            <a:noFill/>
          </a:ln>
        </p:spPr>
        <p:txBody>
          <a:bodyPr/>
          <a:lstStyle/>
          <a:p>
            <a:endParaRPr lang="en-GB"/>
          </a:p>
        </p:txBody>
      </p:sp>
      <p:sp>
        <p:nvSpPr>
          <p:cNvPr id="426" name="Google Shape;426;p9"/>
          <p:cNvSpPr txBox="1"/>
          <p:nvPr/>
        </p:nvSpPr>
        <p:spPr>
          <a:xfrm>
            <a:off x="5122898" y="6184420"/>
            <a:ext cx="8042100" cy="430887"/>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2134"/>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2000" b="0" i="0" u="none" strike="noStrike" cap="none" dirty="0">
              <a:solidFill>
                <a:srgbClr val="000000"/>
              </a:solidFill>
              <a:latin typeface="+mn-lt"/>
              <a:ea typeface="Arial"/>
              <a:cs typeface="Arial"/>
              <a:sym typeface="Arial"/>
            </a:endParaRPr>
          </a:p>
        </p:txBody>
      </p:sp>
      <p:sp>
        <p:nvSpPr>
          <p:cNvPr id="427" name="Google Shape;427;p9"/>
          <p:cNvSpPr txBox="1"/>
          <p:nvPr/>
        </p:nvSpPr>
        <p:spPr>
          <a:xfrm>
            <a:off x="3452246" y="6719634"/>
            <a:ext cx="11383500" cy="677493"/>
          </a:xfrm>
          <a:prstGeom prst="rect">
            <a:avLst/>
          </a:prstGeom>
          <a:noFill/>
          <a:ln>
            <a:noFill/>
          </a:ln>
        </p:spPr>
        <p:txBody>
          <a:bodyPr spcFirstLastPara="1" wrap="square" lIns="0" tIns="0" rIns="0" bIns="0" anchor="t" anchorCtr="0">
            <a:spAutoFit/>
          </a:bodyPr>
          <a:lstStyle/>
          <a:p>
            <a:pPr lvl="0" algn="ctr">
              <a:lnSpc>
                <a:spcPct val="109995"/>
              </a:lnSpc>
              <a:buSzPts val="4002"/>
            </a:pPr>
            <a:r>
              <a:rPr lang="el-GR" sz="4002" b="1" dirty="0">
                <a:solidFill>
                  <a:srgbClr val="9EC6AA"/>
                </a:solidFill>
                <a:latin typeface="+mn-lt"/>
                <a:ea typeface="Poppins"/>
                <a:cs typeface="Poppins"/>
                <a:sym typeface="Poppins"/>
              </a:rPr>
              <a:t>Συνδεδεμένες αρχές</a:t>
            </a:r>
            <a:endParaRPr sz="4002" b="1" i="0" u="none" strike="noStrike" cap="none" dirty="0">
              <a:solidFill>
                <a:srgbClr val="9EC6AA"/>
              </a:solidFill>
              <a:latin typeface="+mn-lt"/>
              <a:ea typeface="Poppins"/>
              <a:cs typeface="Poppins"/>
              <a:sym typeface="Poppins"/>
            </a:endParaRPr>
          </a:p>
        </p:txBody>
      </p:sp>
      <p:sp>
        <p:nvSpPr>
          <p:cNvPr id="428" name="Google Shape;428;p9"/>
          <p:cNvSpPr txBox="1"/>
          <p:nvPr/>
        </p:nvSpPr>
        <p:spPr>
          <a:xfrm>
            <a:off x="7741041" y="9587642"/>
            <a:ext cx="5651898" cy="585175"/>
          </a:xfrm>
          <a:prstGeom prst="rect">
            <a:avLst/>
          </a:prstGeom>
          <a:noFill/>
          <a:ln>
            <a:noFill/>
          </a:ln>
        </p:spPr>
        <p:txBody>
          <a:bodyPr spcFirstLastPara="1" wrap="square" lIns="0" tIns="0" rIns="0" bIns="0" anchor="t" anchorCtr="0">
            <a:spAutoFit/>
          </a:bodyPr>
          <a:lstStyle/>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sz="1400" b="0" i="0" u="none" strike="noStrike" cap="none">
              <a:solidFill>
                <a:srgbClr val="000000"/>
              </a:solidFill>
              <a:latin typeface="Arial"/>
              <a:ea typeface="Arial"/>
              <a:cs typeface="Arial"/>
              <a:sym typeface="Arial"/>
            </a:endParaRPr>
          </a:p>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a:solidFill>
                  <a:srgbClr val="000000"/>
                </a:solidFill>
                <a:latin typeface="Poppins"/>
                <a:ea typeface="Poppins"/>
                <a:cs typeface="Poppins"/>
                <a:sym typeface="Poppins"/>
              </a:rPr>
              <a:t>Project Number: 2024-2-PT02-KA220-YOU-000287246</a:t>
            </a:r>
            <a:endParaRPr sz="1400" b="0" i="0" u="none" strike="noStrike" cap="none">
              <a:solidFill>
                <a:srgbClr val="000000"/>
              </a:solidFill>
              <a:latin typeface="Arial"/>
              <a:ea typeface="Arial"/>
              <a:cs typeface="Arial"/>
              <a:sym typeface="Arial"/>
            </a:endParaRPr>
          </a:p>
        </p:txBody>
      </p:sp>
      <p:sp>
        <p:nvSpPr>
          <p:cNvPr id="429" name="Google Shape;429;p9"/>
          <p:cNvSpPr txBox="1"/>
          <p:nvPr/>
        </p:nvSpPr>
        <p:spPr>
          <a:xfrm>
            <a:off x="5122898" y="7590505"/>
            <a:ext cx="8042204" cy="430887"/>
          </a:xfrm>
          <a:prstGeom prst="rect">
            <a:avLst/>
          </a:prstGeom>
          <a:noFill/>
          <a:ln>
            <a:noFill/>
          </a:ln>
        </p:spPr>
        <p:txBody>
          <a:bodyPr spcFirstLastPara="1" wrap="square" lIns="0" tIns="0" rIns="0" bIns="0" anchor="t" anchorCtr="0">
            <a:spAutoFit/>
          </a:bodyPr>
          <a:lstStyle/>
          <a:p>
            <a:pPr lvl="0" algn="ctr">
              <a:lnSpc>
                <a:spcPct val="140018"/>
              </a:lnSpc>
              <a:buSzPts val="2134"/>
            </a:pPr>
            <a:r>
              <a:rPr lang="el-GR" sz="2000" b="1" dirty="0">
                <a:solidFill>
                  <a:srgbClr val="2B2B2B"/>
                </a:solidFill>
                <a:latin typeface="+mn-lt"/>
                <a:ea typeface="Poppins"/>
                <a:cs typeface="Poppins"/>
                <a:sym typeface="Poppins"/>
              </a:rPr>
              <a:t>Ιστοσελίδα</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www.serenityproject.eu </a:t>
            </a:r>
            <a:endParaRPr sz="2000" b="0" i="0" u="none" strike="noStrike" cap="none" dirty="0">
              <a:solidFill>
                <a:srgbClr val="000000"/>
              </a:solidFill>
              <a:latin typeface="+mn-lt"/>
              <a:ea typeface="Arial"/>
              <a:cs typeface="Arial"/>
              <a:sym typeface="Arial"/>
            </a:endParaRPr>
          </a:p>
        </p:txBody>
      </p:sp>
      <p:pic>
        <p:nvPicPr>
          <p:cNvPr id="430" name="Google Shape;430;p9" title="MSA logo.png"/>
          <p:cNvPicPr preferRelativeResize="0"/>
          <p:nvPr/>
        </p:nvPicPr>
        <p:blipFill>
          <a:blip r:embed="rId12">
            <a:alphaModFix/>
          </a:blip>
          <a:stretch>
            <a:fillRect/>
          </a:stretch>
        </p:blipFill>
        <p:spPr>
          <a:xfrm>
            <a:off x="11220074" y="8507025"/>
            <a:ext cx="955317" cy="881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pSp>
        <p:nvGrpSpPr>
          <p:cNvPr id="105" name="Google Shape;105;p2"/>
          <p:cNvGrpSpPr/>
          <p:nvPr/>
        </p:nvGrpSpPr>
        <p:grpSpPr>
          <a:xfrm>
            <a:off x="2792531" y="3221879"/>
            <a:ext cx="999634" cy="999634"/>
            <a:chOff x="0" y="0"/>
            <a:chExt cx="812800" cy="812800"/>
          </a:xfrm>
        </p:grpSpPr>
        <p:sp>
          <p:nvSpPr>
            <p:cNvPr id="106" name="Google Shape;106;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8" name="Google Shape;108;p2"/>
          <p:cNvGrpSpPr/>
          <p:nvPr/>
        </p:nvGrpSpPr>
        <p:grpSpPr>
          <a:xfrm>
            <a:off x="8702037" y="3338605"/>
            <a:ext cx="999634" cy="999634"/>
            <a:chOff x="0" y="0"/>
            <a:chExt cx="812800" cy="812800"/>
          </a:xfrm>
        </p:grpSpPr>
        <p:sp>
          <p:nvSpPr>
            <p:cNvPr id="109" name="Google Shape;109;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1" name="Google Shape;111;p2"/>
          <p:cNvGrpSpPr/>
          <p:nvPr/>
        </p:nvGrpSpPr>
        <p:grpSpPr>
          <a:xfrm>
            <a:off x="14564431" y="3224135"/>
            <a:ext cx="999634" cy="999634"/>
            <a:chOff x="0" y="0"/>
            <a:chExt cx="812800" cy="812800"/>
          </a:xfrm>
        </p:grpSpPr>
        <p:sp>
          <p:nvSpPr>
            <p:cNvPr id="112" name="Google Shape;112;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p:nvPr/>
        </p:nvSpPr>
        <p:spPr>
          <a:xfrm>
            <a:off x="121747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15" name="Google Shape;115;p2"/>
          <p:cNvSpPr/>
          <p:nvPr/>
        </p:nvSpPr>
        <p:spPr>
          <a:xfrm>
            <a:off x="3038167" y="3443240"/>
            <a:ext cx="508361" cy="505819"/>
          </a:xfrm>
          <a:custGeom>
            <a:avLst/>
            <a:gdLst/>
            <a:ahLst/>
            <a:cxnLst/>
            <a:rect l="l" t="t" r="r" b="b"/>
            <a:pathLst>
              <a:path w="508361" h="505819" extrusionOk="0">
                <a:moveTo>
                  <a:pt x="0" y="0"/>
                </a:moveTo>
                <a:lnTo>
                  <a:pt x="508361" y="0"/>
                </a:lnTo>
                <a:lnTo>
                  <a:pt x="508361" y="505819"/>
                </a:lnTo>
                <a:lnTo>
                  <a:pt x="0" y="505819"/>
                </a:lnTo>
                <a:lnTo>
                  <a:pt x="0" y="0"/>
                </a:lnTo>
                <a:close/>
              </a:path>
            </a:pathLst>
          </a:custGeom>
          <a:blipFill rotWithShape="1">
            <a:blip r:embed="rId4">
              <a:alphaModFix/>
            </a:blip>
            <a:stretch>
              <a:fillRect/>
            </a:stretch>
          </a:blipFill>
          <a:ln>
            <a:noFill/>
          </a:ln>
        </p:spPr>
        <p:txBody>
          <a:bodyPr/>
          <a:lstStyle/>
          <a:p>
            <a:endParaRPr lang="en-GB"/>
          </a:p>
        </p:txBody>
      </p:sp>
      <p:sp>
        <p:nvSpPr>
          <p:cNvPr id="116" name="Google Shape;116;p2"/>
          <p:cNvSpPr/>
          <p:nvPr/>
        </p:nvSpPr>
        <p:spPr>
          <a:xfrm>
            <a:off x="8940242" y="3526570"/>
            <a:ext cx="523222" cy="572610"/>
          </a:xfrm>
          <a:custGeom>
            <a:avLst/>
            <a:gdLst/>
            <a:ahLst/>
            <a:cxnLst/>
            <a:rect l="l" t="t" r="r" b="b"/>
            <a:pathLst>
              <a:path w="523222" h="572610" extrusionOk="0">
                <a:moveTo>
                  <a:pt x="0" y="0"/>
                </a:moveTo>
                <a:lnTo>
                  <a:pt x="523222" y="0"/>
                </a:lnTo>
                <a:lnTo>
                  <a:pt x="523222" y="572610"/>
                </a:lnTo>
                <a:lnTo>
                  <a:pt x="0" y="572610"/>
                </a:lnTo>
                <a:lnTo>
                  <a:pt x="0" y="0"/>
                </a:lnTo>
                <a:close/>
              </a:path>
            </a:pathLst>
          </a:custGeom>
          <a:blipFill rotWithShape="1">
            <a:blip r:embed="rId5">
              <a:alphaModFix/>
            </a:blip>
            <a:stretch>
              <a:fillRect/>
            </a:stretch>
          </a:blipFill>
          <a:ln>
            <a:noFill/>
          </a:ln>
        </p:spPr>
        <p:txBody>
          <a:bodyPr/>
          <a:lstStyle/>
          <a:p>
            <a:endParaRPr lang="en-GB"/>
          </a:p>
        </p:txBody>
      </p:sp>
      <p:sp>
        <p:nvSpPr>
          <p:cNvPr id="117" name="Google Shape;117;p2"/>
          <p:cNvSpPr/>
          <p:nvPr/>
        </p:nvSpPr>
        <p:spPr>
          <a:xfrm>
            <a:off x="14782462" y="3442166"/>
            <a:ext cx="563572" cy="563572"/>
          </a:xfrm>
          <a:custGeom>
            <a:avLst/>
            <a:gdLst/>
            <a:ahLst/>
            <a:cxnLst/>
            <a:rect l="l" t="t" r="r" b="b"/>
            <a:pathLst>
              <a:path w="563572" h="563572" extrusionOk="0">
                <a:moveTo>
                  <a:pt x="0" y="0"/>
                </a:moveTo>
                <a:lnTo>
                  <a:pt x="563572" y="0"/>
                </a:lnTo>
                <a:lnTo>
                  <a:pt x="563572" y="563572"/>
                </a:lnTo>
                <a:lnTo>
                  <a:pt x="0" y="563572"/>
                </a:lnTo>
                <a:lnTo>
                  <a:pt x="0" y="0"/>
                </a:lnTo>
                <a:close/>
              </a:path>
            </a:pathLst>
          </a:custGeom>
          <a:blipFill rotWithShape="1">
            <a:blip r:embed="rId6">
              <a:alphaModFix/>
            </a:blip>
            <a:stretch>
              <a:fillRect/>
            </a:stretch>
          </a:blipFill>
          <a:ln>
            <a:noFill/>
          </a:ln>
        </p:spPr>
        <p:txBody>
          <a:bodyPr/>
          <a:lstStyle/>
          <a:p>
            <a:endParaRPr lang="en-GB"/>
          </a:p>
        </p:txBody>
      </p:sp>
      <p:sp>
        <p:nvSpPr>
          <p:cNvPr id="118" name="Google Shape;118;p2"/>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7">
              <a:alphaModFix/>
            </a:blip>
            <a:stretch>
              <a:fillRect/>
            </a:stretch>
          </a:blipFill>
          <a:ln>
            <a:noFill/>
          </a:ln>
        </p:spPr>
        <p:txBody>
          <a:bodyPr/>
          <a:lstStyle/>
          <a:p>
            <a:endParaRPr lang="en-GB"/>
          </a:p>
        </p:txBody>
      </p:sp>
      <p:sp>
        <p:nvSpPr>
          <p:cNvPr id="119" name="Google Shape;119;p2"/>
          <p:cNvSpPr/>
          <p:nvPr/>
        </p:nvSpPr>
        <p:spPr>
          <a:xfrm rot="256537">
            <a:off x="11159791" y="6417256"/>
            <a:ext cx="1558028" cy="1558028"/>
          </a:xfrm>
          <a:custGeom>
            <a:avLst/>
            <a:gdLst/>
            <a:ahLst/>
            <a:cxnLst/>
            <a:rect l="l" t="t" r="r" b="b"/>
            <a:pathLst>
              <a:path w="1558028" h="1558028" extrusionOk="0">
                <a:moveTo>
                  <a:pt x="0" y="0"/>
                </a:moveTo>
                <a:lnTo>
                  <a:pt x="1558028" y="0"/>
                </a:lnTo>
                <a:lnTo>
                  <a:pt x="1558028" y="1558028"/>
                </a:lnTo>
                <a:lnTo>
                  <a:pt x="0" y="1558028"/>
                </a:lnTo>
                <a:lnTo>
                  <a:pt x="0" y="0"/>
                </a:lnTo>
                <a:close/>
              </a:path>
            </a:pathLst>
          </a:custGeom>
          <a:blipFill rotWithShape="1">
            <a:blip r:embed="rId8">
              <a:alphaModFix/>
            </a:blip>
            <a:stretch>
              <a:fillRect/>
            </a:stretch>
          </a:blipFill>
          <a:ln>
            <a:noFill/>
          </a:ln>
        </p:spPr>
        <p:txBody>
          <a:bodyPr/>
          <a:lstStyle/>
          <a:p>
            <a:endParaRPr lang="en-GB"/>
          </a:p>
        </p:txBody>
      </p:sp>
      <p:sp>
        <p:nvSpPr>
          <p:cNvPr id="120" name="Google Shape;120;p2"/>
          <p:cNvSpPr/>
          <p:nvPr/>
        </p:nvSpPr>
        <p:spPr>
          <a:xfrm rot="-1919766">
            <a:off x="5304036" y="8754384"/>
            <a:ext cx="1939733" cy="1508142"/>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9">
              <a:alphaModFix/>
            </a:blip>
            <a:stretch>
              <a:fillRect/>
            </a:stretch>
          </a:blipFill>
          <a:ln>
            <a:noFill/>
          </a:ln>
        </p:spPr>
        <p:txBody>
          <a:bodyPr/>
          <a:lstStyle/>
          <a:p>
            <a:endParaRPr lang="en-GB"/>
          </a:p>
        </p:txBody>
      </p:sp>
      <p:sp>
        <p:nvSpPr>
          <p:cNvPr id="121" name="Google Shape;121;p2"/>
          <p:cNvSpPr txBox="1"/>
          <p:nvPr/>
        </p:nvSpPr>
        <p:spPr>
          <a:xfrm>
            <a:off x="3723569" y="1028700"/>
            <a:ext cx="10840800" cy="1354217"/>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latin typeface="+mn-lt"/>
                <a:ea typeface="Poppins"/>
                <a:cs typeface="Poppins"/>
                <a:sym typeface="Poppins"/>
              </a:rPr>
              <a:t>Η σημασία του 
Ψηφιακή ευημερία</a:t>
            </a:r>
            <a:endParaRPr sz="4000" b="1" i="0" u="none" strike="noStrike" cap="none" dirty="0">
              <a:solidFill>
                <a:srgbClr val="000000"/>
              </a:solidFill>
              <a:latin typeface="+mn-lt"/>
              <a:ea typeface="Poppins"/>
              <a:cs typeface="Poppins"/>
              <a:sym typeface="Poppins"/>
            </a:endParaRPr>
          </a:p>
        </p:txBody>
      </p:sp>
      <p:sp>
        <p:nvSpPr>
          <p:cNvPr id="122" name="Google Shape;122;p2"/>
          <p:cNvSpPr txBox="1"/>
          <p:nvPr/>
        </p:nvSpPr>
        <p:spPr>
          <a:xfrm>
            <a:off x="12881750" y="4489575"/>
            <a:ext cx="4377600" cy="338554"/>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Θετικός αντίκτυπος</a:t>
            </a:r>
            <a:endParaRPr sz="1400" b="0" i="0" u="none" strike="noStrike" cap="none" dirty="0">
              <a:solidFill>
                <a:srgbClr val="000000"/>
              </a:solidFill>
              <a:latin typeface="+mn-lt"/>
              <a:ea typeface="Arial"/>
              <a:cs typeface="Arial"/>
              <a:sym typeface="Arial"/>
            </a:endParaRPr>
          </a:p>
        </p:txBody>
      </p:sp>
      <p:sp>
        <p:nvSpPr>
          <p:cNvPr id="123" name="Google Shape;123;p2"/>
          <p:cNvSpPr txBox="1"/>
          <p:nvPr/>
        </p:nvSpPr>
        <p:spPr>
          <a:xfrm>
            <a:off x="7258993" y="4619321"/>
            <a:ext cx="3885600" cy="338554"/>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Κρίσιμη χρήση</a:t>
            </a:r>
            <a:endParaRPr sz="1100" b="0" i="0" u="none" strike="noStrike" cap="none" dirty="0">
              <a:solidFill>
                <a:srgbClr val="000000"/>
              </a:solidFill>
              <a:latin typeface="+mn-lt"/>
              <a:ea typeface="Arial"/>
              <a:cs typeface="Arial"/>
              <a:sym typeface="Arial"/>
            </a:endParaRPr>
          </a:p>
        </p:txBody>
      </p:sp>
      <p:sp>
        <p:nvSpPr>
          <p:cNvPr id="124" name="Google Shape;124;p2"/>
          <p:cNvSpPr txBox="1"/>
          <p:nvPr/>
        </p:nvSpPr>
        <p:spPr>
          <a:xfrm>
            <a:off x="13157234" y="4944594"/>
            <a:ext cx="4377599" cy="1846659"/>
          </a:xfrm>
          <a:prstGeom prst="rect">
            <a:avLst/>
          </a:prstGeom>
          <a:noFill/>
          <a:ln>
            <a:noFill/>
          </a:ln>
        </p:spPr>
        <p:txBody>
          <a:bodyPr spcFirstLastPara="1" wrap="square" lIns="0" tIns="0" rIns="0" bIns="0" anchor="t" anchorCtr="0">
            <a:spAutoFit/>
          </a:bodyPr>
          <a:lstStyle/>
          <a:p>
            <a:pPr lvl="0" algn="ctr">
              <a:buSzPts val="2000"/>
            </a:pPr>
            <a:r>
              <a:rPr lang="el-GR" sz="2000" dirty="0">
                <a:solidFill>
                  <a:srgbClr val="2B2B2B"/>
                </a:solidFill>
                <a:latin typeface="+mn-lt"/>
                <a:ea typeface="Poppins Light"/>
                <a:cs typeface="Poppins Light"/>
                <a:sym typeface="Poppins Light"/>
              </a:rPr>
              <a:t>Χρήση της τεχνολογίας για την υποστήριξη της μάθησης, της δημιουργικότητας και της κοινωνικής σύνδεσης, προστατεύοντας παράλληλα την ψυχική και συναισθηματική υγεία</a:t>
            </a:r>
            <a:r>
              <a:rPr lang="en-US" sz="2000" b="0" i="0" u="none" strike="noStrike" cap="none" dirty="0">
                <a:solidFill>
                  <a:srgbClr val="2B2B2B"/>
                </a:solidFill>
                <a:latin typeface="Poppins Light"/>
                <a:ea typeface="Poppins Light"/>
                <a:cs typeface="Poppins Light"/>
                <a:sym typeface="Poppins Light"/>
              </a:rPr>
              <a:t>.</a:t>
            </a:r>
            <a:endParaRPr sz="1400" b="0" i="0" u="none" strike="noStrike" cap="none" dirty="0">
              <a:solidFill>
                <a:srgbClr val="000000"/>
              </a:solidFill>
              <a:latin typeface="Arial"/>
              <a:ea typeface="Arial"/>
              <a:cs typeface="Arial"/>
              <a:sym typeface="Arial"/>
            </a:endParaRPr>
          </a:p>
        </p:txBody>
      </p:sp>
      <p:sp>
        <p:nvSpPr>
          <p:cNvPr id="125" name="Google Shape;125;p2"/>
          <p:cNvSpPr txBox="1"/>
          <p:nvPr/>
        </p:nvSpPr>
        <p:spPr>
          <a:xfrm>
            <a:off x="7299827" y="5105611"/>
            <a:ext cx="3804000" cy="1538883"/>
          </a:xfrm>
          <a:prstGeom prst="rect">
            <a:avLst/>
          </a:prstGeom>
          <a:noFill/>
          <a:ln>
            <a:noFill/>
          </a:ln>
        </p:spPr>
        <p:txBody>
          <a:bodyPr spcFirstLastPara="1" wrap="square" lIns="0" tIns="0" rIns="0" bIns="0" anchor="t" anchorCtr="0">
            <a:spAutoFit/>
          </a:bodyPr>
          <a:lstStyle/>
          <a:p>
            <a:pPr lvl="0" algn="ctr">
              <a:buSzPts val="2000"/>
            </a:pPr>
            <a:r>
              <a:rPr lang="el-GR" sz="2000" dirty="0">
                <a:solidFill>
                  <a:srgbClr val="2B2B2B"/>
                </a:solidFill>
                <a:latin typeface="+mn-lt"/>
                <a:ea typeface="Poppins Light"/>
                <a:cs typeface="Poppins Light"/>
                <a:sym typeface="Poppins Light"/>
              </a:rPr>
              <a:t>Προσεκτική ενασχόληση με το ψηφιακό περιεχόμενο, αμφισβήτηση πηγών και αποφυγή επιβλαβών ή παραπλανητικών πληροφοριών.</a:t>
            </a:r>
            <a:endParaRPr sz="1400" b="0" i="0" u="none" strike="noStrike" cap="none" dirty="0">
              <a:solidFill>
                <a:srgbClr val="000000"/>
              </a:solidFill>
              <a:latin typeface="+mn-lt"/>
              <a:ea typeface="Arial"/>
              <a:cs typeface="Arial"/>
              <a:sym typeface="Arial"/>
            </a:endParaRPr>
          </a:p>
        </p:txBody>
      </p:sp>
      <p:sp>
        <p:nvSpPr>
          <p:cNvPr id="126" name="Google Shape;126;p2"/>
          <p:cNvSpPr txBox="1"/>
          <p:nvPr/>
        </p:nvSpPr>
        <p:spPr>
          <a:xfrm>
            <a:off x="1349547" y="4606040"/>
            <a:ext cx="3885600" cy="338554"/>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000" b="1" dirty="0">
                <a:solidFill>
                  <a:srgbClr val="2B2B2B"/>
                </a:solidFill>
                <a:latin typeface="+mn-lt"/>
                <a:ea typeface="Poppins"/>
                <a:cs typeface="Poppins"/>
                <a:sym typeface="Poppins"/>
              </a:rPr>
              <a:t>Υγιής ισορροπία</a:t>
            </a:r>
            <a:endParaRPr sz="1400" b="0" i="0" u="none" strike="noStrike" cap="none" dirty="0">
              <a:solidFill>
                <a:srgbClr val="000000"/>
              </a:solidFill>
              <a:latin typeface="+mn-lt"/>
              <a:ea typeface="Arial"/>
              <a:cs typeface="Arial"/>
              <a:sym typeface="Arial"/>
            </a:endParaRPr>
          </a:p>
        </p:txBody>
      </p:sp>
      <p:sp>
        <p:nvSpPr>
          <p:cNvPr id="127" name="Google Shape;127;p2"/>
          <p:cNvSpPr txBox="1"/>
          <p:nvPr/>
        </p:nvSpPr>
        <p:spPr>
          <a:xfrm>
            <a:off x="1247768" y="5059490"/>
            <a:ext cx="3804000" cy="1846659"/>
          </a:xfrm>
          <a:prstGeom prst="rect">
            <a:avLst/>
          </a:prstGeom>
          <a:noFill/>
          <a:ln>
            <a:noFill/>
          </a:ln>
        </p:spPr>
        <p:txBody>
          <a:bodyPr spcFirstLastPara="1" wrap="square" lIns="0" tIns="0" rIns="0" bIns="0" anchor="t" anchorCtr="0">
            <a:spAutoFit/>
          </a:bodyPr>
          <a:lstStyle/>
          <a:p>
            <a:pPr lvl="0" algn="ctr">
              <a:buSzPts val="2000"/>
            </a:pPr>
            <a:r>
              <a:rPr lang="el-GR" sz="2000" dirty="0">
                <a:solidFill>
                  <a:srgbClr val="2B2B2B"/>
                </a:solidFill>
                <a:latin typeface="+mn-lt"/>
                <a:ea typeface="Poppins Light"/>
                <a:cs typeface="Poppins Light"/>
                <a:sym typeface="Poppins Light"/>
              </a:rPr>
              <a:t>Διαχείριση του χρόνου οθόνης έτσι ώστε οι διαδικτυακές δραστηριότητες να μην αντικαθιστούν την ανάπαυση, τη μάθηση, τη σωματική κίνηση ή τις πραγματικές σχέσεις</a:t>
            </a:r>
            <a:r>
              <a:rPr lang="en-US" sz="2000" b="0" i="0" u="none" strike="noStrike" cap="none" dirty="0">
                <a:solidFill>
                  <a:srgbClr val="2B2B2B"/>
                </a:solidFill>
                <a:latin typeface="Poppins Light"/>
                <a:ea typeface="Poppins Light"/>
                <a:cs typeface="Poppins Light"/>
                <a:sym typeface="Poppins Light"/>
              </a:rPr>
              <a:t>.</a:t>
            </a:r>
            <a:endParaRPr sz="1400" b="0" i="0" u="none" strike="noStrike" cap="none" dirty="0">
              <a:solidFill>
                <a:srgbClr val="000000"/>
              </a:solidFill>
              <a:latin typeface="Arial"/>
              <a:ea typeface="Arial"/>
              <a:cs typeface="Arial"/>
              <a:sym typeface="Arial"/>
            </a:endParaRPr>
          </a:p>
        </p:txBody>
      </p:sp>
      <p:sp>
        <p:nvSpPr>
          <p:cNvPr id="128" name="Google Shape;128;p2"/>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10">
              <a:alphaModFix/>
            </a:blip>
            <a:stretch>
              <a:fillRect/>
            </a:stretch>
          </a:blipFill>
          <a:ln>
            <a:noFill/>
          </a:ln>
        </p:spPr>
        <p:txBody>
          <a:bodyPr/>
          <a:lstStyle/>
          <a:p>
            <a:endParaRPr lang="en-GB"/>
          </a:p>
        </p:txBody>
      </p:sp>
      <p:sp>
        <p:nvSpPr>
          <p:cNvPr id="129" name="Google Shape;129;p2"/>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11">
              <a:alphaModFix/>
            </a:blip>
            <a:stretch>
              <a:fillRect/>
            </a:stretch>
          </a:blipFill>
          <a:ln>
            <a:noFill/>
          </a:ln>
        </p:spPr>
        <p:txBody>
          <a:bodyPr/>
          <a:lstStyle/>
          <a:p>
            <a:endParaRPr lang="en-GB"/>
          </a:p>
        </p:txBody>
      </p:sp>
      <p:pic>
        <p:nvPicPr>
          <p:cNvPr id="130" name="Google Shape;130;p2" descr="Social media technology concept, man hand using smartphone Login to the online network Use social media to do business and marketing payment from home through the Internet. (Provided by Getty Images)"/>
          <p:cNvPicPr preferRelativeResize="0"/>
          <p:nvPr/>
        </p:nvPicPr>
        <p:blipFill rotWithShape="1">
          <a:blip r:embed="rId12">
            <a:alphaModFix/>
          </a:blip>
          <a:srcRect t="11394"/>
          <a:stretch/>
        </p:blipFill>
        <p:spPr>
          <a:xfrm>
            <a:off x="7175500" y="7204750"/>
            <a:ext cx="4999250" cy="29372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b3ae0b1803_0_0"/>
          <p:cNvSpPr/>
          <p:nvPr/>
        </p:nvSpPr>
        <p:spPr>
          <a:xfrm>
            <a:off x="121747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36" name="Google Shape;136;g3b3ae0b1803_0_0"/>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37" name="Google Shape;137;g3b3ae0b1803_0_0"/>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38" name="Google Shape;138;g3b3ae0b1803_0_0"/>
          <p:cNvSpPr txBox="1"/>
          <p:nvPr/>
        </p:nvSpPr>
        <p:spPr>
          <a:xfrm>
            <a:off x="3723600" y="864750"/>
            <a:ext cx="10433271" cy="2031325"/>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latin typeface="+mn-lt"/>
                <a:ea typeface="Poppins"/>
                <a:cs typeface="Poppins"/>
                <a:sym typeface="Poppins"/>
              </a:rPr>
              <a:t>Η σημασία του 
Ψηφιακή ευημερία: 
Υγιής ισορροπία</a:t>
            </a:r>
            <a:endParaRPr sz="4000" b="1" i="0" u="none" strike="noStrike" cap="none" dirty="0">
              <a:solidFill>
                <a:srgbClr val="000000"/>
              </a:solidFill>
              <a:latin typeface="+mn-lt"/>
              <a:ea typeface="Poppins"/>
              <a:cs typeface="Poppins"/>
              <a:sym typeface="Poppins"/>
            </a:endParaRPr>
          </a:p>
        </p:txBody>
      </p:sp>
      <p:sp>
        <p:nvSpPr>
          <p:cNvPr id="139" name="Google Shape;139;g3b3ae0b1803_0_0"/>
          <p:cNvSpPr txBox="1"/>
          <p:nvPr/>
        </p:nvSpPr>
        <p:spPr>
          <a:xfrm>
            <a:off x="1349487" y="4502595"/>
            <a:ext cx="3885600" cy="2154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26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g3b3ae0b1803_0_0"/>
          <p:cNvSpPr txBox="1"/>
          <p:nvPr/>
        </p:nvSpPr>
        <p:spPr>
          <a:xfrm>
            <a:off x="1349487" y="4189297"/>
            <a:ext cx="15549000" cy="1477328"/>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dirty="0">
                <a:solidFill>
                  <a:srgbClr val="2B2B2B"/>
                </a:solidFill>
                <a:latin typeface="+mn-lt"/>
                <a:ea typeface="Poppins Light"/>
                <a:cs typeface="Poppins Light"/>
                <a:sym typeface="Poppins Light"/>
              </a:rPr>
              <a:t>Μια ισορροπημένη ρουτίνα περιλαμβάνει χρόνο εκτός σύνδεσης για ύπνο, χόμπι, συνομιλίες πρόσωπο με πρόσωπο και χαλάρωση χωρίς συσκευές. Σημαίνει επίσης να θέτετε απλά όρια, όπως να μην έχετε τηλέφωνο κατά τη διάρκεια των γευμάτων ή πριν τον ύπνο, και να επιλέγετε στιγμές για αποσύνδεση.</a:t>
            </a:r>
            <a:endParaRPr sz="2000" b="0" i="0" u="none" strike="noStrike" cap="none" dirty="0">
              <a:solidFill>
                <a:srgbClr val="000000"/>
              </a:solidFill>
              <a:latin typeface="+mn-lt"/>
              <a:ea typeface="Arial"/>
              <a:cs typeface="Arial"/>
              <a:sym typeface="Arial"/>
            </a:endParaRPr>
          </a:p>
        </p:txBody>
      </p:sp>
      <p:sp>
        <p:nvSpPr>
          <p:cNvPr id="141" name="Google Shape;141;g3b3ae0b1803_0_0"/>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42" name="Google Shape;142;g3b3ae0b1803_0_0"/>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sp>
        <p:nvSpPr>
          <p:cNvPr id="143" name="Google Shape;143;g3b3ae0b1803_0_0"/>
          <p:cNvSpPr txBox="1"/>
          <p:nvPr/>
        </p:nvSpPr>
        <p:spPr>
          <a:xfrm>
            <a:off x="3951300" y="6324588"/>
            <a:ext cx="10385400" cy="1477328"/>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Όταν υπάρχει ισορροπία, αισθάνεστε πιο ξεκούραστοι, συγκεντρωμένοι και συνδεδεμένοι με τους ανθρώπους γύρω σας αντί να κάνετε συνεχώς κύλιση ή πολλαπλές εργασίες στο διαδίκτυο.</a:t>
            </a:r>
            <a:endParaRPr sz="2500" b="0" i="0" u="none" strike="noStrike" cap="none" dirty="0">
              <a:solidFill>
                <a:srgbClr val="000000"/>
              </a:solidFill>
              <a:latin typeface="+mn-lt"/>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b3ae0b1803_0_31"/>
          <p:cNvSpPr/>
          <p:nvPr/>
        </p:nvSpPr>
        <p:spPr>
          <a:xfrm>
            <a:off x="121747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49" name="Google Shape;149;g3b3ae0b1803_0_31"/>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50" name="Google Shape;150;g3b3ae0b1803_0_31"/>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51" name="Google Shape;151;g3b3ae0b1803_0_31"/>
          <p:cNvSpPr txBox="1"/>
          <p:nvPr/>
        </p:nvSpPr>
        <p:spPr>
          <a:xfrm>
            <a:off x="3723600" y="864750"/>
            <a:ext cx="10840800" cy="2031325"/>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latin typeface="+mn-lt"/>
                <a:ea typeface="Poppins"/>
                <a:cs typeface="Poppins"/>
                <a:sym typeface="Poppins"/>
              </a:rPr>
              <a:t>Η σημασία του 
Ψηφιακή ευημερία: 
Κρίσιμη χρήση</a:t>
            </a:r>
            <a:endParaRPr sz="4000" b="1" i="0" u="none" strike="noStrike" cap="none" dirty="0">
              <a:solidFill>
                <a:srgbClr val="000000"/>
              </a:solidFill>
              <a:latin typeface="+mn-lt"/>
              <a:ea typeface="Poppins"/>
              <a:cs typeface="Poppins"/>
              <a:sym typeface="Poppins"/>
            </a:endParaRPr>
          </a:p>
        </p:txBody>
      </p:sp>
      <p:sp>
        <p:nvSpPr>
          <p:cNvPr id="152" name="Google Shape;152;g3b3ae0b1803_0_31"/>
          <p:cNvSpPr txBox="1"/>
          <p:nvPr/>
        </p:nvSpPr>
        <p:spPr>
          <a:xfrm>
            <a:off x="1349487" y="4502595"/>
            <a:ext cx="3885600" cy="2154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26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3b3ae0b1803_0_31"/>
          <p:cNvSpPr txBox="1"/>
          <p:nvPr/>
        </p:nvSpPr>
        <p:spPr>
          <a:xfrm>
            <a:off x="2087165" y="3886074"/>
            <a:ext cx="14113670" cy="984885"/>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Οι κριτικοί χρήστες αναγνωρίζουν αλγόριθμους, κουλτούρα σύγκρισης και επιμελημένες εικόνες και κατανοούν ότι αυτό που βλέπουν στο διαδίκτυο δεν είναι πάντα η πλήρης πραγματικότητα.</a:t>
            </a:r>
            <a:endParaRPr sz="2000" b="0" i="0" u="none" strike="noStrike" cap="none" dirty="0">
              <a:solidFill>
                <a:srgbClr val="000000"/>
              </a:solidFill>
              <a:latin typeface="+mn-lt"/>
              <a:ea typeface="Arial"/>
              <a:cs typeface="Arial"/>
              <a:sym typeface="Arial"/>
            </a:endParaRPr>
          </a:p>
        </p:txBody>
      </p:sp>
      <p:sp>
        <p:nvSpPr>
          <p:cNvPr id="154" name="Google Shape;154;g3b3ae0b1803_0_31"/>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55" name="Google Shape;155;g3b3ae0b1803_0_31"/>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sp>
        <p:nvSpPr>
          <p:cNvPr id="156" name="Google Shape;156;g3b3ae0b1803_0_31"/>
          <p:cNvSpPr txBox="1"/>
          <p:nvPr/>
        </p:nvSpPr>
        <p:spPr>
          <a:xfrm>
            <a:off x="3088650" y="5498752"/>
            <a:ext cx="12110700" cy="1600438"/>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Αυτή η προσέγγιση βοηθά στην αποφυγή της ανταλλαγής παραπληροφόρησης, της πίεσης να «φαίνεστε τέλεια» ή της πίστης σε μη ρεαλιστικά πρότυπα επιτυχίας και ομορφιάς. Το να είστε επικριτικοί στο διαδίκτυο προστατεύει τόσο την ευημερία σας όσο και την ευημερία των άλλων</a:t>
            </a:r>
            <a:r>
              <a:rPr lang="en-US" sz="2500" dirty="0">
                <a:solidFill>
                  <a:srgbClr val="2B2B2B"/>
                </a:solidFill>
                <a:latin typeface="Poppins Light"/>
                <a:ea typeface="Poppins Light"/>
                <a:cs typeface="Poppins Light"/>
                <a:sym typeface="Poppins Light"/>
              </a:rPr>
              <a:t>.</a:t>
            </a:r>
            <a:endParaRPr sz="25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b3ae0b1803_0_45"/>
          <p:cNvSpPr/>
          <p:nvPr/>
        </p:nvSpPr>
        <p:spPr>
          <a:xfrm>
            <a:off x="121747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62" name="Google Shape;162;g3b3ae0b1803_0_45"/>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63" name="Google Shape;163;g3b3ae0b1803_0_45"/>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64" name="Google Shape;164;g3b3ae0b1803_0_45"/>
          <p:cNvSpPr txBox="1"/>
          <p:nvPr/>
        </p:nvSpPr>
        <p:spPr>
          <a:xfrm>
            <a:off x="3723600" y="864750"/>
            <a:ext cx="10840800" cy="2031325"/>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latin typeface="+mn-lt"/>
                <a:ea typeface="Poppins"/>
                <a:cs typeface="Poppins"/>
                <a:sym typeface="Poppins"/>
              </a:rPr>
              <a:t>Η σημασία του 
Ψηφιακή ευημερία: 
Θετικός αντίκτυπος</a:t>
            </a:r>
            <a:endParaRPr sz="4000" b="1" i="0" u="none" strike="noStrike" cap="none" dirty="0">
              <a:solidFill>
                <a:srgbClr val="000000"/>
              </a:solidFill>
              <a:latin typeface="+mn-lt"/>
              <a:ea typeface="Poppins"/>
              <a:cs typeface="Poppins"/>
              <a:sym typeface="Poppins"/>
            </a:endParaRPr>
          </a:p>
        </p:txBody>
      </p:sp>
      <p:sp>
        <p:nvSpPr>
          <p:cNvPr id="165" name="Google Shape;165;g3b3ae0b1803_0_45"/>
          <p:cNvSpPr txBox="1"/>
          <p:nvPr/>
        </p:nvSpPr>
        <p:spPr>
          <a:xfrm>
            <a:off x="1349487" y="4502595"/>
            <a:ext cx="3885600" cy="2154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26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g3b3ae0b1803_0_45"/>
          <p:cNvSpPr txBox="1"/>
          <p:nvPr/>
        </p:nvSpPr>
        <p:spPr>
          <a:xfrm>
            <a:off x="1787680" y="3666172"/>
            <a:ext cx="14712640" cy="1477328"/>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Η τεχνολογία μπορεί να σας βοηθήσει να εξερευνήσετε ενδιαφέροντα, να εκφραστείτε, να συνεργαστείτε με άλλους και να μείνετε σε επαφή με φίλους ή κοινότητες. Ταυτόχρονα, είναι σημαντικό να παρατηρήσετε πότε οι διαδικτυακοί χώροι προκαλούν άγχος, σύγκριση ή χαμηλή αυτοεκτίμηση</a:t>
            </a:r>
            <a:r>
              <a:rPr lang="en-US" sz="2000" dirty="0">
                <a:solidFill>
                  <a:srgbClr val="2B2B2B"/>
                </a:solidFill>
                <a:latin typeface="Poppins Light"/>
                <a:ea typeface="Poppins Light"/>
                <a:cs typeface="Poppins Light"/>
                <a:sym typeface="Poppins Light"/>
              </a:rPr>
              <a:t>.</a:t>
            </a:r>
            <a:endParaRPr sz="2000" b="0" i="0" u="none" strike="noStrike" cap="none" dirty="0">
              <a:solidFill>
                <a:srgbClr val="000000"/>
              </a:solidFill>
              <a:latin typeface="Arial"/>
              <a:ea typeface="Arial"/>
              <a:cs typeface="Arial"/>
              <a:sym typeface="Arial"/>
            </a:endParaRPr>
          </a:p>
        </p:txBody>
      </p:sp>
      <p:sp>
        <p:nvSpPr>
          <p:cNvPr id="167" name="Google Shape;167;g3b3ae0b1803_0_45"/>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68" name="Google Shape;168;g3b3ae0b1803_0_45"/>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sp>
        <p:nvSpPr>
          <p:cNvPr id="169" name="Google Shape;169;g3b3ae0b1803_0_45"/>
          <p:cNvSpPr txBox="1"/>
          <p:nvPr/>
        </p:nvSpPr>
        <p:spPr>
          <a:xfrm>
            <a:off x="3088650" y="5554418"/>
            <a:ext cx="12110700" cy="1969770"/>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Η θετική ψηφιακή χρήση περιλαμβάνει την παρακολούθηση λογαριασμών που σας εμπνέουν, τη χρήση εργαλείων για μελέτη ή δημιουργικότητα και τα διαλείμματα όταν το περιεχόμενο φαίνεται υπερβολικό.
Ο στόχος είναι ο χρόνος σας στο διαδίκτυο να προσθέτει αξία στη ζωή σας και να σας κάνει να αισθάνεστε καλύτερα, όχι χειρότερα.</a:t>
            </a:r>
            <a:endParaRPr sz="2500" b="0" i="0" u="none" strike="noStrike" cap="none" dirty="0">
              <a:solidFill>
                <a:srgbClr val="000000"/>
              </a:solidFill>
              <a:latin typeface="+mn-lt"/>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
          <p:cNvSpPr/>
          <p:nvPr/>
        </p:nvSpPr>
        <p:spPr>
          <a:xfrm rot="1541325">
            <a:off x="8117938" y="3428161"/>
            <a:ext cx="2052124" cy="2052124"/>
          </a:xfrm>
          <a:custGeom>
            <a:avLst/>
            <a:gdLst/>
            <a:ahLst/>
            <a:cxnLst/>
            <a:rect l="l" t="t" r="r" b="b"/>
            <a:pathLst>
              <a:path w="2052124" h="2052124" extrusionOk="0">
                <a:moveTo>
                  <a:pt x="0" y="0"/>
                </a:moveTo>
                <a:lnTo>
                  <a:pt x="2052124" y="0"/>
                </a:lnTo>
                <a:lnTo>
                  <a:pt x="2052124" y="2052124"/>
                </a:lnTo>
                <a:lnTo>
                  <a:pt x="0" y="2052124"/>
                </a:lnTo>
                <a:lnTo>
                  <a:pt x="0" y="0"/>
                </a:lnTo>
                <a:close/>
              </a:path>
            </a:pathLst>
          </a:custGeom>
          <a:blipFill rotWithShape="1">
            <a:blip r:embed="rId3">
              <a:alphaModFix/>
            </a:blip>
            <a:stretch>
              <a:fillRect/>
            </a:stretch>
          </a:blipFill>
          <a:ln>
            <a:noFill/>
          </a:ln>
        </p:spPr>
        <p:txBody>
          <a:bodyPr/>
          <a:lstStyle/>
          <a:p>
            <a:endParaRPr lang="en-GB"/>
          </a:p>
        </p:txBody>
      </p:sp>
      <p:sp>
        <p:nvSpPr>
          <p:cNvPr id="175" name="Google Shape;175;p3"/>
          <p:cNvSpPr/>
          <p:nvPr/>
        </p:nvSpPr>
        <p:spPr>
          <a:xfrm rot="-2621229">
            <a:off x="8897109" y="8229524"/>
            <a:ext cx="856888" cy="1365559"/>
          </a:xfrm>
          <a:custGeom>
            <a:avLst/>
            <a:gdLst/>
            <a:ahLst/>
            <a:cxnLst/>
            <a:rect l="l" t="t" r="r" b="b"/>
            <a:pathLst>
              <a:path w="856888" h="1365559" extrusionOk="0">
                <a:moveTo>
                  <a:pt x="0" y="0"/>
                </a:moveTo>
                <a:lnTo>
                  <a:pt x="856889" y="0"/>
                </a:lnTo>
                <a:lnTo>
                  <a:pt x="856889" y="1365558"/>
                </a:lnTo>
                <a:lnTo>
                  <a:pt x="0" y="1365558"/>
                </a:lnTo>
                <a:lnTo>
                  <a:pt x="0" y="0"/>
                </a:lnTo>
                <a:close/>
              </a:path>
            </a:pathLst>
          </a:custGeom>
          <a:blipFill rotWithShape="1">
            <a:blip r:embed="rId4">
              <a:alphaModFix/>
            </a:blip>
            <a:stretch>
              <a:fillRect/>
            </a:stretch>
          </a:blipFill>
          <a:ln>
            <a:noFill/>
          </a:ln>
        </p:spPr>
        <p:txBody>
          <a:bodyPr/>
          <a:lstStyle/>
          <a:p>
            <a:endParaRPr lang="en-GB"/>
          </a:p>
        </p:txBody>
      </p:sp>
      <p:sp>
        <p:nvSpPr>
          <p:cNvPr id="176" name="Google Shape;176;p3"/>
          <p:cNvSpPr/>
          <p:nvPr/>
        </p:nvSpPr>
        <p:spPr>
          <a:xfrm>
            <a:off x="-1366070" y="1475920"/>
            <a:ext cx="2732141" cy="2342811"/>
          </a:xfrm>
          <a:custGeom>
            <a:avLst/>
            <a:gdLst/>
            <a:ahLst/>
            <a:cxnLst/>
            <a:rect l="l" t="t" r="r" b="b"/>
            <a:pathLst>
              <a:path w="2732141" h="2342811" extrusionOk="0">
                <a:moveTo>
                  <a:pt x="0" y="0"/>
                </a:moveTo>
                <a:lnTo>
                  <a:pt x="2732140" y="0"/>
                </a:lnTo>
                <a:lnTo>
                  <a:pt x="2732140" y="2342811"/>
                </a:lnTo>
                <a:lnTo>
                  <a:pt x="0" y="2342811"/>
                </a:lnTo>
                <a:lnTo>
                  <a:pt x="0" y="0"/>
                </a:lnTo>
                <a:close/>
              </a:path>
            </a:pathLst>
          </a:custGeom>
          <a:blipFill rotWithShape="1">
            <a:blip r:embed="rId5">
              <a:alphaModFix/>
            </a:blip>
            <a:stretch>
              <a:fillRect/>
            </a:stretch>
          </a:blipFill>
          <a:ln>
            <a:noFill/>
          </a:ln>
        </p:spPr>
        <p:txBody>
          <a:bodyPr/>
          <a:lstStyle/>
          <a:p>
            <a:endParaRPr lang="en-GB"/>
          </a:p>
        </p:txBody>
      </p:sp>
      <p:sp>
        <p:nvSpPr>
          <p:cNvPr id="177" name="Google Shape;177;p3"/>
          <p:cNvSpPr/>
          <p:nvPr/>
        </p:nvSpPr>
        <p:spPr>
          <a:xfrm>
            <a:off x="0" y="-264675"/>
            <a:ext cx="600168" cy="1553833"/>
          </a:xfrm>
          <a:custGeom>
            <a:avLst/>
            <a:gdLst/>
            <a:ahLst/>
            <a:cxnLst/>
            <a:rect l="l" t="t" r="r" b="b"/>
            <a:pathLst>
              <a:path w="600168" h="1553833" extrusionOk="0">
                <a:moveTo>
                  <a:pt x="0" y="0"/>
                </a:moveTo>
                <a:lnTo>
                  <a:pt x="600168" y="0"/>
                </a:lnTo>
                <a:lnTo>
                  <a:pt x="600168" y="1553833"/>
                </a:lnTo>
                <a:lnTo>
                  <a:pt x="0" y="1553833"/>
                </a:lnTo>
                <a:lnTo>
                  <a:pt x="0" y="0"/>
                </a:lnTo>
                <a:close/>
              </a:path>
            </a:pathLst>
          </a:custGeom>
          <a:blipFill rotWithShape="1">
            <a:blip r:embed="rId6">
              <a:alphaModFix/>
            </a:blip>
            <a:stretch>
              <a:fillRect/>
            </a:stretch>
          </a:blipFill>
          <a:ln>
            <a:noFill/>
          </a:ln>
        </p:spPr>
        <p:txBody>
          <a:bodyPr/>
          <a:lstStyle/>
          <a:p>
            <a:endParaRPr lang="en-GB"/>
          </a:p>
        </p:txBody>
      </p:sp>
      <p:sp>
        <p:nvSpPr>
          <p:cNvPr id="178" name="Google Shape;178;p3"/>
          <p:cNvSpPr/>
          <p:nvPr/>
        </p:nvSpPr>
        <p:spPr>
          <a:xfrm>
            <a:off x="0" y="8703817"/>
            <a:ext cx="1462466" cy="1583183"/>
          </a:xfrm>
          <a:custGeom>
            <a:avLst/>
            <a:gdLst/>
            <a:ahLst/>
            <a:cxnLst/>
            <a:rect l="l" t="t" r="r" b="b"/>
            <a:pathLst>
              <a:path w="1462466" h="1583183" extrusionOk="0">
                <a:moveTo>
                  <a:pt x="0" y="0"/>
                </a:moveTo>
                <a:lnTo>
                  <a:pt x="1462466" y="0"/>
                </a:lnTo>
                <a:lnTo>
                  <a:pt x="1462466" y="1583183"/>
                </a:lnTo>
                <a:lnTo>
                  <a:pt x="0" y="1583183"/>
                </a:lnTo>
                <a:lnTo>
                  <a:pt x="0" y="0"/>
                </a:lnTo>
                <a:close/>
              </a:path>
            </a:pathLst>
          </a:custGeom>
          <a:blipFill rotWithShape="1">
            <a:blip r:embed="rId7">
              <a:alphaModFix/>
            </a:blip>
            <a:stretch>
              <a:fillRect/>
            </a:stretch>
          </a:blipFill>
          <a:ln>
            <a:noFill/>
          </a:ln>
        </p:spPr>
        <p:txBody>
          <a:bodyPr/>
          <a:lstStyle/>
          <a:p>
            <a:endParaRPr lang="en-GB"/>
          </a:p>
        </p:txBody>
      </p:sp>
      <p:sp>
        <p:nvSpPr>
          <p:cNvPr id="179" name="Google Shape;179;p3"/>
          <p:cNvSpPr/>
          <p:nvPr/>
        </p:nvSpPr>
        <p:spPr>
          <a:xfrm>
            <a:off x="15751955" y="-48240"/>
            <a:ext cx="2510245" cy="2695565"/>
          </a:xfrm>
          <a:custGeom>
            <a:avLst/>
            <a:gdLst/>
            <a:ahLst/>
            <a:cxnLst/>
            <a:rect l="l" t="t" r="r" b="b"/>
            <a:pathLst>
              <a:path w="2510245" h="2695565" extrusionOk="0">
                <a:moveTo>
                  <a:pt x="0" y="0"/>
                </a:moveTo>
                <a:lnTo>
                  <a:pt x="2510245" y="0"/>
                </a:lnTo>
                <a:lnTo>
                  <a:pt x="2510245" y="2695566"/>
                </a:lnTo>
                <a:lnTo>
                  <a:pt x="0" y="2695566"/>
                </a:lnTo>
                <a:lnTo>
                  <a:pt x="0" y="0"/>
                </a:lnTo>
                <a:close/>
              </a:path>
            </a:pathLst>
          </a:custGeom>
          <a:blipFill rotWithShape="1">
            <a:blip r:embed="rId8">
              <a:alphaModFix/>
            </a:blip>
            <a:stretch>
              <a:fillRect/>
            </a:stretch>
          </a:blipFill>
          <a:ln>
            <a:noFill/>
          </a:ln>
        </p:spPr>
        <p:txBody>
          <a:bodyPr/>
          <a:lstStyle/>
          <a:p>
            <a:endParaRPr lang="en-GB"/>
          </a:p>
        </p:txBody>
      </p:sp>
      <p:sp>
        <p:nvSpPr>
          <p:cNvPr id="180" name="Google Shape;180;p3"/>
          <p:cNvSpPr txBox="1"/>
          <p:nvPr/>
        </p:nvSpPr>
        <p:spPr>
          <a:xfrm>
            <a:off x="1003881" y="1258195"/>
            <a:ext cx="107343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Μαθησιακά Αποτελέσματα</a:t>
            </a:r>
            <a:endParaRPr sz="4000" b="0" i="0" u="none" strike="noStrike" cap="none" dirty="0">
              <a:solidFill>
                <a:srgbClr val="000000"/>
              </a:solidFill>
              <a:latin typeface="+mn-lt"/>
              <a:ea typeface="Arial"/>
              <a:cs typeface="Arial"/>
              <a:sym typeface="Arial"/>
            </a:endParaRPr>
          </a:p>
        </p:txBody>
      </p:sp>
      <p:sp>
        <p:nvSpPr>
          <p:cNvPr id="181" name="Google Shape;181;p3"/>
          <p:cNvSpPr txBox="1"/>
          <p:nvPr/>
        </p:nvSpPr>
        <p:spPr>
          <a:xfrm>
            <a:off x="10326050" y="2779600"/>
            <a:ext cx="6390728" cy="6401753"/>
          </a:xfrm>
          <a:prstGeom prst="rect">
            <a:avLst/>
          </a:prstGeom>
          <a:noFill/>
          <a:ln>
            <a:noFill/>
          </a:ln>
        </p:spPr>
        <p:txBody>
          <a:bodyPr spcFirstLastPara="1" wrap="square" lIns="0" tIns="0" rIns="0" bIns="0" anchor="t" anchorCtr="0">
            <a:spAutoFit/>
          </a:bodyPr>
          <a:lstStyle/>
          <a:p>
            <a:pPr marL="444500" lvl="0" indent="-342900">
              <a:lnSpc>
                <a:spcPct val="160000"/>
              </a:lnSpc>
              <a:buClr>
                <a:srgbClr val="2B2B2B"/>
              </a:buClr>
              <a:buSzPts val="2000"/>
              <a:buFont typeface="Arial" panose="020B0604020202020204" pitchFamily="34" charset="0"/>
              <a:buChar char="•"/>
            </a:pPr>
            <a:r>
              <a:rPr lang="el-GR" sz="2000" dirty="0">
                <a:solidFill>
                  <a:srgbClr val="2B2B2B"/>
                </a:solidFill>
                <a:latin typeface="+mn-lt"/>
                <a:ea typeface="Poppins Light"/>
                <a:cs typeface="Poppins Light"/>
                <a:sym typeface="Poppins Light"/>
              </a:rPr>
              <a:t>Δημιουργήστε ομαδική σχέση και ψυχολογική ασφάλεια, ώστε οι συμμετέχοντες να αισθάνονται άνετα να μοιράζονται.
Εξασκηθείτε στη γρήγορη, χαμηλής πίεσης </a:t>
            </a:r>
            <a:r>
              <a:rPr lang="el-GR" sz="2000" dirty="0" err="1">
                <a:solidFill>
                  <a:srgbClr val="2B2B2B"/>
                </a:solidFill>
                <a:latin typeface="+mn-lt"/>
                <a:ea typeface="Poppins Light"/>
                <a:cs typeface="Poppins Light"/>
                <a:sym typeface="Poppins Light"/>
              </a:rPr>
              <a:t>αυτοαποκάλυψη</a:t>
            </a:r>
            <a:r>
              <a:rPr lang="el-GR" sz="2000" dirty="0">
                <a:solidFill>
                  <a:srgbClr val="2B2B2B"/>
                </a:solidFill>
                <a:latin typeface="+mn-lt"/>
                <a:ea typeface="Poppins Light"/>
                <a:cs typeface="Poppins Light"/>
                <a:sym typeface="Poppins Light"/>
              </a:rPr>
              <a:t> που συνδέεται με την ηλεκτρονική ταυτότητα (άσκηση </a:t>
            </a:r>
            <a:r>
              <a:rPr lang="el-GR" sz="2000" dirty="0" err="1">
                <a:solidFill>
                  <a:srgbClr val="2B2B2B"/>
                </a:solidFill>
                <a:latin typeface="+mn-lt"/>
                <a:ea typeface="Poppins Light"/>
                <a:cs typeface="Poppins Light"/>
                <a:sym typeface="Poppins Light"/>
              </a:rPr>
              <a:t>emoji</a:t>
            </a:r>
            <a:r>
              <a:rPr lang="el-GR" sz="2000" dirty="0">
                <a:solidFill>
                  <a:srgbClr val="2B2B2B"/>
                </a:solidFill>
                <a:latin typeface="+mn-lt"/>
                <a:ea typeface="Poppins Light"/>
                <a:cs typeface="Poppins Light"/>
                <a:sym typeface="Poppins Light"/>
              </a:rPr>
              <a:t>).
Αναπτύξτε δεξιότητες ομαδικής εργασίας και </a:t>
            </a:r>
            <a:r>
              <a:rPr lang="el-GR" sz="2000" dirty="0" err="1">
                <a:solidFill>
                  <a:srgbClr val="2B2B2B"/>
                </a:solidFill>
                <a:latin typeface="+mn-lt"/>
                <a:ea typeface="Poppins Light"/>
                <a:cs typeface="Poppins Light"/>
                <a:sym typeface="Poppins Light"/>
              </a:rPr>
              <a:t>συνδημιουργίας</a:t>
            </a:r>
            <a:r>
              <a:rPr lang="el-GR" sz="2000" dirty="0">
                <a:solidFill>
                  <a:srgbClr val="2B2B2B"/>
                </a:solidFill>
                <a:latin typeface="+mn-lt"/>
                <a:ea typeface="Poppins Light"/>
                <a:cs typeface="Poppins Light"/>
                <a:sym typeface="Poppins Light"/>
              </a:rPr>
              <a:t> μέσω μιας κοινής, δημιουργικής εργασίας που σχετίζεται με την ψηφιακή ευημερία.
Αναλογιστείτε τα προσωπικά δυνατά σημεία και τη δυναμική της ομάδας και προσδιορίστε μια μικρή ενέργεια για την υποστήριξη των συνομηλίκων στο διαδίκτυο</a:t>
            </a:r>
            <a:r>
              <a:rPr lang="en-US" sz="2000" b="0" i="0" u="none" strike="noStrike" cap="none" dirty="0">
                <a:solidFill>
                  <a:srgbClr val="2B2B2B"/>
                </a:solidFill>
                <a:latin typeface="Poppins Light"/>
                <a:ea typeface="Poppins Light"/>
                <a:cs typeface="Poppins Light"/>
                <a:sym typeface="Poppins Light"/>
              </a:rPr>
              <a:t>.</a:t>
            </a:r>
            <a:endParaRPr sz="2000" b="0" i="0" u="none" strike="noStrike" cap="none" dirty="0">
              <a:solidFill>
                <a:srgbClr val="2B2B2B"/>
              </a:solidFill>
              <a:latin typeface="Poppins Light"/>
              <a:ea typeface="Poppins Light"/>
              <a:cs typeface="Poppins Light"/>
              <a:sym typeface="Poppins Light"/>
            </a:endParaRPr>
          </a:p>
        </p:txBody>
      </p:sp>
      <p:pic>
        <p:nvPicPr>
          <p:cNvPr id="182" name="Google Shape;182;p3" descr="E-learning Concept Speech Bubbles (Provided by Getty Images)"/>
          <p:cNvPicPr preferRelativeResize="0"/>
          <p:nvPr/>
        </p:nvPicPr>
        <p:blipFill rotWithShape="1">
          <a:blip r:embed="rId9">
            <a:alphaModFix/>
          </a:blip>
          <a:srcRect b="3352"/>
          <a:stretch/>
        </p:blipFill>
        <p:spPr>
          <a:xfrm>
            <a:off x="719375" y="2779600"/>
            <a:ext cx="8172652" cy="5924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4"/>
          <p:cNvSpPr/>
          <p:nvPr/>
        </p:nvSpPr>
        <p:spPr>
          <a:xfrm>
            <a:off x="0" y="461678"/>
            <a:ext cx="1016906" cy="1023302"/>
          </a:xfrm>
          <a:custGeom>
            <a:avLst/>
            <a:gdLst/>
            <a:ahLst/>
            <a:cxnLst/>
            <a:rect l="l" t="t" r="r" b="b"/>
            <a:pathLst>
              <a:path w="1016906" h="1023302" extrusionOk="0">
                <a:moveTo>
                  <a:pt x="0" y="0"/>
                </a:moveTo>
                <a:lnTo>
                  <a:pt x="1016906" y="0"/>
                </a:lnTo>
                <a:lnTo>
                  <a:pt x="1016906" y="1023301"/>
                </a:lnTo>
                <a:lnTo>
                  <a:pt x="0" y="1023301"/>
                </a:lnTo>
                <a:lnTo>
                  <a:pt x="0" y="0"/>
                </a:lnTo>
                <a:close/>
              </a:path>
            </a:pathLst>
          </a:custGeom>
          <a:blipFill rotWithShape="1">
            <a:blip r:embed="rId3">
              <a:alphaModFix/>
            </a:blip>
            <a:stretch>
              <a:fillRect/>
            </a:stretch>
          </a:blipFill>
          <a:ln>
            <a:noFill/>
          </a:ln>
        </p:spPr>
        <p:txBody>
          <a:bodyPr/>
          <a:lstStyle/>
          <a:p>
            <a:endParaRPr lang="en-GB"/>
          </a:p>
        </p:txBody>
      </p:sp>
      <p:sp>
        <p:nvSpPr>
          <p:cNvPr id="188" name="Google Shape;188;p4"/>
          <p:cNvSpPr/>
          <p:nvPr/>
        </p:nvSpPr>
        <p:spPr>
          <a:xfrm rot="5489235">
            <a:off x="8421583" y="99522"/>
            <a:ext cx="1858356" cy="1858356"/>
          </a:xfrm>
          <a:custGeom>
            <a:avLst/>
            <a:gdLst/>
            <a:ahLst/>
            <a:cxnLst/>
            <a:rect l="l" t="t" r="r" b="b"/>
            <a:pathLst>
              <a:path w="1858356" h="1858356" extrusionOk="0">
                <a:moveTo>
                  <a:pt x="0" y="0"/>
                </a:moveTo>
                <a:lnTo>
                  <a:pt x="1858357" y="0"/>
                </a:lnTo>
                <a:lnTo>
                  <a:pt x="1858357" y="1858356"/>
                </a:lnTo>
                <a:lnTo>
                  <a:pt x="0" y="1858356"/>
                </a:lnTo>
                <a:lnTo>
                  <a:pt x="0" y="0"/>
                </a:lnTo>
                <a:close/>
              </a:path>
            </a:pathLst>
          </a:custGeom>
          <a:blipFill rotWithShape="1">
            <a:blip r:embed="rId4">
              <a:alphaModFix/>
            </a:blip>
            <a:stretch>
              <a:fillRect/>
            </a:stretch>
          </a:blipFill>
          <a:ln>
            <a:noFill/>
          </a:ln>
        </p:spPr>
        <p:txBody>
          <a:bodyPr/>
          <a:lstStyle/>
          <a:p>
            <a:endParaRPr lang="en-GB"/>
          </a:p>
        </p:txBody>
      </p:sp>
      <p:sp>
        <p:nvSpPr>
          <p:cNvPr id="189" name="Google Shape;189;p4"/>
          <p:cNvSpPr/>
          <p:nvPr/>
        </p:nvSpPr>
        <p:spPr>
          <a:xfrm rot="10800000">
            <a:off x="12703929" y="4413906"/>
            <a:ext cx="1238615" cy="1238615"/>
          </a:xfrm>
          <a:custGeom>
            <a:avLst/>
            <a:gdLst/>
            <a:ahLst/>
            <a:cxnLst/>
            <a:rect l="l" t="t" r="r" b="b"/>
            <a:pathLst>
              <a:path w="1238615" h="1238615" extrusionOk="0">
                <a:moveTo>
                  <a:pt x="0" y="0"/>
                </a:moveTo>
                <a:lnTo>
                  <a:pt x="1238615" y="0"/>
                </a:lnTo>
                <a:lnTo>
                  <a:pt x="1238615" y="1238614"/>
                </a:lnTo>
                <a:lnTo>
                  <a:pt x="0" y="1238614"/>
                </a:lnTo>
                <a:lnTo>
                  <a:pt x="0" y="0"/>
                </a:lnTo>
                <a:close/>
              </a:path>
            </a:pathLst>
          </a:custGeom>
          <a:blipFill rotWithShape="1">
            <a:blip r:embed="rId5">
              <a:alphaModFix/>
            </a:blip>
            <a:stretch>
              <a:fillRect/>
            </a:stretch>
          </a:blipFill>
          <a:ln>
            <a:noFill/>
          </a:ln>
        </p:spPr>
        <p:txBody>
          <a:bodyPr/>
          <a:lstStyle/>
          <a:p>
            <a:endParaRPr lang="en-GB"/>
          </a:p>
        </p:txBody>
      </p:sp>
      <p:sp>
        <p:nvSpPr>
          <p:cNvPr id="190" name="Google Shape;190;p4"/>
          <p:cNvSpPr/>
          <p:nvPr/>
        </p:nvSpPr>
        <p:spPr>
          <a:xfrm rot="10800000">
            <a:off x="16480286" y="423653"/>
            <a:ext cx="1558028" cy="1558028"/>
          </a:xfrm>
          <a:custGeom>
            <a:avLst/>
            <a:gdLst/>
            <a:ahLst/>
            <a:cxnLst/>
            <a:rect l="l" t="t" r="r" b="b"/>
            <a:pathLst>
              <a:path w="1558028" h="1558028" extrusionOk="0">
                <a:moveTo>
                  <a:pt x="1558028" y="1558029"/>
                </a:moveTo>
                <a:lnTo>
                  <a:pt x="0" y="1558029"/>
                </a:lnTo>
                <a:lnTo>
                  <a:pt x="0" y="0"/>
                </a:lnTo>
                <a:lnTo>
                  <a:pt x="1558028" y="0"/>
                </a:lnTo>
                <a:lnTo>
                  <a:pt x="1558028" y="1558029"/>
                </a:lnTo>
                <a:close/>
              </a:path>
            </a:pathLst>
          </a:custGeom>
          <a:blipFill rotWithShape="1">
            <a:blip r:embed="rId6">
              <a:alphaModFix/>
            </a:blip>
            <a:stretch>
              <a:fillRect/>
            </a:stretch>
          </a:blipFill>
          <a:ln>
            <a:noFill/>
          </a:ln>
        </p:spPr>
        <p:txBody>
          <a:bodyPr/>
          <a:lstStyle/>
          <a:p>
            <a:endParaRPr lang="en-GB"/>
          </a:p>
        </p:txBody>
      </p:sp>
      <p:sp>
        <p:nvSpPr>
          <p:cNvPr id="191" name="Google Shape;191;p4"/>
          <p:cNvSpPr/>
          <p:nvPr/>
        </p:nvSpPr>
        <p:spPr>
          <a:xfrm rot="10800000" flipH="1">
            <a:off x="11794" y="6930055"/>
            <a:ext cx="2979289" cy="3356945"/>
          </a:xfrm>
          <a:custGeom>
            <a:avLst/>
            <a:gdLst/>
            <a:ahLst/>
            <a:cxnLst/>
            <a:rect l="l" t="t" r="r" b="b"/>
            <a:pathLst>
              <a:path w="2979289" h="3356945" extrusionOk="0">
                <a:moveTo>
                  <a:pt x="0" y="3356945"/>
                </a:moveTo>
                <a:lnTo>
                  <a:pt x="2979289" y="3356945"/>
                </a:lnTo>
                <a:lnTo>
                  <a:pt x="2979289" y="0"/>
                </a:lnTo>
                <a:lnTo>
                  <a:pt x="0" y="0"/>
                </a:lnTo>
                <a:lnTo>
                  <a:pt x="0" y="3356945"/>
                </a:lnTo>
                <a:close/>
              </a:path>
            </a:pathLst>
          </a:custGeom>
          <a:blipFill rotWithShape="1">
            <a:blip r:embed="rId7">
              <a:alphaModFix/>
            </a:blip>
            <a:stretch>
              <a:fillRect/>
            </a:stretch>
          </a:blipFill>
          <a:ln>
            <a:noFill/>
          </a:ln>
        </p:spPr>
        <p:txBody>
          <a:bodyPr/>
          <a:lstStyle/>
          <a:p>
            <a:endParaRPr lang="en-GB"/>
          </a:p>
        </p:txBody>
      </p:sp>
      <p:sp>
        <p:nvSpPr>
          <p:cNvPr id="192" name="Google Shape;192;p4"/>
          <p:cNvSpPr txBox="1"/>
          <p:nvPr/>
        </p:nvSpPr>
        <p:spPr>
          <a:xfrm>
            <a:off x="1855153" y="1833540"/>
            <a:ext cx="70347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Αποστολή αποτοξίνωσης</a:t>
            </a:r>
            <a:endParaRPr sz="4000" b="0" i="0" u="none" strike="noStrike" cap="none" dirty="0">
              <a:solidFill>
                <a:srgbClr val="000000"/>
              </a:solidFill>
              <a:latin typeface="+mn-lt"/>
              <a:ea typeface="Arial"/>
              <a:cs typeface="Arial"/>
              <a:sym typeface="Arial"/>
            </a:endParaRPr>
          </a:p>
        </p:txBody>
      </p:sp>
      <p:sp>
        <p:nvSpPr>
          <p:cNvPr id="193" name="Google Shape;193;p4"/>
          <p:cNvSpPr txBox="1"/>
          <p:nvPr/>
        </p:nvSpPr>
        <p:spPr>
          <a:xfrm>
            <a:off x="6426647" y="5847088"/>
            <a:ext cx="4855200" cy="4154984"/>
          </a:xfrm>
          <a:prstGeom prst="rect">
            <a:avLst/>
          </a:prstGeom>
          <a:noFill/>
          <a:ln>
            <a:noFill/>
          </a:ln>
        </p:spPr>
        <p:txBody>
          <a:bodyPr spcFirstLastPara="1" wrap="square" lIns="0" tIns="0" rIns="0" bIns="0" anchor="t" anchorCtr="0">
            <a:spAutoFit/>
          </a:bodyPr>
          <a:lstStyle/>
          <a:p>
            <a:pPr lvl="0">
              <a:lnSpc>
                <a:spcPct val="150000"/>
              </a:lnSpc>
              <a:buSzPts val="1800"/>
            </a:pPr>
            <a:r>
              <a:rPr lang="el-GR" sz="2000" dirty="0">
                <a:solidFill>
                  <a:srgbClr val="2B2B2B"/>
                </a:solidFill>
                <a:latin typeface="+mn-lt"/>
                <a:ea typeface="Poppins Light"/>
                <a:cs typeface="Poppins Light"/>
                <a:sym typeface="Poppins Light"/>
              </a:rPr>
              <a:t>Όλη η ομάδα θα ολοκληρώσει έξι συνεργατικές προκλήσεις που ενθαρρύνουν την αποσύνδεση, τη δημιουργικότητα και τη διασκέδαση. Όλες οι εργασίες ολοκληρώνονται μαζί. Οι ρόλοι (χρονομέτρης, </a:t>
            </a:r>
            <a:r>
              <a:rPr lang="el-GR" sz="2000" dirty="0" err="1">
                <a:solidFill>
                  <a:srgbClr val="2B2B2B"/>
                </a:solidFill>
                <a:latin typeface="+mn-lt"/>
                <a:ea typeface="Poppins Light"/>
                <a:cs typeface="Poppins Light"/>
                <a:sym typeface="Poppins Light"/>
              </a:rPr>
              <a:t>σημειωτής</a:t>
            </a:r>
            <a:r>
              <a:rPr lang="el-GR" sz="2000" dirty="0">
                <a:solidFill>
                  <a:srgbClr val="2B2B2B"/>
                </a:solidFill>
                <a:latin typeface="+mn-lt"/>
                <a:ea typeface="Poppins Light"/>
                <a:cs typeface="Poppins Light"/>
                <a:sym typeface="Poppins Light"/>
              </a:rPr>
              <a:t>, συντονιστής εργασιών) μπορούν να εναλλάσσονται. Εμφάνιση της παρουσίασης της επισκόπησης της αποστολής</a:t>
            </a:r>
            <a:r>
              <a:rPr lang="en-US" sz="1800" b="0" i="0" u="none" strike="noStrike" cap="none" dirty="0">
                <a:solidFill>
                  <a:srgbClr val="2B2B2B"/>
                </a:solidFill>
                <a:latin typeface="Poppins Light"/>
                <a:ea typeface="Poppins Light"/>
                <a:cs typeface="Poppins Light"/>
                <a:sym typeface="Poppins Light"/>
              </a:rPr>
              <a:t>.</a:t>
            </a:r>
            <a:endParaRPr sz="1800" b="0" i="0" u="none" strike="noStrike" cap="none" dirty="0">
              <a:solidFill>
                <a:srgbClr val="000000"/>
              </a:solidFill>
              <a:latin typeface="Arial"/>
              <a:ea typeface="Arial"/>
              <a:cs typeface="Arial"/>
              <a:sym typeface="Arial"/>
            </a:endParaRPr>
          </a:p>
        </p:txBody>
      </p:sp>
      <p:sp>
        <p:nvSpPr>
          <p:cNvPr id="194" name="Google Shape;194;p4"/>
          <p:cNvSpPr txBox="1"/>
          <p:nvPr/>
        </p:nvSpPr>
        <p:spPr>
          <a:xfrm>
            <a:off x="12130811" y="5941879"/>
            <a:ext cx="5173200" cy="4382738"/>
          </a:xfrm>
          <a:prstGeom prst="rect">
            <a:avLst/>
          </a:prstGeom>
          <a:noFill/>
          <a:ln>
            <a:noFill/>
          </a:ln>
        </p:spPr>
        <p:txBody>
          <a:bodyPr spcFirstLastPara="1" wrap="square" lIns="0" tIns="0" rIns="0" bIns="0" anchor="t" anchorCtr="0">
            <a:spAutoFit/>
          </a:bodyPr>
          <a:lstStyle/>
          <a:p>
            <a:pPr lvl="0">
              <a:lnSpc>
                <a:spcPct val="160000"/>
              </a:lnSpc>
              <a:buSzPts val="1800"/>
            </a:pPr>
            <a:r>
              <a:rPr lang="el-GR" sz="2000" dirty="0">
                <a:solidFill>
                  <a:srgbClr val="2B2B2B"/>
                </a:solidFill>
                <a:latin typeface="+mn-lt"/>
                <a:ea typeface="Poppins Light"/>
                <a:cs typeface="Poppins Light"/>
                <a:sym typeface="Poppins Light"/>
              </a:rPr>
              <a:t>Όλες οι προκλήσεις θα τεκμηριωθούν με μια εικόνα, η οποία είναι η μόνη φορά που μπορούν να χρησιμοποιήσουν κινητό τηλέφωνο.
Όλες οι δραστηριότητες γίνονται ως μία ομάδα. Παρακάτω είναι η προτεινόμενη σειρά και οι χρόνοι. Προσαρμογή στο δωμάτιο, το μέγεθος της ομάδας και την προσβασιμότητα</a:t>
            </a:r>
            <a:r>
              <a:rPr lang="en-US" sz="1800" b="0" i="0" u="none" strike="noStrike" cap="none" dirty="0">
                <a:solidFill>
                  <a:srgbClr val="2B2B2B"/>
                </a:solidFill>
                <a:latin typeface="Poppins Light"/>
                <a:ea typeface="Poppins Light"/>
                <a:cs typeface="Poppins Light"/>
                <a:sym typeface="Poppins Light"/>
              </a:rPr>
              <a:t>.</a:t>
            </a:r>
            <a:endParaRPr sz="1800" b="0" i="0" u="none" strike="noStrike" cap="none" dirty="0">
              <a:solidFill>
                <a:srgbClr val="2B2B2B"/>
              </a:solidFill>
              <a:latin typeface="Poppins Light"/>
              <a:ea typeface="Poppins Light"/>
              <a:cs typeface="Poppins Light"/>
              <a:sym typeface="Poppins Light"/>
            </a:endParaRPr>
          </a:p>
          <a:p>
            <a:pPr marL="0" marR="0" lvl="0" indent="0" algn="just" rtl="0">
              <a:lnSpc>
                <a:spcPct val="160000"/>
              </a:lnSpc>
              <a:spcBef>
                <a:spcPts val="0"/>
              </a:spcBef>
              <a:spcAft>
                <a:spcPts val="0"/>
              </a:spcAft>
              <a:buClr>
                <a:srgbClr val="000000"/>
              </a:buClr>
              <a:buSzPts val="1800"/>
              <a:buFont typeface="Arial"/>
              <a:buNone/>
            </a:pPr>
            <a:endParaRPr sz="1800" b="0" i="0" u="none" strike="noStrike" cap="none" dirty="0">
              <a:solidFill>
                <a:srgbClr val="2B2B2B"/>
              </a:solidFill>
              <a:latin typeface="Poppins Light"/>
              <a:ea typeface="Poppins Light"/>
              <a:cs typeface="Poppins Light"/>
              <a:sym typeface="Poppins Light"/>
            </a:endParaRPr>
          </a:p>
        </p:txBody>
      </p:sp>
      <p:pic>
        <p:nvPicPr>
          <p:cNvPr id="195" name="Google Shape;195;p4" descr="Challenge banner. Challenge speech bubble. Challenge ribbon template. Challenge sticker, sign or tag. Vector (Provided by Getty Images)"/>
          <p:cNvPicPr preferRelativeResize="0"/>
          <p:nvPr/>
        </p:nvPicPr>
        <p:blipFill rotWithShape="1">
          <a:blip r:embed="rId8">
            <a:alphaModFix/>
          </a:blip>
          <a:srcRect t="6926" r="5535" b="9808"/>
          <a:stretch/>
        </p:blipFill>
        <p:spPr>
          <a:xfrm>
            <a:off x="9980150" y="1101732"/>
            <a:ext cx="6330701" cy="3719342"/>
          </a:xfrm>
          <a:prstGeom prst="rect">
            <a:avLst/>
          </a:prstGeom>
          <a:noFill/>
          <a:ln>
            <a:noFill/>
          </a:ln>
        </p:spPr>
      </p:pic>
      <p:grpSp>
        <p:nvGrpSpPr>
          <p:cNvPr id="196" name="Google Shape;196;p4"/>
          <p:cNvGrpSpPr/>
          <p:nvPr/>
        </p:nvGrpSpPr>
        <p:grpSpPr>
          <a:xfrm>
            <a:off x="2347750" y="3233525"/>
            <a:ext cx="6050077" cy="2180651"/>
            <a:chOff x="0" y="0"/>
            <a:chExt cx="1171610" cy="799476"/>
          </a:xfrm>
        </p:grpSpPr>
        <p:sp>
          <p:nvSpPr>
            <p:cNvPr id="197" name="Google Shape;197;p4"/>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198" name="Google Shape;198;p4"/>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9" name="Google Shape;199;p4"/>
          <p:cNvSpPr txBox="1"/>
          <p:nvPr/>
        </p:nvSpPr>
        <p:spPr>
          <a:xfrm>
            <a:off x="2485699" y="3555885"/>
            <a:ext cx="5773609" cy="1477328"/>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dirty="0">
                <a:solidFill>
                  <a:srgbClr val="2B2B2B"/>
                </a:solidFill>
                <a:latin typeface="+mn-lt"/>
                <a:ea typeface="Poppins"/>
                <a:cs typeface="Poppins"/>
                <a:sym typeface="Poppins"/>
              </a:rPr>
              <a:t>Τώρα που καταλάβαμε το σημερινό θέμα, θα δοκιμάσουμε μερικές σύντομες προκλήσεις για να βιώσουμε την ψηφιακή αποτοξίνωση στην πράξη.</a:t>
            </a:r>
            <a:endParaRPr sz="1400" i="0" u="none" strike="noStrike" cap="none" dirty="0">
              <a:solidFill>
                <a:srgbClr val="000000"/>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b3ae0b1803_0_233"/>
          <p:cNvSpPr/>
          <p:nvPr/>
        </p:nvSpPr>
        <p:spPr>
          <a:xfrm>
            <a:off x="6691990" y="1781725"/>
            <a:ext cx="9838595" cy="2180571"/>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sp>
        <p:nvSpPr>
          <p:cNvPr id="205" name="Google Shape;205;g3b3ae0b1803_0_233"/>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206" name="Google Shape;206;g3b3ae0b1803_0_233"/>
          <p:cNvGrpSpPr/>
          <p:nvPr/>
        </p:nvGrpSpPr>
        <p:grpSpPr>
          <a:xfrm>
            <a:off x="1542813" y="1718852"/>
            <a:ext cx="4448486" cy="2180651"/>
            <a:chOff x="0" y="0"/>
            <a:chExt cx="1171610" cy="799476"/>
          </a:xfrm>
        </p:grpSpPr>
        <p:sp>
          <p:nvSpPr>
            <p:cNvPr id="207" name="Google Shape;207;g3b3ae0b1803_0_233"/>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208" name="Google Shape;208;g3b3ae0b1803_0_233"/>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9" name="Google Shape;209;g3b3ae0b1803_0_233"/>
          <p:cNvGrpSpPr/>
          <p:nvPr/>
        </p:nvGrpSpPr>
        <p:grpSpPr>
          <a:xfrm>
            <a:off x="1123238" y="847852"/>
            <a:ext cx="1311615" cy="1311615"/>
            <a:chOff x="0" y="0"/>
            <a:chExt cx="812800" cy="812800"/>
          </a:xfrm>
        </p:grpSpPr>
        <p:sp>
          <p:nvSpPr>
            <p:cNvPr id="210" name="Google Shape;210;g3b3ae0b1803_0_2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g3b3ae0b1803_0_233"/>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2" name="Google Shape;212;g3b3ae0b1803_0_233"/>
          <p:cNvGrpSpPr/>
          <p:nvPr/>
        </p:nvGrpSpPr>
        <p:grpSpPr>
          <a:xfrm>
            <a:off x="1348162" y="4474813"/>
            <a:ext cx="11140019" cy="5036299"/>
            <a:chOff x="0" y="0"/>
            <a:chExt cx="1171610" cy="799476"/>
          </a:xfrm>
        </p:grpSpPr>
        <p:sp>
          <p:nvSpPr>
            <p:cNvPr id="213" name="Google Shape;213;g3b3ae0b1803_0_233"/>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14" name="Google Shape;214;g3b3ae0b1803_0_233"/>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5" name="Google Shape;215;g3b3ae0b1803_0_233"/>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216" name="Google Shape;216;g3b3ae0b1803_0_233"/>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217" name="Google Shape;217;g3b3ae0b1803_0_233"/>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218" name="Google Shape;218;g3b3ae0b1803_0_233"/>
          <p:cNvSpPr txBox="1"/>
          <p:nvPr/>
        </p:nvSpPr>
        <p:spPr>
          <a:xfrm>
            <a:off x="3861737" y="653600"/>
            <a:ext cx="11258519"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Poppins"/>
                <a:ea typeface="Poppins"/>
                <a:cs typeface="Poppins"/>
                <a:sym typeface="Poppins"/>
              </a:rPr>
              <a:t>Πρόκληση 1: "Απενεργοποίηση δημιουργικού</a:t>
            </a:r>
            <a:r>
              <a:rPr lang="en-US" sz="4000" b="1" dirty="0">
                <a:solidFill>
                  <a:srgbClr val="2B2B2B"/>
                </a:solidFill>
                <a:latin typeface="Poppins"/>
                <a:ea typeface="Poppins"/>
                <a:cs typeface="Poppins"/>
                <a:sym typeface="Poppins"/>
              </a:rPr>
              <a:t>"</a:t>
            </a:r>
            <a:endParaRPr sz="4000" b="0" i="0" u="none" strike="noStrike" cap="none" dirty="0">
              <a:solidFill>
                <a:srgbClr val="000000"/>
              </a:solidFill>
              <a:latin typeface="Arial"/>
              <a:ea typeface="Arial"/>
              <a:cs typeface="Arial"/>
              <a:sym typeface="Arial"/>
            </a:endParaRPr>
          </a:p>
        </p:txBody>
      </p:sp>
      <p:sp>
        <p:nvSpPr>
          <p:cNvPr id="219" name="Google Shape;219;g3b3ae0b1803_0_233"/>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220" name="Google Shape;220;g3b3ae0b1803_0_233"/>
          <p:cNvSpPr txBox="1"/>
          <p:nvPr/>
        </p:nvSpPr>
        <p:spPr>
          <a:xfrm>
            <a:off x="1861438" y="2365092"/>
            <a:ext cx="3810818" cy="923330"/>
          </a:xfrm>
          <a:prstGeom prst="rect">
            <a:avLst/>
          </a:prstGeom>
          <a:noFill/>
          <a:ln>
            <a:noFill/>
          </a:ln>
        </p:spPr>
        <p:txBody>
          <a:bodyPr spcFirstLastPara="1" wrap="square" lIns="0" tIns="0" rIns="0" bIns="0" anchor="t" anchorCtr="0">
            <a:spAutoFit/>
          </a:bodyPr>
          <a:lstStyle/>
          <a:p>
            <a:pPr lvl="0">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Απολαύστε σύντομο χρόνο χωρίς συσκευές και σκεφτείτε ιδέες εκτός σύνδεσης</a:t>
            </a:r>
            <a:r>
              <a:rPr lang="en-US" sz="2000" b="0" i="0" u="none" strike="noStrike" cap="none" dirty="0">
                <a:solidFill>
                  <a:srgbClr val="2B2B2B"/>
                </a:solidFill>
                <a:latin typeface="+mn-lt"/>
                <a:ea typeface="Poppins Light"/>
                <a:cs typeface="Poppins Light"/>
                <a:sym typeface="Poppins Light"/>
              </a:rPr>
              <a:t>.</a:t>
            </a:r>
            <a:endParaRPr sz="1400" b="0" i="0" u="none" strike="noStrike" cap="none" dirty="0">
              <a:solidFill>
                <a:srgbClr val="000000"/>
              </a:solidFill>
              <a:latin typeface="+mn-lt"/>
              <a:ea typeface="Arial"/>
              <a:cs typeface="Arial"/>
              <a:sym typeface="Arial"/>
            </a:endParaRPr>
          </a:p>
        </p:txBody>
      </p:sp>
      <p:sp>
        <p:nvSpPr>
          <p:cNvPr id="221" name="Google Shape;221;g3b3ae0b1803_0_233"/>
          <p:cNvSpPr txBox="1"/>
          <p:nvPr/>
        </p:nvSpPr>
        <p:spPr>
          <a:xfrm>
            <a:off x="1580425" y="4637963"/>
            <a:ext cx="10675500" cy="4616648"/>
          </a:xfrm>
          <a:prstGeom prst="rect">
            <a:avLst/>
          </a:prstGeom>
          <a:noFill/>
          <a:ln>
            <a:noFill/>
          </a:ln>
        </p:spPr>
        <p:txBody>
          <a:bodyPr spcFirstLastPara="1" wrap="square" lIns="0" tIns="0" rIns="0" bIns="0" anchor="t" anchorCtr="0">
            <a:spAutoFit/>
          </a:bodyPr>
          <a:lstStyle/>
          <a:p>
            <a:pPr lvl="0">
              <a:spcBef>
                <a:spcPts val="1200"/>
              </a:spcBef>
              <a:buClr>
                <a:schemeClr val="dk1"/>
              </a:buClr>
              <a:buSzPts val="1100"/>
            </a:pPr>
            <a:r>
              <a:rPr lang="el-GR" sz="2000" dirty="0">
                <a:solidFill>
                  <a:schemeClr val="dk1"/>
                </a:solidFill>
                <a:latin typeface="+mn-lt"/>
                <a:ea typeface="Poppins Light"/>
                <a:cs typeface="Poppins Light"/>
                <a:sym typeface="Poppins Light"/>
              </a:rPr>
              <a:t>Πώς λειτουργεί (βήμα προς βήμα):</a:t>
            </a:r>
          </a:p>
          <a:p>
            <a:pPr marL="457200" lvl="0" indent="-457200">
              <a:spcBef>
                <a:spcPts val="1200"/>
              </a:spcBef>
              <a:buClr>
                <a:schemeClr val="dk1"/>
              </a:buClr>
              <a:buSzPct val="100000"/>
              <a:buAutoNum type="arabicPeriod"/>
            </a:pPr>
            <a:r>
              <a:rPr lang="el-GR" sz="2000" dirty="0">
                <a:solidFill>
                  <a:schemeClr val="dk1"/>
                </a:solidFill>
                <a:latin typeface="+mn-lt"/>
                <a:ea typeface="Poppins Light"/>
                <a:cs typeface="Poppins Light"/>
                <a:sym typeface="Poppins Light"/>
              </a:rPr>
              <a:t>Τηλεφωνικό διάλειμμα</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Οι συμμετέχοντες έβαλαν τα κινητά τους τηλέφωνα σε ένα κουτί για μικρό χρονικό διάστημα.</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Εξηγήστε ότι δεν είναι τιμωρία, είναι απλώς ένα μικρό πείραμα.
Καταιγισμός ιδεών μαζί</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Σε χαρτί </a:t>
            </a:r>
            <a:r>
              <a:rPr lang="el-GR" sz="2000" dirty="0" err="1">
                <a:solidFill>
                  <a:schemeClr val="dk1"/>
                </a:solidFill>
                <a:latin typeface="+mn-lt"/>
                <a:ea typeface="Poppins Light"/>
                <a:cs typeface="Poppins Light"/>
                <a:sym typeface="Poppins Light"/>
              </a:rPr>
              <a:t>κραφτ</a:t>
            </a:r>
            <a:r>
              <a:rPr lang="el-GR" sz="2000" dirty="0">
                <a:solidFill>
                  <a:schemeClr val="dk1"/>
                </a:solidFill>
                <a:latin typeface="+mn-lt"/>
                <a:ea typeface="Poppins Light"/>
                <a:cs typeface="Poppins Light"/>
                <a:sym typeface="Poppins Light"/>
              </a:rPr>
              <a:t> ή σε </a:t>
            </a:r>
            <a:r>
              <a:rPr lang="el-GR" sz="2000" dirty="0" err="1">
                <a:solidFill>
                  <a:schemeClr val="dk1"/>
                </a:solidFill>
                <a:latin typeface="+mn-lt"/>
                <a:ea typeface="Poppins Light"/>
                <a:cs typeface="Poppins Light"/>
                <a:sym typeface="Poppins Light"/>
              </a:rPr>
              <a:t>flipchart</a:t>
            </a:r>
            <a:r>
              <a:rPr lang="el-GR" sz="2000" dirty="0">
                <a:solidFill>
                  <a:schemeClr val="dk1"/>
                </a:solidFill>
                <a:latin typeface="+mn-lt"/>
                <a:ea typeface="Poppins Light"/>
                <a:cs typeface="Poppins Light"/>
                <a:sym typeface="Poppins Light"/>
              </a:rPr>
              <a:t>, η ομάδα δημιουργεί μια λίστα με 10 ιδέες για το πώς να περάσετε μια ώρα χωρίς μέσα κοινωνικής δικτύωσης.</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Μπορούν να προταθούν παραδείγματα εάν χρειάζεται: σχέδιο, περπάτημα, ομιλία, ακρόαση μουσικής, διατάσεις, επιτραπέζια παιχνίδια κ.λπ.
Επιλέξτε την αγαπημένη ιδέα</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Η ομάδα ψηφίζει την ιδέα που τους αρέσει περισσότερο (σηκώνοντας χέρια, αυτοκόλλητα ή τελείες</a:t>
            </a:r>
            <a:r>
              <a:rPr lang="en-US" sz="2000" dirty="0">
                <a:solidFill>
                  <a:schemeClr val="dk1"/>
                </a:solidFill>
                <a:latin typeface="+mn-lt"/>
                <a:ea typeface="Poppins Light"/>
                <a:cs typeface="Poppins Light"/>
                <a:sym typeface="Poppins Light"/>
              </a:rPr>
              <a:t>).</a:t>
            </a:r>
            <a:endParaRPr sz="2000" dirty="0">
              <a:latin typeface="+mn-lt"/>
              <a:ea typeface="Poppins Light"/>
              <a:cs typeface="Poppins Light"/>
              <a:sym typeface="Poppins Light"/>
            </a:endParaRPr>
          </a:p>
        </p:txBody>
      </p:sp>
      <p:sp>
        <p:nvSpPr>
          <p:cNvPr id="222" name="Google Shape;222;g3b3ae0b1803_0_233"/>
          <p:cNvSpPr txBox="1"/>
          <p:nvPr/>
        </p:nvSpPr>
        <p:spPr>
          <a:xfrm>
            <a:off x="12992000" y="4637975"/>
            <a:ext cx="4608300" cy="4585840"/>
          </a:xfrm>
          <a:prstGeom prst="rect">
            <a:avLst/>
          </a:prstGeom>
          <a:noFill/>
          <a:ln>
            <a:noFill/>
          </a:ln>
        </p:spPr>
        <p:txBody>
          <a:bodyPr spcFirstLastPara="1" wrap="square" lIns="91425" tIns="91425" rIns="91425" bIns="91425" anchor="t" anchorCtr="0">
            <a:spAutoFit/>
          </a:bodyPr>
          <a:lstStyle/>
          <a:p>
            <a:pPr marL="457200" lvl="0" indent="-355600">
              <a:lnSpc>
                <a:spcPct val="115000"/>
              </a:lnSpc>
              <a:spcBef>
                <a:spcPts val="1200"/>
              </a:spcBef>
              <a:buClr>
                <a:schemeClr val="dk1"/>
              </a:buClr>
              <a:buSzPts val="2000"/>
              <a:buAutoNum type="arabicPeriod"/>
            </a:pPr>
            <a:r>
              <a:rPr lang="el-GR" sz="2000" b="1" dirty="0">
                <a:solidFill>
                  <a:schemeClr val="dk1"/>
                </a:solidFill>
              </a:rPr>
              <a:t>Δοκιμάστε το</a:t>
            </a:r>
            <a:br>
              <a:rPr lang="el-GR" sz="2000" b="1" dirty="0">
                <a:solidFill>
                  <a:schemeClr val="dk1"/>
                </a:solidFill>
              </a:rPr>
            </a:br>
            <a:r>
              <a:rPr lang="el-GR" sz="2000" b="1" dirty="0">
                <a:solidFill>
                  <a:schemeClr val="dk1"/>
                </a:solidFill>
              </a:rPr>
              <a:t> </a:t>
            </a:r>
            <a:r>
              <a:rPr lang="el-GR" sz="2000" dirty="0">
                <a:solidFill>
                  <a:schemeClr val="dk1"/>
                </a:solidFill>
              </a:rPr>
              <a:t>Περνούν λίγα λεπτά κάνοντας πραγματικά την επιλεγμένη δραστηριότητα μαζί</a:t>
            </a:r>
            <a:r>
              <a:rPr lang="en-US" sz="2000" dirty="0">
                <a:solidFill>
                  <a:schemeClr val="dk1"/>
                </a:solidFill>
              </a:rPr>
              <a:t>.</a:t>
            </a:r>
            <a:br>
              <a:rPr lang="en-US" sz="2000" dirty="0">
                <a:solidFill>
                  <a:schemeClr val="dk1"/>
                </a:solidFill>
              </a:rPr>
            </a:br>
            <a:endParaRPr sz="2000" dirty="0">
              <a:solidFill>
                <a:schemeClr val="dk1"/>
              </a:solidFill>
            </a:endParaRPr>
          </a:p>
          <a:p>
            <a:pPr marL="457200" lvl="0" indent="-355600">
              <a:lnSpc>
                <a:spcPct val="115000"/>
              </a:lnSpc>
              <a:buClr>
                <a:schemeClr val="dk1"/>
              </a:buClr>
              <a:buSzPts val="2000"/>
              <a:buAutoNum type="arabicPeriod"/>
            </a:pPr>
            <a:r>
              <a:rPr lang="el-GR" sz="2000" b="1" dirty="0">
                <a:solidFill>
                  <a:schemeClr val="dk1"/>
                </a:solidFill>
              </a:rPr>
              <a:t>Σκεφτείτε σύντομα</a:t>
            </a:r>
            <a:br>
              <a:rPr lang="el-GR" sz="2000" b="1" dirty="0">
                <a:solidFill>
                  <a:schemeClr val="dk1"/>
                </a:solidFill>
              </a:rPr>
            </a:br>
            <a:r>
              <a:rPr lang="el-GR" sz="2000" b="1" dirty="0">
                <a:solidFill>
                  <a:schemeClr val="dk1"/>
                </a:solidFill>
              </a:rPr>
              <a:t> </a:t>
            </a:r>
            <a:r>
              <a:rPr lang="el-GR" sz="2000" dirty="0">
                <a:solidFill>
                  <a:schemeClr val="dk1"/>
                </a:solidFill>
              </a:rPr>
              <a:t>Κάντε απλές ερωτήσεις όπως</a:t>
            </a:r>
            <a:r>
              <a:rPr lang="en-US" sz="2000" dirty="0">
                <a:solidFill>
                  <a:schemeClr val="dk1"/>
                </a:solidFill>
              </a:rPr>
              <a:t>:</a:t>
            </a:r>
            <a:endParaRPr sz="2000" dirty="0">
              <a:solidFill>
                <a:schemeClr val="dk1"/>
              </a:solidFill>
            </a:endParaRPr>
          </a:p>
          <a:p>
            <a:pPr marL="914400" lvl="1" indent="-355600">
              <a:lnSpc>
                <a:spcPct val="115000"/>
              </a:lnSpc>
              <a:buClr>
                <a:schemeClr val="dk1"/>
              </a:buClr>
              <a:buSzPts val="2000"/>
              <a:buChar char="○"/>
            </a:pPr>
            <a:r>
              <a:rPr lang="el-GR" sz="2000" dirty="0">
                <a:solidFill>
                  <a:schemeClr val="dk1"/>
                </a:solidFill>
              </a:rPr>
              <a:t>Πώς ένιωθες χωρίς το τηλέφωνό σου;
Ήταν εύκολο ή δύσκολο;
Θα το δοκιμάζατε ξανά στο σπίτι;</a:t>
            </a:r>
            <a:endParaRPr sz="2000" dirty="0">
              <a:solidFill>
                <a:schemeClr val="dk1"/>
              </a:solidFill>
              <a:latin typeface="Poppins Light"/>
              <a:ea typeface="Poppins Light"/>
              <a:cs typeface="Poppins Light"/>
              <a:sym typeface="Poppins Light"/>
            </a:endParaRPr>
          </a:p>
        </p:txBody>
      </p:sp>
      <p:grpSp>
        <p:nvGrpSpPr>
          <p:cNvPr id="223" name="Google Shape;223;g3b3ae0b1803_0_233"/>
          <p:cNvGrpSpPr/>
          <p:nvPr/>
        </p:nvGrpSpPr>
        <p:grpSpPr>
          <a:xfrm>
            <a:off x="12170164" y="4166658"/>
            <a:ext cx="5635237" cy="5370366"/>
            <a:chOff x="440148" y="86033"/>
            <a:chExt cx="1310947" cy="803971"/>
          </a:xfrm>
        </p:grpSpPr>
        <p:sp>
          <p:nvSpPr>
            <p:cNvPr id="224" name="Google Shape;224;g3b3ae0b1803_0_233"/>
            <p:cNvSpPr/>
            <p:nvPr/>
          </p:nvSpPr>
          <p:spPr>
            <a:xfrm>
              <a:off x="579485" y="86033"/>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25" name="Google Shape;225;g3b3ae0b1803_0_233"/>
            <p:cNvSpPr txBox="1"/>
            <p:nvPr/>
          </p:nvSpPr>
          <p:spPr>
            <a:xfrm>
              <a:off x="440148" y="100104"/>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6" name="Google Shape;226;g3b3ae0b1803_0_233"/>
          <p:cNvGrpSpPr/>
          <p:nvPr/>
        </p:nvGrpSpPr>
        <p:grpSpPr>
          <a:xfrm>
            <a:off x="11841113" y="3502536"/>
            <a:ext cx="1311615" cy="1311615"/>
            <a:chOff x="0" y="0"/>
            <a:chExt cx="812800" cy="812800"/>
          </a:xfrm>
        </p:grpSpPr>
        <p:sp>
          <p:nvSpPr>
            <p:cNvPr id="227" name="Google Shape;227;g3b3ae0b1803_0_2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g3b3ae0b1803_0_233"/>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9" name="Google Shape;229;g3b3ae0b1803_0_233"/>
          <p:cNvSpPr/>
          <p:nvPr/>
        </p:nvSpPr>
        <p:spPr>
          <a:xfrm>
            <a:off x="12099955" y="3733889"/>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230" name="Google Shape;230;g3b3ae0b1803_0_233"/>
          <p:cNvSpPr txBox="1"/>
          <p:nvPr/>
        </p:nvSpPr>
        <p:spPr>
          <a:xfrm>
            <a:off x="6857709" y="1843225"/>
            <a:ext cx="9671700" cy="2031295"/>
          </a:xfrm>
          <a:prstGeom prst="rect">
            <a:avLst/>
          </a:prstGeom>
          <a:noFill/>
          <a:ln>
            <a:noFill/>
          </a:ln>
        </p:spPr>
        <p:txBody>
          <a:bodyPr spcFirstLastPara="1" wrap="square" lIns="91425" tIns="91425" rIns="91425" bIns="91425" anchor="t" anchorCtr="0">
            <a:spAutoFit/>
          </a:bodyPr>
          <a:lstStyle/>
          <a:p>
            <a:pPr lvl="0"/>
            <a:r>
              <a:rPr lang="el-GR" sz="2000" b="1" dirty="0">
                <a:solidFill>
                  <a:schemeClr val="dk1"/>
                </a:solidFill>
                <a:latin typeface="+mn-lt"/>
                <a:ea typeface="Poppins"/>
                <a:cs typeface="Poppins"/>
                <a:sym typeface="Poppins"/>
              </a:rPr>
              <a:t>Σκοπός</a:t>
            </a:r>
            <a:r>
              <a:rPr lang="el-GR" sz="2000" dirty="0">
                <a:solidFill>
                  <a:schemeClr val="dk1"/>
                </a:solidFill>
                <a:latin typeface="+mn-lt"/>
                <a:ea typeface="Poppins"/>
                <a:cs typeface="Poppins"/>
                <a:sym typeface="Poppins"/>
              </a:rPr>
              <a:t>: Δώστε στους συμμετέχοντες ένα μικρό διάλειμμα από τις συσκευές και ενθαρρύνετε τη δημιουργική σκέψη για δραστηριότητες εκτός σύνδεσης.</a:t>
            </a:r>
          </a:p>
          <a:p>
            <a:pPr lvl="0"/>
            <a:r>
              <a:rPr lang="el-GR" sz="2000" b="1" dirty="0">
                <a:solidFill>
                  <a:schemeClr val="dk1"/>
                </a:solidFill>
                <a:latin typeface="+mn-lt"/>
                <a:ea typeface="Poppins"/>
                <a:cs typeface="Poppins"/>
                <a:sym typeface="Poppins"/>
              </a:rPr>
              <a:t>
Αναμενόμενα αποτελέσματα: </a:t>
            </a:r>
            <a:r>
              <a:rPr lang="el-GR" sz="2000" dirty="0">
                <a:solidFill>
                  <a:schemeClr val="dk1"/>
                </a:solidFill>
                <a:latin typeface="+mn-lt"/>
                <a:ea typeface="Poppins"/>
                <a:cs typeface="Poppins"/>
                <a:sym typeface="Poppins"/>
              </a:rPr>
              <a:t>Οι συμμετέχοντες δημιουργούν νέες ιδέες για διασκεδαστικές εμπειρίες χωρίς οθόνη και βιώνουν την ικανοποίηση της συνεργατικής δημιουργικότητας χωρίς ψηφιακούς περισπασμούς</a:t>
            </a:r>
            <a:r>
              <a:rPr lang="en-US" sz="2000" dirty="0">
                <a:solidFill>
                  <a:schemeClr val="dk1"/>
                </a:solidFill>
                <a:latin typeface="+mn-lt"/>
                <a:ea typeface="Poppins Light"/>
                <a:cs typeface="Poppins Light"/>
                <a:sym typeface="Poppins Light"/>
              </a:rPr>
              <a:t>.</a:t>
            </a:r>
            <a:endParaRPr sz="2000" dirty="0">
              <a:latin typeface="+mn-lt"/>
              <a:ea typeface="Poppins Light"/>
              <a:cs typeface="Poppins Light"/>
              <a:sym typeface="Poppins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pSp>
        <p:nvGrpSpPr>
          <p:cNvPr id="235" name="Google Shape;235;g3b3ae0b1803_0_70"/>
          <p:cNvGrpSpPr/>
          <p:nvPr/>
        </p:nvGrpSpPr>
        <p:grpSpPr>
          <a:xfrm>
            <a:off x="9397400" y="4343325"/>
            <a:ext cx="7806437" cy="5802437"/>
            <a:chOff x="0" y="0"/>
            <a:chExt cx="1171610" cy="799476"/>
          </a:xfrm>
        </p:grpSpPr>
        <p:sp>
          <p:nvSpPr>
            <p:cNvPr id="236" name="Google Shape;236;g3b3ae0b1803_0_70"/>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37" name="Google Shape;237;g3b3ae0b1803_0_70"/>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8" name="Google Shape;238;g3b3ae0b1803_0_70"/>
          <p:cNvSpPr/>
          <p:nvPr/>
        </p:nvSpPr>
        <p:spPr>
          <a:xfrm>
            <a:off x="17397413" y="2533943"/>
            <a:ext cx="1365559" cy="1365559"/>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3">
              <a:alphaModFix/>
            </a:blip>
            <a:stretch>
              <a:fillRect/>
            </a:stretch>
          </a:blipFill>
          <a:ln>
            <a:noFill/>
          </a:ln>
        </p:spPr>
        <p:txBody>
          <a:bodyPr/>
          <a:lstStyle/>
          <a:p>
            <a:endParaRPr lang="en-GB"/>
          </a:p>
        </p:txBody>
      </p:sp>
      <p:grpSp>
        <p:nvGrpSpPr>
          <p:cNvPr id="239" name="Google Shape;239;g3b3ae0b1803_0_70"/>
          <p:cNvGrpSpPr/>
          <p:nvPr/>
        </p:nvGrpSpPr>
        <p:grpSpPr>
          <a:xfrm>
            <a:off x="1542813" y="1718852"/>
            <a:ext cx="4448486" cy="2180651"/>
            <a:chOff x="0" y="0"/>
            <a:chExt cx="1171610" cy="799476"/>
          </a:xfrm>
        </p:grpSpPr>
        <p:sp>
          <p:nvSpPr>
            <p:cNvPr id="240" name="Google Shape;240;g3b3ae0b1803_0_70"/>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241" name="Google Shape;241;g3b3ae0b1803_0_70"/>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2" name="Google Shape;242;g3b3ae0b1803_0_70"/>
          <p:cNvGrpSpPr/>
          <p:nvPr/>
        </p:nvGrpSpPr>
        <p:grpSpPr>
          <a:xfrm>
            <a:off x="1123238" y="847852"/>
            <a:ext cx="1311615" cy="1311615"/>
            <a:chOff x="0" y="0"/>
            <a:chExt cx="812800" cy="812800"/>
          </a:xfrm>
        </p:grpSpPr>
        <p:sp>
          <p:nvSpPr>
            <p:cNvPr id="243" name="Google Shape;243;g3b3ae0b1803_0_7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g3b3ae0b1803_0_70"/>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5" name="Google Shape;245;g3b3ae0b1803_0_70"/>
          <p:cNvGrpSpPr/>
          <p:nvPr/>
        </p:nvGrpSpPr>
        <p:grpSpPr>
          <a:xfrm>
            <a:off x="1542825" y="4448150"/>
            <a:ext cx="7411839" cy="5410374"/>
            <a:chOff x="0" y="0"/>
            <a:chExt cx="1171610" cy="799476"/>
          </a:xfrm>
        </p:grpSpPr>
        <p:sp>
          <p:nvSpPr>
            <p:cNvPr id="246" name="Google Shape;246;g3b3ae0b1803_0_70"/>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47" name="Google Shape;247;g3b3ae0b1803_0_70"/>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8" name="Google Shape;248;g3b3ae0b1803_0_70"/>
          <p:cNvSpPr/>
          <p:nvPr/>
        </p:nvSpPr>
        <p:spPr>
          <a:xfrm>
            <a:off x="1348168" y="1097840"/>
            <a:ext cx="861745"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4">
              <a:alphaModFix/>
            </a:blip>
            <a:stretch>
              <a:fillRect/>
            </a:stretch>
          </a:blipFill>
          <a:ln>
            <a:noFill/>
          </a:ln>
        </p:spPr>
        <p:txBody>
          <a:bodyPr/>
          <a:lstStyle/>
          <a:p>
            <a:endParaRPr lang="en-GB"/>
          </a:p>
        </p:txBody>
      </p:sp>
      <p:sp>
        <p:nvSpPr>
          <p:cNvPr id="249" name="Google Shape;249;g3b3ae0b1803_0_70"/>
          <p:cNvSpPr/>
          <p:nvPr/>
        </p:nvSpPr>
        <p:spPr>
          <a:xfrm>
            <a:off x="-71544" y="8918817"/>
            <a:ext cx="1325174" cy="1364401"/>
          </a:xfrm>
          <a:custGeom>
            <a:avLst/>
            <a:gdLst/>
            <a:ahLst/>
            <a:cxnLst/>
            <a:rect l="l" t="t" r="r" b="b"/>
            <a:pathLst>
              <a:path w="1325174" h="1364401" extrusionOk="0">
                <a:moveTo>
                  <a:pt x="0" y="0"/>
                </a:moveTo>
                <a:lnTo>
                  <a:pt x="1325174" y="0"/>
                </a:lnTo>
                <a:lnTo>
                  <a:pt x="1325174" y="1364400"/>
                </a:lnTo>
                <a:lnTo>
                  <a:pt x="0" y="1364400"/>
                </a:lnTo>
                <a:lnTo>
                  <a:pt x="0" y="0"/>
                </a:lnTo>
                <a:close/>
              </a:path>
            </a:pathLst>
          </a:custGeom>
          <a:blipFill rotWithShape="1">
            <a:blip r:embed="rId5">
              <a:alphaModFix/>
            </a:blip>
            <a:stretch>
              <a:fillRect/>
            </a:stretch>
          </a:blipFill>
          <a:ln>
            <a:noFill/>
          </a:ln>
        </p:spPr>
        <p:txBody>
          <a:bodyPr/>
          <a:lstStyle/>
          <a:p>
            <a:endParaRPr lang="en-GB"/>
          </a:p>
        </p:txBody>
      </p:sp>
      <p:sp>
        <p:nvSpPr>
          <p:cNvPr id="250" name="Google Shape;250;g3b3ae0b1803_0_70"/>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6">
              <a:alphaModFix/>
            </a:blip>
            <a:stretch>
              <a:fillRect/>
            </a:stretch>
          </a:blipFill>
          <a:ln>
            <a:noFill/>
          </a:ln>
        </p:spPr>
        <p:txBody>
          <a:bodyPr/>
          <a:lstStyle/>
          <a:p>
            <a:endParaRPr lang="en-GB"/>
          </a:p>
        </p:txBody>
      </p:sp>
      <p:sp>
        <p:nvSpPr>
          <p:cNvPr id="251" name="Google Shape;251;g3b3ae0b1803_0_70"/>
          <p:cNvSpPr txBox="1"/>
          <p:nvPr/>
        </p:nvSpPr>
        <p:spPr>
          <a:xfrm>
            <a:off x="3861738" y="482250"/>
            <a:ext cx="10564500"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Poppins"/>
                <a:ea typeface="Poppins"/>
                <a:cs typeface="Poppins"/>
                <a:sym typeface="Poppins"/>
              </a:rPr>
              <a:t>Πρόκληση 2: "Αισθητηριακός Καθαριστής"</a:t>
            </a:r>
            <a:endParaRPr sz="4000" b="0" i="0" u="none" strike="noStrike" cap="none" dirty="0">
              <a:solidFill>
                <a:srgbClr val="000000"/>
              </a:solidFill>
              <a:latin typeface="Arial"/>
              <a:ea typeface="Arial"/>
              <a:cs typeface="Arial"/>
              <a:sym typeface="Arial"/>
            </a:endParaRPr>
          </a:p>
        </p:txBody>
      </p:sp>
      <p:sp>
        <p:nvSpPr>
          <p:cNvPr id="252" name="Google Shape;252;g3b3ae0b1803_0_70"/>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7">
              <a:alphaModFix/>
            </a:blip>
            <a:stretch>
              <a:fillRect/>
            </a:stretch>
          </a:blipFill>
          <a:ln>
            <a:noFill/>
          </a:ln>
        </p:spPr>
        <p:txBody>
          <a:bodyPr/>
          <a:lstStyle/>
          <a:p>
            <a:endParaRPr lang="en-GB"/>
          </a:p>
        </p:txBody>
      </p:sp>
      <p:sp>
        <p:nvSpPr>
          <p:cNvPr id="253" name="Google Shape;253;g3b3ae0b1803_0_70"/>
          <p:cNvSpPr txBox="1"/>
          <p:nvPr/>
        </p:nvSpPr>
        <p:spPr>
          <a:xfrm>
            <a:off x="1861247" y="2305904"/>
            <a:ext cx="3811200" cy="1231106"/>
          </a:xfrm>
          <a:prstGeom prst="rect">
            <a:avLst/>
          </a:prstGeom>
          <a:noFill/>
          <a:ln>
            <a:noFill/>
          </a:ln>
        </p:spPr>
        <p:txBody>
          <a:bodyPr spcFirstLastPara="1" wrap="square" lIns="0" tIns="0" rIns="0" bIns="0" anchor="t" anchorCtr="0">
            <a:spAutoFit/>
          </a:bodyPr>
          <a:lstStyle/>
          <a:p>
            <a:pPr lvl="0">
              <a:buSzPts val="2000"/>
            </a:pPr>
            <a:r>
              <a:rPr lang="el-GR" sz="2000" b="1" dirty="0">
                <a:solidFill>
                  <a:srgbClr val="2B2B2B"/>
                </a:solidFill>
                <a:latin typeface="+mn-lt"/>
                <a:ea typeface="Poppins"/>
                <a:cs typeface="Poppins"/>
                <a:sym typeface="Poppins"/>
              </a:rPr>
              <a:t>ΣΤΟΧΟΣ</a:t>
            </a:r>
            <a:r>
              <a:rPr lang="en-US" sz="2000" b="1" dirty="0">
                <a:solidFill>
                  <a:srgbClr val="2B2B2B"/>
                </a:solidFill>
                <a:latin typeface="+mn-lt"/>
                <a:ea typeface="Poppins"/>
                <a:cs typeface="Poppins"/>
                <a:sym typeface="Poppins"/>
              </a:rPr>
              <a:t>:</a:t>
            </a:r>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Επανασυνδεθείτε με τις άμεσες αισθήσεις και παρατηρήστε πώς αισθάνονται οι εμπειρίες εκτός σύνδεσης</a:t>
            </a:r>
            <a:r>
              <a:rPr lang="en-US" sz="2000" dirty="0">
                <a:solidFill>
                  <a:srgbClr val="2B2B2B"/>
                </a:solidFill>
                <a:latin typeface="+mn-lt"/>
                <a:ea typeface="Poppins Light"/>
                <a:cs typeface="Poppins Light"/>
                <a:sym typeface="Poppins Light"/>
              </a:rPr>
              <a:t>.</a:t>
            </a:r>
            <a:endParaRPr sz="1400" b="0" i="0" u="none" strike="noStrike" cap="none" dirty="0">
              <a:solidFill>
                <a:srgbClr val="000000"/>
              </a:solidFill>
              <a:latin typeface="+mn-lt"/>
              <a:ea typeface="Arial"/>
              <a:cs typeface="Arial"/>
              <a:sym typeface="Arial"/>
            </a:endParaRPr>
          </a:p>
        </p:txBody>
      </p:sp>
      <p:sp>
        <p:nvSpPr>
          <p:cNvPr id="254" name="Google Shape;254;g3b3ae0b1803_0_70"/>
          <p:cNvSpPr txBox="1"/>
          <p:nvPr/>
        </p:nvSpPr>
        <p:spPr>
          <a:xfrm>
            <a:off x="1812200" y="4684166"/>
            <a:ext cx="6632060" cy="4616648"/>
          </a:xfrm>
          <a:prstGeom prst="rect">
            <a:avLst/>
          </a:prstGeom>
          <a:noFill/>
          <a:ln>
            <a:noFill/>
          </a:ln>
        </p:spPr>
        <p:txBody>
          <a:bodyPr spcFirstLastPara="1" wrap="square" lIns="0" tIns="0" rIns="0" bIns="0"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Πώς λειτουργεί (βήμα προς βήμα)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57200" lvl="0" indent="-355600">
              <a:spcBef>
                <a:spcPts val="1200"/>
              </a:spcBef>
              <a:buClr>
                <a:schemeClr val="dk1"/>
              </a:buClr>
              <a:buSzPts val="2000"/>
              <a:buFont typeface="Poppins Light"/>
              <a:buAutoNum type="arabicPeriod"/>
            </a:pPr>
            <a:r>
              <a:rPr lang="el-GR" sz="2000" b="1" dirty="0">
                <a:solidFill>
                  <a:schemeClr val="dk1"/>
                </a:solidFill>
                <a:latin typeface="+mn-lt"/>
                <a:ea typeface="Poppins"/>
                <a:cs typeface="Poppins"/>
                <a:sym typeface="Poppins"/>
              </a:rPr>
              <a:t>Ρύθμιση αισθητηριακών σταθμών</a:t>
            </a:r>
            <a:br>
              <a:rPr lang="en-US"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Ο συντονιστής τοποθετεί 5-6 αισθητήρια αντικείμενα γύρω από το δωμάτιο</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(για παράδειγμα: μια μαλακή μπάλα, φύλλα, αρωματικό κερί, κομμάτι ύφασμα, λεμόνι, κοχύλι</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457200" lvl="0" indent="-355600">
              <a:buClr>
                <a:schemeClr val="dk1"/>
              </a:buClr>
              <a:buSzPts val="2000"/>
              <a:buFont typeface="Poppins Light"/>
              <a:buAutoNum type="arabicPeriod"/>
            </a:pPr>
            <a:r>
              <a:rPr lang="el-GR" sz="2000" b="1" dirty="0">
                <a:solidFill>
                  <a:schemeClr val="dk1"/>
                </a:solidFill>
                <a:latin typeface="+mn-lt"/>
                <a:ea typeface="Poppins"/>
                <a:cs typeface="Poppins"/>
                <a:sym typeface="Poppins"/>
              </a:rPr>
              <a:t>Σχηματίστε μικρές ομάδες</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Οι συμμετέχοντες εργάζονται σε ζευγάρια ή τριάδες</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457200" lvl="0" indent="-355600">
              <a:buClr>
                <a:schemeClr val="dk1"/>
              </a:buClr>
              <a:buSzPts val="2000"/>
              <a:buFont typeface="Poppins Light"/>
              <a:buAutoNum type="arabicPeriod"/>
            </a:pPr>
            <a:r>
              <a:rPr lang="el-GR" sz="2000" b="1" dirty="0">
                <a:solidFill>
                  <a:schemeClr val="dk1"/>
                </a:solidFill>
                <a:latin typeface="+mn-lt"/>
                <a:ea typeface="Poppins"/>
                <a:cs typeface="Poppins"/>
                <a:sym typeface="Poppins"/>
              </a:rPr>
              <a:t>Γρήγορες περιστροφές</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Κάθε ομάδα πηγαίνει σε ένα στοιχείο κάθε φορά.</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Έχουν ένα λεπτό για: να το κοιτάξουν, να το αγγίξουν και να μυρίσουν ή να ακούσουν (αν χρειάζεται</a:t>
            </a:r>
            <a:r>
              <a:rPr lang="en-US" sz="2000" dirty="0">
                <a:solidFill>
                  <a:schemeClr val="dk1"/>
                </a:solidFill>
                <a:latin typeface="+mn-lt"/>
                <a:ea typeface="Poppins Light"/>
                <a:cs typeface="Poppins Light"/>
                <a:sym typeface="Poppins Light"/>
              </a:rPr>
              <a:t>)</a:t>
            </a:r>
            <a:endParaRPr sz="2000" dirty="0">
              <a:latin typeface="+mn-lt"/>
              <a:ea typeface="Poppins Light"/>
              <a:cs typeface="Poppins Light"/>
              <a:sym typeface="Poppins Light"/>
            </a:endParaRPr>
          </a:p>
        </p:txBody>
      </p:sp>
      <p:sp>
        <p:nvSpPr>
          <p:cNvPr id="255" name="Google Shape;255;g3b3ae0b1803_0_70"/>
          <p:cNvSpPr txBox="1"/>
          <p:nvPr/>
        </p:nvSpPr>
        <p:spPr>
          <a:xfrm>
            <a:off x="9959975" y="4635800"/>
            <a:ext cx="6785200" cy="5109061"/>
          </a:xfrm>
          <a:prstGeom prst="rect">
            <a:avLst/>
          </a:prstGeom>
          <a:noFill/>
          <a:ln>
            <a:noFill/>
          </a:ln>
        </p:spPr>
        <p:txBody>
          <a:bodyPr spcFirstLastPara="1" wrap="square" lIns="91425" tIns="91425" rIns="91425" bIns="91425" anchor="t" anchorCtr="0">
            <a:spAutoFit/>
          </a:bodyPr>
          <a:lstStyle/>
          <a:p>
            <a:pPr lvl="0">
              <a:buClr>
                <a:schemeClr val="dk1"/>
              </a:buClr>
              <a:buSzPts val="1100"/>
            </a:pPr>
            <a:r>
              <a:rPr lang="en-US" sz="2000" b="1" dirty="0">
                <a:solidFill>
                  <a:schemeClr val="dk1"/>
                </a:solidFill>
                <a:latin typeface="+mn-lt"/>
                <a:ea typeface="Poppins Light"/>
                <a:cs typeface="Poppins Light"/>
                <a:sym typeface="Poppins Light"/>
              </a:rPr>
              <a:t>4</a:t>
            </a:r>
            <a:r>
              <a:rPr lang="en-US" sz="2000" dirty="0">
                <a:solidFill>
                  <a:schemeClr val="dk1"/>
                </a:solidFill>
                <a:latin typeface="+mn-lt"/>
                <a:ea typeface="Poppins Light"/>
                <a:cs typeface="Poppins Light"/>
                <a:sym typeface="Poppins Light"/>
              </a:rPr>
              <a:t>. </a:t>
            </a:r>
            <a:r>
              <a:rPr lang="el-GR" sz="2000" b="1" dirty="0">
                <a:solidFill>
                  <a:schemeClr val="dk1"/>
                </a:solidFill>
                <a:latin typeface="+mn-lt"/>
                <a:ea typeface="Poppins"/>
                <a:cs typeface="Poppins"/>
                <a:sym typeface="Poppins"/>
              </a:rPr>
              <a:t>Περιγράψτε, μην το ονομάσετε</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Πίσω στον κύκλο, τα ζευγάρια περιγράφουν</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marL="444500" lvl="0" indent="-342900">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Πώς φαίνεται
Πώς νιώθεις
οποιοδήποτε συναίσθημα ή ανάμνηση φέρνει</a:t>
            </a:r>
            <a:br>
              <a:rPr lang="el-GR" sz="2000" dirty="0">
                <a:solidFill>
                  <a:schemeClr val="dk1"/>
                </a:solidFill>
                <a:latin typeface="+mn-lt"/>
                <a:ea typeface="Poppins Light"/>
                <a:cs typeface="Poppins Light"/>
                <a:sym typeface="Poppins Light"/>
              </a:rPr>
            </a:br>
            <a:r>
              <a:rPr lang="el-GR" sz="2000" dirty="0">
                <a:solidFill>
                  <a:schemeClr val="dk1"/>
                </a:solidFill>
                <a:latin typeface="+mn-lt"/>
                <a:ea typeface="Poppins Light"/>
                <a:cs typeface="Poppins Light"/>
                <a:sym typeface="Poppins Light"/>
              </a:rPr>
              <a:t> χωρίς να λέει το όνομα του αντικειμένου</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lvl="0">
              <a:buClr>
                <a:schemeClr val="dk1"/>
              </a:buClr>
              <a:buSzPts val="1100"/>
            </a:pPr>
            <a:r>
              <a:rPr lang="en-US" sz="2000" b="1" dirty="0">
                <a:solidFill>
                  <a:schemeClr val="dk1"/>
                </a:solidFill>
                <a:latin typeface="+mn-lt"/>
                <a:ea typeface="Poppins Light"/>
                <a:cs typeface="Poppins Light"/>
                <a:sym typeface="Poppins Light"/>
              </a:rPr>
              <a:t>5</a:t>
            </a:r>
            <a:r>
              <a:rPr lang="el-GR" sz="2000" dirty="0">
                <a:solidFill>
                  <a:schemeClr val="dk1"/>
                </a:solidFill>
                <a:latin typeface="+mn-lt"/>
                <a:ea typeface="Poppins Light"/>
                <a:cs typeface="Poppins Light"/>
                <a:sym typeface="Poppins Light"/>
              </a:rPr>
              <a:t>. </a:t>
            </a:r>
            <a:r>
              <a:rPr lang="el-GR" sz="2000" b="1" dirty="0">
                <a:solidFill>
                  <a:schemeClr val="dk1"/>
                </a:solidFill>
                <a:latin typeface="+mn-lt"/>
                <a:ea typeface="Poppins"/>
                <a:cs typeface="Poppins"/>
                <a:sym typeface="Poppins"/>
              </a:rPr>
              <a:t>Ομαδική εικασία</a:t>
            </a:r>
            <a:br>
              <a:rPr lang="en-US" sz="2000" dirty="0">
                <a:solidFill>
                  <a:schemeClr val="dk1"/>
                </a:solidFill>
                <a:latin typeface="+mn-lt"/>
                <a:ea typeface="Poppins Light"/>
                <a:cs typeface="Poppins Light"/>
                <a:sym typeface="Poppins Light"/>
              </a:rPr>
            </a:br>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Light"/>
                <a:cs typeface="Poppins Light"/>
                <a:sym typeface="Poppins Light"/>
              </a:rPr>
              <a:t>Η υπόλοιπη ομάδα μαντεύει το αντικείμενο</a:t>
            </a:r>
            <a:r>
              <a:rPr lang="en-US" sz="2000" dirty="0">
                <a:solidFill>
                  <a:schemeClr val="dk1"/>
                </a:solidFill>
                <a:latin typeface="+mn-lt"/>
                <a:ea typeface="Poppins Light"/>
                <a:cs typeface="Poppins Light"/>
                <a:sym typeface="Poppins Light"/>
              </a:rPr>
              <a:t>.</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lvl="0">
              <a:buClr>
                <a:schemeClr val="dk1"/>
              </a:buClr>
              <a:buSzPts val="1100"/>
            </a:pPr>
            <a:r>
              <a:rPr lang="en-US" sz="2000" b="1" dirty="0">
                <a:solidFill>
                  <a:schemeClr val="dk1"/>
                </a:solidFill>
                <a:latin typeface="+mn-lt"/>
                <a:ea typeface="Poppins Light"/>
                <a:cs typeface="Poppins Light"/>
                <a:sym typeface="Poppins Light"/>
              </a:rPr>
              <a:t>6. </a:t>
            </a:r>
            <a:r>
              <a:rPr lang="el-GR" sz="2000" b="1" dirty="0">
                <a:solidFill>
                  <a:schemeClr val="dk1"/>
                </a:solidFill>
                <a:latin typeface="+mn-lt"/>
                <a:ea typeface="Poppins"/>
                <a:cs typeface="Poppins"/>
                <a:sym typeface="Poppins"/>
              </a:rPr>
              <a:t>Σύντομος προβληματισμός</a:t>
            </a:r>
            <a:endParaRPr sz="2000" b="1" dirty="0">
              <a:solidFill>
                <a:schemeClr val="dk1"/>
              </a:solidFill>
              <a:latin typeface="+mn-lt"/>
              <a:ea typeface="Poppins"/>
              <a:cs typeface="Poppins"/>
              <a:sym typeface="Poppins"/>
            </a:endParaRPr>
          </a:p>
          <a:p>
            <a:pPr marL="444500" lvl="0" indent="-342900">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Πώς ένιωσες που επικεντρώθηκες μόνο στις αισθήσεις σου;
Είναι διαφορετικό από το να είσαι στο τηλέφωνό σου;
Ποιο αντικείμενο ήταν το αγαπημένο σας και γιατί;</a:t>
            </a:r>
            <a:endParaRPr sz="2000" dirty="0">
              <a:solidFill>
                <a:schemeClr val="dk1"/>
              </a:solidFill>
              <a:latin typeface="+mn-lt"/>
              <a:ea typeface="Poppins Light"/>
              <a:cs typeface="Poppins Light"/>
              <a:sym typeface="Poppins Light"/>
            </a:endParaRPr>
          </a:p>
        </p:txBody>
      </p:sp>
      <p:grpSp>
        <p:nvGrpSpPr>
          <p:cNvPr id="256" name="Google Shape;256;g3b3ae0b1803_0_70"/>
          <p:cNvGrpSpPr/>
          <p:nvPr/>
        </p:nvGrpSpPr>
        <p:grpSpPr>
          <a:xfrm>
            <a:off x="8579988" y="3899511"/>
            <a:ext cx="1311615" cy="1311615"/>
            <a:chOff x="0" y="0"/>
            <a:chExt cx="812800" cy="812800"/>
          </a:xfrm>
        </p:grpSpPr>
        <p:sp>
          <p:nvSpPr>
            <p:cNvPr id="257" name="Google Shape;257;g3b3ae0b1803_0_7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g3b3ae0b1803_0_70"/>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9" name="Google Shape;259;g3b3ae0b1803_0_70"/>
          <p:cNvSpPr/>
          <p:nvPr/>
        </p:nvSpPr>
        <p:spPr>
          <a:xfrm>
            <a:off x="8838830" y="4130864"/>
            <a:ext cx="793920" cy="842355"/>
          </a:xfrm>
          <a:custGeom>
            <a:avLst/>
            <a:gdLst/>
            <a:ahLst/>
            <a:cxnLst/>
            <a:rect l="l" t="t" r="r" b="b"/>
            <a:pathLst>
              <a:path w="793920" h="842355" extrusionOk="0">
                <a:moveTo>
                  <a:pt x="0" y="0"/>
                </a:moveTo>
                <a:lnTo>
                  <a:pt x="793920" y="0"/>
                </a:lnTo>
                <a:lnTo>
                  <a:pt x="793920" y="842356"/>
                </a:lnTo>
                <a:lnTo>
                  <a:pt x="0" y="842356"/>
                </a:lnTo>
                <a:lnTo>
                  <a:pt x="0" y="0"/>
                </a:lnTo>
                <a:close/>
              </a:path>
            </a:pathLst>
          </a:custGeom>
          <a:blipFill rotWithShape="1">
            <a:blip r:embed="rId8">
              <a:alphaModFix/>
            </a:blip>
            <a:stretch>
              <a:fillRect/>
            </a:stretch>
          </a:blipFill>
          <a:ln>
            <a:noFill/>
          </a:ln>
        </p:spPr>
        <p:txBody>
          <a:bodyPr/>
          <a:lstStyle/>
          <a:p>
            <a:endParaRPr lang="en-GB"/>
          </a:p>
        </p:txBody>
      </p:sp>
      <p:sp>
        <p:nvSpPr>
          <p:cNvPr id="260" name="Google Shape;260;g3b3ae0b1803_0_70"/>
          <p:cNvSpPr/>
          <p:nvPr/>
        </p:nvSpPr>
        <p:spPr>
          <a:xfrm>
            <a:off x="6775065" y="1630300"/>
            <a:ext cx="9838595" cy="2180571"/>
          </a:xfrm>
          <a:custGeom>
            <a:avLst/>
            <a:gdLst/>
            <a:ahLst/>
            <a:cxnLst/>
            <a:rect l="l" t="t" r="r" b="b"/>
            <a:pathLst>
              <a:path w="1171610" h="799476" extrusionOk="0">
                <a:moveTo>
                  <a:pt x="0" y="0"/>
                </a:moveTo>
                <a:lnTo>
                  <a:pt x="1171610" y="0"/>
                </a:lnTo>
                <a:lnTo>
                  <a:pt x="1171610" y="799476"/>
                </a:lnTo>
                <a:lnTo>
                  <a:pt x="0" y="799476"/>
                </a:lnTo>
                <a:close/>
              </a:path>
            </a:pathLst>
          </a:custGeom>
          <a:noFill/>
          <a:ln w="38100" cap="sq" cmpd="sng">
            <a:solidFill>
              <a:srgbClr val="286291"/>
            </a:solidFill>
            <a:prstDash val="solid"/>
            <a:miter lim="8000"/>
            <a:headEnd type="none" w="sm" len="sm"/>
            <a:tailEnd type="none" w="sm" len="sm"/>
          </a:ln>
        </p:spPr>
        <p:txBody>
          <a:bodyPr/>
          <a:lstStyle/>
          <a:p>
            <a:endParaRPr lang="en-GB"/>
          </a:p>
        </p:txBody>
      </p:sp>
      <p:sp>
        <p:nvSpPr>
          <p:cNvPr id="261" name="Google Shape;261;g3b3ae0b1803_0_70"/>
          <p:cNvSpPr txBox="1"/>
          <p:nvPr/>
        </p:nvSpPr>
        <p:spPr>
          <a:xfrm>
            <a:off x="6941588" y="1704663"/>
            <a:ext cx="9671700" cy="2108239"/>
          </a:xfrm>
          <a:prstGeom prst="rect">
            <a:avLst/>
          </a:prstGeom>
          <a:noFill/>
          <a:ln>
            <a:noFill/>
          </a:ln>
        </p:spPr>
        <p:txBody>
          <a:bodyPr spcFirstLastPara="1" wrap="square" lIns="91425" tIns="91425" rIns="91425" bIns="91425" anchor="t" anchorCtr="0">
            <a:spAutoFit/>
          </a:bodyPr>
          <a:lstStyle/>
          <a:p>
            <a:pPr lvl="0">
              <a:lnSpc>
                <a:spcPct val="115000"/>
              </a:lnSpc>
              <a:spcBef>
                <a:spcPts val="1200"/>
              </a:spcBef>
            </a:pPr>
            <a:r>
              <a:rPr lang="el-GR" sz="2000" b="1" dirty="0">
                <a:solidFill>
                  <a:schemeClr val="dk1"/>
                </a:solidFill>
                <a:latin typeface="+mn-lt"/>
                <a:ea typeface="Poppins"/>
                <a:cs typeface="Poppins"/>
                <a:sym typeface="Poppins"/>
              </a:rPr>
              <a:t>Σκοπός: </a:t>
            </a:r>
            <a:r>
              <a:rPr lang="el-GR" sz="2000" dirty="0">
                <a:solidFill>
                  <a:schemeClr val="dk1"/>
                </a:solidFill>
                <a:latin typeface="+mn-lt"/>
                <a:ea typeface="Poppins"/>
                <a:cs typeface="Poppins"/>
                <a:sym typeface="Poppins"/>
              </a:rPr>
              <a:t>Βοηθήστε τους συμμετέχοντες να επανασυνδεθούν με τις αισθήσεις τους και να εκτιμήσουν τις εμπειρίες εκτός σύνδεσης.</a:t>
            </a:r>
            <a:br>
              <a:rPr lang="el-GR" sz="2000" b="1" dirty="0">
                <a:solidFill>
                  <a:schemeClr val="dk1"/>
                </a:solidFill>
                <a:latin typeface="+mn-lt"/>
                <a:ea typeface="Poppins"/>
                <a:cs typeface="Poppins"/>
                <a:sym typeface="Poppins"/>
              </a:rPr>
            </a:br>
            <a:r>
              <a:rPr lang="el-GR" sz="2000" b="1" dirty="0">
                <a:solidFill>
                  <a:schemeClr val="dk1"/>
                </a:solidFill>
                <a:latin typeface="+mn-lt"/>
                <a:ea typeface="Poppins"/>
                <a:cs typeface="Poppins"/>
                <a:sym typeface="Poppins"/>
              </a:rPr>
              <a:t> Αναμενόμενα αποτελέσματα: </a:t>
            </a:r>
            <a:r>
              <a:rPr lang="el-GR" sz="2000" dirty="0">
                <a:solidFill>
                  <a:schemeClr val="dk1"/>
                </a:solidFill>
                <a:latin typeface="+mn-lt"/>
                <a:ea typeface="Poppins"/>
                <a:cs typeface="Poppins"/>
                <a:sym typeface="Poppins"/>
              </a:rPr>
              <a:t>Οι συμμετέχοντες παρατηρούν μικρές λεπτομέρειες στο περιβάλλον τους, αυξάνουν την επίγνωση και ενισχύουν την αισθητηριακή επίγνωση πέρα από τις οθόνες</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2204</Words>
  <Application>Microsoft Office PowerPoint</Application>
  <PresentationFormat>Custom</PresentationFormat>
  <Paragraphs>127</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Poppins</vt:lpstr>
      <vt:lpstr>Calibri</vt:lpstr>
      <vt:lpstr>Poppins Light</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Danae Marga</cp:lastModifiedBy>
  <cp:revision>1</cp:revision>
  <dcterms:created xsi:type="dcterms:W3CDTF">2006-08-16T00:00:00Z</dcterms:created>
  <dcterms:modified xsi:type="dcterms:W3CDTF">2026-03-17T13:24:28Z</dcterms:modified>
</cp:coreProperties>
</file>