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embeddedFontLst>
    <p:embeddedFont>
      <p:font typeface="Roboto"/>
      <p:regular r:id="rId18"/>
      <p:bold r:id="rId19"/>
      <p:italic r:id="rId20"/>
      <p:boldItalic r:id="rId21"/>
    </p:embeddedFont>
    <p:embeddedFont>
      <p:font typeface="Poppins"/>
      <p:regular r:id="rId22"/>
      <p:bold r:id="rId23"/>
      <p:italic r:id="rId24"/>
      <p:boldItalic r:id="rId25"/>
    </p:embeddedFont>
    <p:embeddedFont>
      <p:font typeface="Poppins Light"/>
      <p:regular r:id="rId26"/>
      <p:bold r:id="rId27"/>
      <p:italic r:id="rId28"/>
      <p:boldItalic r:id="rId29"/>
    </p:embeddedFont>
    <p:embeddedFont>
      <p:font typeface="Open Sans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4" roundtripDataSignature="AMtx7miJiKyeYbv9GYzPnITxlOrVbIni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italic.fntdata"/><Relationship Id="rId22" Type="http://schemas.openxmlformats.org/officeDocument/2006/relationships/font" Target="fonts/Poppins-regular.fntdata"/><Relationship Id="rId21" Type="http://schemas.openxmlformats.org/officeDocument/2006/relationships/font" Target="fonts/Roboto-boldItalic.fntdata"/><Relationship Id="rId24" Type="http://schemas.openxmlformats.org/officeDocument/2006/relationships/font" Target="fonts/Poppins-italic.fntdata"/><Relationship Id="rId23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Light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PoppinsLight-italic.fntdata"/><Relationship Id="rId27" Type="http://schemas.openxmlformats.org/officeDocument/2006/relationships/font" Target="fonts/Poppins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oppinsLigh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bold.fntdata"/><Relationship Id="rId30" Type="http://schemas.openxmlformats.org/officeDocument/2006/relationships/font" Target="fonts/OpenSans-regular.fntdata"/><Relationship Id="rId11" Type="http://schemas.openxmlformats.org/officeDocument/2006/relationships/slide" Target="slides/slide6.xml"/><Relationship Id="rId33" Type="http://schemas.openxmlformats.org/officeDocument/2006/relationships/font" Target="fonts/OpenSans-boldItalic.fntdata"/><Relationship Id="rId10" Type="http://schemas.openxmlformats.org/officeDocument/2006/relationships/slide" Target="slides/slide5.xml"/><Relationship Id="rId32" Type="http://schemas.openxmlformats.org/officeDocument/2006/relationships/font" Target="fonts/OpenSans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Roboto-bold.fntdata"/><Relationship Id="rId18" Type="http://schemas.openxmlformats.org/officeDocument/2006/relationships/font" Target="fonts/Roboto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81c16943c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g381c16943c7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b3da039a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" name="Google Shape;133;g3b3da039a4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b3da039a4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1" name="Google Shape;151;g3b3da039a41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b3da039a41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9" name="Google Shape;169;g3b3da039a41_0_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7" name="Google Shape;187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b3da039a41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g3b3da039a41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3da039a41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3b3da039a41_0_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811bc45a8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2" name="Google Shape;282;g3811bc45a8d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1.png"/><Relationship Id="rId13" Type="http://schemas.openxmlformats.org/officeDocument/2006/relationships/image" Target="../media/image8.png"/><Relationship Id="rId1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7.jpg"/><Relationship Id="rId4" Type="http://schemas.openxmlformats.org/officeDocument/2006/relationships/image" Target="../media/image20.png"/><Relationship Id="rId9" Type="http://schemas.openxmlformats.org/officeDocument/2006/relationships/image" Target="../media/image16.png"/><Relationship Id="rId5" Type="http://schemas.openxmlformats.org/officeDocument/2006/relationships/image" Target="../media/image3.png"/><Relationship Id="rId6" Type="http://schemas.openxmlformats.org/officeDocument/2006/relationships/image" Target="../media/image1.png"/><Relationship Id="rId7" Type="http://schemas.openxmlformats.org/officeDocument/2006/relationships/image" Target="../media/image2.png"/><Relationship Id="rId8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3.png"/><Relationship Id="rId12" Type="http://schemas.openxmlformats.org/officeDocument/2006/relationships/image" Target="../media/image21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5.png"/><Relationship Id="rId5" Type="http://schemas.openxmlformats.org/officeDocument/2006/relationships/image" Target="../media/image25.png"/><Relationship Id="rId6" Type="http://schemas.openxmlformats.org/officeDocument/2006/relationships/image" Target="../media/image10.png"/><Relationship Id="rId7" Type="http://schemas.openxmlformats.org/officeDocument/2006/relationships/image" Target="../media/image15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15.png"/><Relationship Id="rId5" Type="http://schemas.openxmlformats.org/officeDocument/2006/relationships/image" Target="../media/image5.png"/><Relationship Id="rId6" Type="http://schemas.openxmlformats.org/officeDocument/2006/relationships/image" Target="../media/image13.png"/><Relationship Id="rId7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28.jpg"/><Relationship Id="rId5" Type="http://schemas.openxmlformats.org/officeDocument/2006/relationships/image" Target="../media/image29.png"/><Relationship Id="rId6" Type="http://schemas.openxmlformats.org/officeDocument/2006/relationships/image" Target="../media/image1.png"/><Relationship Id="rId7" Type="http://schemas.openxmlformats.org/officeDocument/2006/relationships/image" Target="../media/image31.png"/><Relationship Id="rId8" Type="http://schemas.openxmlformats.org/officeDocument/2006/relationships/image" Target="../media/image3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9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Relationship Id="rId6" Type="http://schemas.openxmlformats.org/officeDocument/2006/relationships/image" Target="../media/image35.png"/><Relationship Id="rId7" Type="http://schemas.openxmlformats.org/officeDocument/2006/relationships/image" Target="../media/image46.jpg"/><Relationship Id="rId8" Type="http://schemas.openxmlformats.org/officeDocument/2006/relationships/image" Target="../media/image4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9.png"/><Relationship Id="rId4" Type="http://schemas.openxmlformats.org/officeDocument/2006/relationships/image" Target="../media/image37.png"/><Relationship Id="rId5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9.png"/><Relationship Id="rId4" Type="http://schemas.openxmlformats.org/officeDocument/2006/relationships/image" Target="../media/image32.png"/><Relationship Id="rId5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png"/><Relationship Id="rId4" Type="http://schemas.openxmlformats.org/officeDocument/2006/relationships/image" Target="../media/image52.png"/><Relationship Id="rId5" Type="http://schemas.openxmlformats.org/officeDocument/2006/relationships/image" Target="../media/image41.png"/><Relationship Id="rId6" Type="http://schemas.openxmlformats.org/officeDocument/2006/relationships/image" Target="../media/image45.png"/><Relationship Id="rId7" Type="http://schemas.openxmlformats.org/officeDocument/2006/relationships/image" Target="../media/image42.png"/><Relationship Id="rId8" Type="http://schemas.openxmlformats.org/officeDocument/2006/relationships/image" Target="../media/image5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22.png"/><Relationship Id="rId9" Type="http://schemas.openxmlformats.org/officeDocument/2006/relationships/image" Target="../media/image54.jpg"/><Relationship Id="rId5" Type="http://schemas.openxmlformats.org/officeDocument/2006/relationships/image" Target="../media/image29.png"/><Relationship Id="rId6" Type="http://schemas.openxmlformats.org/officeDocument/2006/relationships/image" Target="../media/image1.png"/><Relationship Id="rId7" Type="http://schemas.openxmlformats.org/officeDocument/2006/relationships/image" Target="../media/image31.png"/><Relationship Id="rId8" Type="http://schemas.openxmlformats.org/officeDocument/2006/relationships/image" Target="../media/image30.png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7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7.jpg"/><Relationship Id="rId4" Type="http://schemas.openxmlformats.org/officeDocument/2006/relationships/image" Target="../media/image56.png"/><Relationship Id="rId9" Type="http://schemas.openxmlformats.org/officeDocument/2006/relationships/image" Target="../media/image11.png"/><Relationship Id="rId5" Type="http://schemas.openxmlformats.org/officeDocument/2006/relationships/image" Target="../media/image44.png"/><Relationship Id="rId6" Type="http://schemas.openxmlformats.org/officeDocument/2006/relationships/image" Target="../media/image61.png"/><Relationship Id="rId7" Type="http://schemas.openxmlformats.org/officeDocument/2006/relationships/image" Target="../media/image57.png"/><Relationship Id="rId8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-7452077">
            <a:off x="16769230" y="3722414"/>
            <a:ext cx="3316508" cy="3324820"/>
          </a:xfrm>
          <a:custGeom>
            <a:rect b="b" l="l" r="r" t="t"/>
            <a:pathLst>
              <a:path extrusionOk="0" h="3324820" w="3316508">
                <a:moveTo>
                  <a:pt x="0" y="0"/>
                </a:moveTo>
                <a:lnTo>
                  <a:pt x="3316508" y="0"/>
                </a:lnTo>
                <a:lnTo>
                  <a:pt x="3316508" y="3324820"/>
                </a:lnTo>
                <a:lnTo>
                  <a:pt x="0" y="332482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 flipH="1" rot="-5400000">
            <a:off x="15841482" y="5830796"/>
            <a:ext cx="2586002" cy="2586002"/>
          </a:xfrm>
          <a:custGeom>
            <a:rect b="b" l="l" r="r" t="t"/>
            <a:pathLst>
              <a:path extrusionOk="0" h="2586002" w="2586002">
                <a:moveTo>
                  <a:pt x="2586002" y="0"/>
                </a:moveTo>
                <a:lnTo>
                  <a:pt x="0" y="0"/>
                </a:lnTo>
                <a:lnTo>
                  <a:pt x="0" y="2586003"/>
                </a:lnTo>
                <a:lnTo>
                  <a:pt x="2586002" y="2586003"/>
                </a:lnTo>
                <a:lnTo>
                  <a:pt x="2586002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"/>
          <p:cNvSpPr/>
          <p:nvPr/>
        </p:nvSpPr>
        <p:spPr>
          <a:xfrm>
            <a:off x="0" y="-90308"/>
            <a:ext cx="676761" cy="1752131"/>
          </a:xfrm>
          <a:custGeom>
            <a:rect b="b" l="l" r="r" t="t"/>
            <a:pathLst>
              <a:path extrusionOk="0" h="1752131" w="676761">
                <a:moveTo>
                  <a:pt x="0" y="0"/>
                </a:moveTo>
                <a:lnTo>
                  <a:pt x="676761" y="0"/>
                </a:lnTo>
                <a:lnTo>
                  <a:pt x="676761" y="1752131"/>
                </a:lnTo>
                <a:lnTo>
                  <a:pt x="0" y="17521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"/>
          <p:cNvSpPr/>
          <p:nvPr/>
        </p:nvSpPr>
        <p:spPr>
          <a:xfrm>
            <a:off x="-38934" y="6145238"/>
            <a:ext cx="2135267" cy="2271561"/>
          </a:xfrm>
          <a:custGeom>
            <a:rect b="b" l="l" r="r" t="t"/>
            <a:pathLst>
              <a:path extrusionOk="0" h="2271561" w="2135267">
                <a:moveTo>
                  <a:pt x="0" y="0"/>
                </a:moveTo>
                <a:lnTo>
                  <a:pt x="2135268" y="0"/>
                </a:lnTo>
                <a:lnTo>
                  <a:pt x="2135268" y="2271561"/>
                </a:lnTo>
                <a:lnTo>
                  <a:pt x="0" y="22715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"/>
          <p:cNvSpPr/>
          <p:nvPr/>
        </p:nvSpPr>
        <p:spPr>
          <a:xfrm flipH="1" rot="10800000">
            <a:off x="16620268" y="0"/>
            <a:ext cx="2137393" cy="1661823"/>
          </a:xfrm>
          <a:custGeom>
            <a:rect b="b" l="l" r="r" t="t"/>
            <a:pathLst>
              <a:path extrusionOk="0" h="1661823" w="2137393">
                <a:moveTo>
                  <a:pt x="0" y="1661823"/>
                </a:moveTo>
                <a:lnTo>
                  <a:pt x="2137393" y="1661823"/>
                </a:lnTo>
                <a:lnTo>
                  <a:pt x="2137393" y="0"/>
                </a:lnTo>
                <a:lnTo>
                  <a:pt x="0" y="0"/>
                </a:lnTo>
                <a:lnTo>
                  <a:pt x="0" y="1661823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7726931" y="244755"/>
            <a:ext cx="2834137" cy="2834137"/>
          </a:xfrm>
          <a:custGeom>
            <a:rect b="b" l="l" r="r" t="t"/>
            <a:pathLst>
              <a:path extrusionOk="0" h="2834137" w="2834137">
                <a:moveTo>
                  <a:pt x="0" y="0"/>
                </a:moveTo>
                <a:lnTo>
                  <a:pt x="2834138" y="0"/>
                </a:lnTo>
                <a:lnTo>
                  <a:pt x="2834138" y="2834137"/>
                </a:lnTo>
                <a:lnTo>
                  <a:pt x="0" y="2834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1" name="Google Shape;91;p1"/>
          <p:cNvGrpSpPr/>
          <p:nvPr/>
        </p:nvGrpSpPr>
        <p:grpSpPr>
          <a:xfrm>
            <a:off x="0" y="8199808"/>
            <a:ext cx="18288000" cy="3502954"/>
            <a:chOff x="0" y="-57150"/>
            <a:chExt cx="4816593" cy="922589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4816592" cy="865439"/>
            </a:xfrm>
            <a:custGeom>
              <a:rect b="b" l="l" r="r" t="t"/>
              <a:pathLst>
                <a:path extrusionOk="0" h="865439" w="4816592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843849"/>
                  </a:lnTo>
                  <a:cubicBezTo>
                    <a:pt x="4816592" y="855773"/>
                    <a:pt x="4806926" y="865439"/>
                    <a:pt x="4795002" y="865439"/>
                  </a:cubicBezTo>
                  <a:lnTo>
                    <a:pt x="21590" y="865439"/>
                  </a:lnTo>
                  <a:cubicBezTo>
                    <a:pt x="15864" y="865439"/>
                    <a:pt x="10372" y="863164"/>
                    <a:pt x="6324" y="859115"/>
                  </a:cubicBezTo>
                  <a:cubicBezTo>
                    <a:pt x="2275" y="855066"/>
                    <a:pt x="0" y="849575"/>
                    <a:pt x="0" y="843849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57150"/>
              <a:ext cx="4816593" cy="922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4" name="Google Shape;94;p1"/>
          <p:cNvSpPr/>
          <p:nvPr/>
        </p:nvSpPr>
        <p:spPr>
          <a:xfrm>
            <a:off x="5015324" y="8594037"/>
            <a:ext cx="1946377" cy="993605"/>
          </a:xfrm>
          <a:custGeom>
            <a:rect b="b" l="l" r="r" t="t"/>
            <a:pathLst>
              <a:path extrusionOk="0" h="993605" w="1946377">
                <a:moveTo>
                  <a:pt x="0" y="0"/>
                </a:moveTo>
                <a:lnTo>
                  <a:pt x="1946376" y="0"/>
                </a:lnTo>
                <a:lnTo>
                  <a:pt x="1946376" y="993605"/>
                </a:lnTo>
                <a:lnTo>
                  <a:pt x="0" y="993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1"/>
          <p:cNvSpPr/>
          <p:nvPr/>
        </p:nvSpPr>
        <p:spPr>
          <a:xfrm>
            <a:off x="7263680" y="8594037"/>
            <a:ext cx="3760641" cy="968365"/>
          </a:xfrm>
          <a:custGeom>
            <a:rect b="b" l="l" r="r" t="t"/>
            <a:pathLst>
              <a:path extrusionOk="0" h="968365" w="3760641">
                <a:moveTo>
                  <a:pt x="0" y="0"/>
                </a:moveTo>
                <a:lnTo>
                  <a:pt x="3760640" y="0"/>
                </a:lnTo>
                <a:lnTo>
                  <a:pt x="3760640" y="968365"/>
                </a:lnTo>
                <a:lnTo>
                  <a:pt x="0" y="968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"/>
          <p:cNvSpPr txBox="1"/>
          <p:nvPr/>
        </p:nvSpPr>
        <p:spPr>
          <a:xfrm>
            <a:off x="2744726" y="3225371"/>
            <a:ext cx="127986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US" sz="6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Serenity: O Seu Espaço para o Bem-Estar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4623050" y="5234395"/>
            <a:ext cx="9042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5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Projeto No: </a:t>
            </a:r>
            <a:r>
              <a:rPr b="0" i="0" lang="en-US" sz="2400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2024-2-PT02-KA220-YOU-000287246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2744726" y="6378726"/>
            <a:ext cx="127986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lang="en-US" sz="4500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A Explorar o Meu Eu Digital</a:t>
            </a:r>
            <a:endParaRPr b="1" sz="4500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7747529" y="9587642"/>
            <a:ext cx="2792943" cy="581863"/>
          </a:xfrm>
          <a:custGeom>
            <a:rect b="b" l="l" r="r" t="t"/>
            <a:pathLst>
              <a:path extrusionOk="0" h="581863" w="2792943">
                <a:moveTo>
                  <a:pt x="0" y="0"/>
                </a:moveTo>
                <a:lnTo>
                  <a:pt x="2792942" y="0"/>
                </a:lnTo>
                <a:lnTo>
                  <a:pt x="2792942" y="581863"/>
                </a:lnTo>
                <a:lnTo>
                  <a:pt x="0" y="581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00" name="Google Shape;100;p1" title="MSA logo.png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11024325" y="8606642"/>
            <a:ext cx="1049888" cy="9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g381c16943c7_0_3"/>
          <p:cNvGrpSpPr/>
          <p:nvPr/>
        </p:nvGrpSpPr>
        <p:grpSpPr>
          <a:xfrm>
            <a:off x="2792531" y="3221879"/>
            <a:ext cx="999663" cy="999663"/>
            <a:chOff x="0" y="0"/>
            <a:chExt cx="812800" cy="812800"/>
          </a:xfrm>
        </p:grpSpPr>
        <p:sp>
          <p:nvSpPr>
            <p:cNvPr id="106" name="Google Shape;106;g381c16943c7_0_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g381c16943c7_0_3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g381c16943c7_0_3"/>
          <p:cNvGrpSpPr/>
          <p:nvPr/>
        </p:nvGrpSpPr>
        <p:grpSpPr>
          <a:xfrm>
            <a:off x="8702037" y="3338605"/>
            <a:ext cx="999663" cy="999663"/>
            <a:chOff x="0" y="0"/>
            <a:chExt cx="812800" cy="812800"/>
          </a:xfrm>
        </p:grpSpPr>
        <p:sp>
          <p:nvSpPr>
            <p:cNvPr id="109" name="Google Shape;109;g381c16943c7_0_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g381c16943c7_0_3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" name="Google Shape;111;g381c16943c7_0_3"/>
          <p:cNvGrpSpPr/>
          <p:nvPr/>
        </p:nvGrpSpPr>
        <p:grpSpPr>
          <a:xfrm>
            <a:off x="14564431" y="3224135"/>
            <a:ext cx="999663" cy="999663"/>
            <a:chOff x="0" y="0"/>
            <a:chExt cx="812800" cy="812800"/>
          </a:xfrm>
        </p:grpSpPr>
        <p:sp>
          <p:nvSpPr>
            <p:cNvPr id="112" name="Google Shape;112;g381c16943c7_0_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g381c16943c7_0_3"/>
            <p:cNvSpPr txBox="1"/>
            <p:nvPr/>
          </p:nvSpPr>
          <p:spPr>
            <a:xfrm>
              <a:off x="76200" y="85725"/>
              <a:ext cx="660300" cy="65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" name="Google Shape;114;g381c16943c7_0_3"/>
          <p:cNvSpPr/>
          <p:nvPr/>
        </p:nvSpPr>
        <p:spPr>
          <a:xfrm>
            <a:off x="12303444" y="8898430"/>
            <a:ext cx="1388570" cy="1388570"/>
          </a:xfrm>
          <a:custGeom>
            <a:rect b="b" l="l" r="r" t="t"/>
            <a:pathLst>
              <a:path extrusionOk="0" h="1388570" w="1388570">
                <a:moveTo>
                  <a:pt x="0" y="0"/>
                </a:moveTo>
                <a:lnTo>
                  <a:pt x="1388570" y="0"/>
                </a:lnTo>
                <a:lnTo>
                  <a:pt x="1388570" y="1388570"/>
                </a:lnTo>
                <a:lnTo>
                  <a:pt x="0" y="138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5" name="Google Shape;115;g381c16943c7_0_3"/>
          <p:cNvSpPr/>
          <p:nvPr/>
        </p:nvSpPr>
        <p:spPr>
          <a:xfrm>
            <a:off x="3038167" y="3443240"/>
            <a:ext cx="508361" cy="505819"/>
          </a:xfrm>
          <a:custGeom>
            <a:rect b="b" l="l" r="r" t="t"/>
            <a:pathLst>
              <a:path extrusionOk="0" h="505819" w="508361">
                <a:moveTo>
                  <a:pt x="0" y="0"/>
                </a:moveTo>
                <a:lnTo>
                  <a:pt x="508361" y="0"/>
                </a:lnTo>
                <a:lnTo>
                  <a:pt x="508361" y="505819"/>
                </a:lnTo>
                <a:lnTo>
                  <a:pt x="0" y="5058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6" name="Google Shape;116;g381c16943c7_0_3"/>
          <p:cNvSpPr/>
          <p:nvPr/>
        </p:nvSpPr>
        <p:spPr>
          <a:xfrm>
            <a:off x="8940242" y="3526570"/>
            <a:ext cx="523222" cy="572610"/>
          </a:xfrm>
          <a:custGeom>
            <a:rect b="b" l="l" r="r" t="t"/>
            <a:pathLst>
              <a:path extrusionOk="0" h="572610" w="523222">
                <a:moveTo>
                  <a:pt x="0" y="0"/>
                </a:moveTo>
                <a:lnTo>
                  <a:pt x="523222" y="0"/>
                </a:lnTo>
                <a:lnTo>
                  <a:pt x="523222" y="572610"/>
                </a:lnTo>
                <a:lnTo>
                  <a:pt x="0" y="572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7" name="Google Shape;117;g381c16943c7_0_3"/>
          <p:cNvSpPr/>
          <p:nvPr/>
        </p:nvSpPr>
        <p:spPr>
          <a:xfrm>
            <a:off x="14782462" y="3442166"/>
            <a:ext cx="563572" cy="563572"/>
          </a:xfrm>
          <a:custGeom>
            <a:rect b="b" l="l" r="r" t="t"/>
            <a:pathLst>
              <a:path extrusionOk="0" h="563572" w="563572">
                <a:moveTo>
                  <a:pt x="0" y="0"/>
                </a:moveTo>
                <a:lnTo>
                  <a:pt x="563572" y="0"/>
                </a:lnTo>
                <a:lnTo>
                  <a:pt x="563572" y="563572"/>
                </a:lnTo>
                <a:lnTo>
                  <a:pt x="0" y="5635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g381c16943c7_0_3"/>
          <p:cNvSpPr/>
          <p:nvPr/>
        </p:nvSpPr>
        <p:spPr>
          <a:xfrm>
            <a:off x="0" y="178525"/>
            <a:ext cx="1028700" cy="1039091"/>
          </a:xfrm>
          <a:custGeom>
            <a:rect b="b" l="l" r="r" t="t"/>
            <a:pathLst>
              <a:path extrusionOk="0" h="1039091" w="1028700">
                <a:moveTo>
                  <a:pt x="0" y="0"/>
                </a:moveTo>
                <a:lnTo>
                  <a:pt x="1028700" y="0"/>
                </a:lnTo>
                <a:lnTo>
                  <a:pt x="1028700" y="1039091"/>
                </a:lnTo>
                <a:lnTo>
                  <a:pt x="0" y="1039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g381c16943c7_0_3"/>
          <p:cNvSpPr/>
          <p:nvPr/>
        </p:nvSpPr>
        <p:spPr>
          <a:xfrm rot="257992">
            <a:off x="11159418" y="6417578"/>
            <a:ext cx="1558520" cy="1558520"/>
          </a:xfrm>
          <a:custGeom>
            <a:rect b="b" l="l" r="r" t="t"/>
            <a:pathLst>
              <a:path extrusionOk="0" h="1558028" w="1558028">
                <a:moveTo>
                  <a:pt x="0" y="0"/>
                </a:moveTo>
                <a:lnTo>
                  <a:pt x="1558028" y="0"/>
                </a:lnTo>
                <a:lnTo>
                  <a:pt x="1558028" y="1558028"/>
                </a:lnTo>
                <a:lnTo>
                  <a:pt x="0" y="15580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g381c16943c7_0_3"/>
          <p:cNvSpPr/>
          <p:nvPr/>
        </p:nvSpPr>
        <p:spPr>
          <a:xfrm rot="-1921234">
            <a:off x="5303983" y="8754127"/>
            <a:ext cx="1938915" cy="1507506"/>
          </a:xfrm>
          <a:custGeom>
            <a:rect b="b" l="l" r="r" t="t"/>
            <a:pathLst>
              <a:path extrusionOk="0" h="1508142" w="1939733">
                <a:moveTo>
                  <a:pt x="0" y="0"/>
                </a:moveTo>
                <a:lnTo>
                  <a:pt x="1939733" y="0"/>
                </a:lnTo>
                <a:lnTo>
                  <a:pt x="1939733" y="1508143"/>
                </a:lnTo>
                <a:lnTo>
                  <a:pt x="0" y="1508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g381c16943c7_0_3"/>
          <p:cNvSpPr txBox="1"/>
          <p:nvPr/>
        </p:nvSpPr>
        <p:spPr>
          <a:xfrm>
            <a:off x="2283650" y="1001325"/>
            <a:ext cx="14050800" cy="19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000">
                <a:latin typeface="Poppins"/>
                <a:ea typeface="Poppins"/>
                <a:cs typeface="Poppins"/>
                <a:sym typeface="Poppins"/>
              </a:rPr>
              <a:t>A importância de Saber quem somos para além das redes sociais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2" name="Google Shape;122;g381c16943c7_0_3"/>
          <p:cNvSpPr txBox="1"/>
          <p:nvPr/>
        </p:nvSpPr>
        <p:spPr>
          <a:xfrm>
            <a:off x="12881750" y="4489575"/>
            <a:ext cx="4377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Equilíbrio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81c16943c7_0_3"/>
          <p:cNvSpPr txBox="1"/>
          <p:nvPr/>
        </p:nvSpPr>
        <p:spPr>
          <a:xfrm>
            <a:off x="7258993" y="4619321"/>
            <a:ext cx="388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Autoestima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g381c16943c7_0_3"/>
          <p:cNvSpPr txBox="1"/>
          <p:nvPr/>
        </p:nvSpPr>
        <p:spPr>
          <a:xfrm>
            <a:off x="13168498" y="5090908"/>
            <a:ext cx="3804000" cy="17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Compreender quem somos fora do mundo digital apoia relacionamentos e escolhas online mais saudáveis e significativas.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5" name="Google Shape;125;g381c16943c7_0_3"/>
          <p:cNvSpPr txBox="1"/>
          <p:nvPr/>
        </p:nvSpPr>
        <p:spPr>
          <a:xfrm>
            <a:off x="7061838" y="5090900"/>
            <a:ext cx="4283400" cy="22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Reconhecer forças e qualidades offline ajuda a proteger a confiança e o bem-estar ao enfrentar comparações online.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6" name="Google Shape;126;g381c16943c7_0_3"/>
          <p:cNvSpPr txBox="1"/>
          <p:nvPr/>
        </p:nvSpPr>
        <p:spPr>
          <a:xfrm>
            <a:off x="1349487" y="4502595"/>
            <a:ext cx="3885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Autenticidade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81c16943c7_0_3"/>
          <p:cNvSpPr txBox="1"/>
          <p:nvPr/>
        </p:nvSpPr>
        <p:spPr>
          <a:xfrm>
            <a:off x="1247768" y="5059490"/>
            <a:ext cx="38040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A nossa verdadeira identidade é mais do que publicações, gostos ou seguidores; inclui valores, emoções e experiências da vida real.</a:t>
            </a:r>
            <a:endParaRPr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ctr">
              <a:lnSpc>
                <a:spcPct val="16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28" name="Google Shape;128;g381c16943c7_0_3"/>
          <p:cNvSpPr/>
          <p:nvPr/>
        </p:nvSpPr>
        <p:spPr>
          <a:xfrm flipH="1" rot="10800000">
            <a:off x="16062127" y="0"/>
            <a:ext cx="2225873" cy="2225873"/>
          </a:xfrm>
          <a:custGeom>
            <a:rect b="b" l="l" r="r" t="t"/>
            <a:pathLst>
              <a:path extrusionOk="0" h="2225873" w="2225873">
                <a:moveTo>
                  <a:pt x="0" y="2225873"/>
                </a:moveTo>
                <a:lnTo>
                  <a:pt x="2225873" y="2225873"/>
                </a:lnTo>
                <a:lnTo>
                  <a:pt x="2225873" y="0"/>
                </a:lnTo>
                <a:lnTo>
                  <a:pt x="0" y="0"/>
                </a:lnTo>
                <a:lnTo>
                  <a:pt x="0" y="222587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9" name="Google Shape;129;g381c16943c7_0_3"/>
          <p:cNvSpPr/>
          <p:nvPr/>
        </p:nvSpPr>
        <p:spPr>
          <a:xfrm flipH="1" rot="10800000">
            <a:off x="0" y="7707400"/>
            <a:ext cx="2792531" cy="2579600"/>
          </a:xfrm>
          <a:custGeom>
            <a:rect b="b" l="l" r="r" t="t"/>
            <a:pathLst>
              <a:path extrusionOk="0" h="2579600" w="2792531">
                <a:moveTo>
                  <a:pt x="0" y="2579600"/>
                </a:moveTo>
                <a:lnTo>
                  <a:pt x="2792531" y="2579600"/>
                </a:lnTo>
                <a:lnTo>
                  <a:pt x="2792531" y="0"/>
                </a:lnTo>
                <a:lnTo>
                  <a:pt x="0" y="0"/>
                </a:lnTo>
                <a:lnTo>
                  <a:pt x="0" y="257960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descr="Quote (Provided by Getty Images)" id="130" name="Google Shape;130;g381c16943c7_0_3"/>
          <p:cNvPicPr preferRelativeResize="0"/>
          <p:nvPr/>
        </p:nvPicPr>
        <p:blipFill rotWithShape="1">
          <a:blip r:embed="rId12">
            <a:alphaModFix/>
          </a:blip>
          <a:srcRect b="7851" l="0" r="0" t="8255"/>
          <a:stretch/>
        </p:blipFill>
        <p:spPr>
          <a:xfrm>
            <a:off x="7645000" y="7144018"/>
            <a:ext cx="4283402" cy="2874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b3da039a41_0_0"/>
          <p:cNvSpPr/>
          <p:nvPr/>
        </p:nvSpPr>
        <p:spPr>
          <a:xfrm>
            <a:off x="12303444" y="8898430"/>
            <a:ext cx="1388570" cy="1388570"/>
          </a:xfrm>
          <a:custGeom>
            <a:rect b="b" l="l" r="r" t="t"/>
            <a:pathLst>
              <a:path extrusionOk="0" h="1388570" w="1388570">
                <a:moveTo>
                  <a:pt x="0" y="0"/>
                </a:moveTo>
                <a:lnTo>
                  <a:pt x="1388570" y="0"/>
                </a:lnTo>
                <a:lnTo>
                  <a:pt x="1388570" y="1388570"/>
                </a:lnTo>
                <a:lnTo>
                  <a:pt x="0" y="138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g3b3da039a41_0_0"/>
          <p:cNvSpPr/>
          <p:nvPr/>
        </p:nvSpPr>
        <p:spPr>
          <a:xfrm>
            <a:off x="0" y="178525"/>
            <a:ext cx="1028700" cy="1039091"/>
          </a:xfrm>
          <a:custGeom>
            <a:rect b="b" l="l" r="r" t="t"/>
            <a:pathLst>
              <a:path extrusionOk="0" h="1039091" w="1028700">
                <a:moveTo>
                  <a:pt x="0" y="0"/>
                </a:moveTo>
                <a:lnTo>
                  <a:pt x="1028700" y="0"/>
                </a:lnTo>
                <a:lnTo>
                  <a:pt x="1028700" y="1039091"/>
                </a:lnTo>
                <a:lnTo>
                  <a:pt x="0" y="1039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g3b3da039a41_0_0"/>
          <p:cNvSpPr/>
          <p:nvPr/>
        </p:nvSpPr>
        <p:spPr>
          <a:xfrm rot="-1921234">
            <a:off x="5303983" y="8754127"/>
            <a:ext cx="1938915" cy="1507506"/>
          </a:xfrm>
          <a:custGeom>
            <a:rect b="b" l="l" r="r" t="t"/>
            <a:pathLst>
              <a:path extrusionOk="0" h="1508142" w="1939733">
                <a:moveTo>
                  <a:pt x="0" y="0"/>
                </a:moveTo>
                <a:lnTo>
                  <a:pt x="1939733" y="0"/>
                </a:lnTo>
                <a:lnTo>
                  <a:pt x="1939733" y="1508143"/>
                </a:lnTo>
                <a:lnTo>
                  <a:pt x="0" y="1508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8" name="Google Shape;138;g3b3da039a41_0_0"/>
          <p:cNvSpPr txBox="1"/>
          <p:nvPr/>
        </p:nvSpPr>
        <p:spPr>
          <a:xfrm>
            <a:off x="2821350" y="1001325"/>
            <a:ext cx="12645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US" sz="6000">
                <a:latin typeface="Poppins"/>
                <a:ea typeface="Poppins"/>
                <a:cs typeface="Poppins"/>
                <a:sym typeface="Poppins"/>
              </a:rPr>
              <a:t>A importância de Saber quem somos para além das redes sociais: Autenticidade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9" name="Google Shape;139;g3b3da039a41_0_0"/>
          <p:cNvSpPr/>
          <p:nvPr/>
        </p:nvSpPr>
        <p:spPr>
          <a:xfrm flipH="1" rot="10800000">
            <a:off x="16062127" y="0"/>
            <a:ext cx="2225873" cy="2225873"/>
          </a:xfrm>
          <a:custGeom>
            <a:rect b="b" l="l" r="r" t="t"/>
            <a:pathLst>
              <a:path extrusionOk="0" h="2225873" w="2225873">
                <a:moveTo>
                  <a:pt x="0" y="2225873"/>
                </a:moveTo>
                <a:lnTo>
                  <a:pt x="2225873" y="2225873"/>
                </a:lnTo>
                <a:lnTo>
                  <a:pt x="2225873" y="0"/>
                </a:lnTo>
                <a:lnTo>
                  <a:pt x="0" y="0"/>
                </a:lnTo>
                <a:lnTo>
                  <a:pt x="0" y="2225873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g3b3da039a41_0_0"/>
          <p:cNvSpPr/>
          <p:nvPr/>
        </p:nvSpPr>
        <p:spPr>
          <a:xfrm flipH="1" rot="10800000">
            <a:off x="0" y="7707400"/>
            <a:ext cx="2792531" cy="2579600"/>
          </a:xfrm>
          <a:custGeom>
            <a:rect b="b" l="l" r="r" t="t"/>
            <a:pathLst>
              <a:path extrusionOk="0" h="2579600" w="2792531">
                <a:moveTo>
                  <a:pt x="0" y="2579600"/>
                </a:moveTo>
                <a:lnTo>
                  <a:pt x="2792531" y="2579600"/>
                </a:lnTo>
                <a:lnTo>
                  <a:pt x="2792531" y="0"/>
                </a:lnTo>
                <a:lnTo>
                  <a:pt x="0" y="0"/>
                </a:lnTo>
                <a:lnTo>
                  <a:pt x="0" y="257960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41" name="Google Shape;141;g3b3da039a41_0_0"/>
          <p:cNvGrpSpPr/>
          <p:nvPr/>
        </p:nvGrpSpPr>
        <p:grpSpPr>
          <a:xfrm>
            <a:off x="3380225" y="4398700"/>
            <a:ext cx="5906248" cy="4057601"/>
            <a:chOff x="0" y="0"/>
            <a:chExt cx="1220400" cy="692707"/>
          </a:xfrm>
        </p:grpSpPr>
        <p:sp>
          <p:nvSpPr>
            <p:cNvPr id="142" name="Google Shape;142;g3b3da039a41_0_0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43" name="Google Shape;143;g3b3da039a41_0_0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4" name="Google Shape;144;g3b3da039a41_0_0"/>
          <p:cNvSpPr txBox="1"/>
          <p:nvPr/>
        </p:nvSpPr>
        <p:spPr>
          <a:xfrm>
            <a:off x="3669528" y="4717725"/>
            <a:ext cx="5334600" cy="28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Porque é que é importante:</a:t>
            </a:r>
            <a:endParaRPr b="1" i="0" sz="20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Reduz a pressão para atuar em busca de gostos e seguidores.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Cria confiança nos relacionamentos (online e offline).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Facilita o pedido de ajuda e o apoio honesto aos outros.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45" name="Google Shape;145;g3b3da039a41_0_0"/>
          <p:cNvGrpSpPr/>
          <p:nvPr/>
        </p:nvGrpSpPr>
        <p:grpSpPr>
          <a:xfrm>
            <a:off x="10856700" y="4398725"/>
            <a:ext cx="5896363" cy="4057601"/>
            <a:chOff x="0" y="0"/>
            <a:chExt cx="1220400" cy="692707"/>
          </a:xfrm>
        </p:grpSpPr>
        <p:sp>
          <p:nvSpPr>
            <p:cNvPr id="146" name="Google Shape;146;g3b3da039a41_0_0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2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47" name="Google Shape;147;g3b3da039a41_0_0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150" lIns="56150" spcFirstLastPara="1" rIns="56150" wrap="square" tIns="5615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0"/>
                <a:buFont typeface="Arial"/>
                <a:buNone/>
              </a:pPr>
              <a:r>
                <a:t/>
              </a:r>
              <a:endParaRPr b="0" i="0" sz="19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8" name="Google Shape;148;g3b3da039a41_0_0"/>
          <p:cNvSpPr txBox="1"/>
          <p:nvPr/>
        </p:nvSpPr>
        <p:spPr>
          <a:xfrm>
            <a:off x="11324787" y="4717725"/>
            <a:ext cx="4960200" cy="3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Como reconhecê-la:</a:t>
            </a:r>
            <a:endParaRPr b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Publicações que parecem dos “bastidores” ou honestas, não perfeitamente encenadas.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Pessoas a partilhar erros, aprendizagens ou momentos do dia a dia.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Conteúdo focado no processo, não apenas nos resultados.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b3da039a41_0_51"/>
          <p:cNvSpPr/>
          <p:nvPr/>
        </p:nvSpPr>
        <p:spPr>
          <a:xfrm>
            <a:off x="12303444" y="8898430"/>
            <a:ext cx="1388570" cy="1388570"/>
          </a:xfrm>
          <a:custGeom>
            <a:rect b="b" l="l" r="r" t="t"/>
            <a:pathLst>
              <a:path extrusionOk="0" h="1388570" w="1388570">
                <a:moveTo>
                  <a:pt x="0" y="0"/>
                </a:moveTo>
                <a:lnTo>
                  <a:pt x="1388570" y="0"/>
                </a:lnTo>
                <a:lnTo>
                  <a:pt x="1388570" y="1388570"/>
                </a:lnTo>
                <a:lnTo>
                  <a:pt x="0" y="138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4" name="Google Shape;154;g3b3da039a41_0_51"/>
          <p:cNvSpPr/>
          <p:nvPr/>
        </p:nvSpPr>
        <p:spPr>
          <a:xfrm>
            <a:off x="0" y="178525"/>
            <a:ext cx="1028700" cy="1039091"/>
          </a:xfrm>
          <a:custGeom>
            <a:rect b="b" l="l" r="r" t="t"/>
            <a:pathLst>
              <a:path extrusionOk="0" h="1039091" w="1028700">
                <a:moveTo>
                  <a:pt x="0" y="0"/>
                </a:moveTo>
                <a:lnTo>
                  <a:pt x="1028700" y="0"/>
                </a:lnTo>
                <a:lnTo>
                  <a:pt x="1028700" y="1039091"/>
                </a:lnTo>
                <a:lnTo>
                  <a:pt x="0" y="1039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g3b3da039a41_0_51"/>
          <p:cNvSpPr/>
          <p:nvPr/>
        </p:nvSpPr>
        <p:spPr>
          <a:xfrm rot="-1921234">
            <a:off x="5303983" y="8754127"/>
            <a:ext cx="1938915" cy="1507506"/>
          </a:xfrm>
          <a:custGeom>
            <a:rect b="b" l="l" r="r" t="t"/>
            <a:pathLst>
              <a:path extrusionOk="0" h="1508142" w="1939733">
                <a:moveTo>
                  <a:pt x="0" y="0"/>
                </a:moveTo>
                <a:lnTo>
                  <a:pt x="1939733" y="0"/>
                </a:lnTo>
                <a:lnTo>
                  <a:pt x="1939733" y="1508143"/>
                </a:lnTo>
                <a:lnTo>
                  <a:pt x="0" y="1508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g3b3da039a41_0_51"/>
          <p:cNvSpPr txBox="1"/>
          <p:nvPr/>
        </p:nvSpPr>
        <p:spPr>
          <a:xfrm>
            <a:off x="2821350" y="1001325"/>
            <a:ext cx="12645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US" sz="6000">
                <a:latin typeface="Poppins"/>
                <a:ea typeface="Poppins"/>
                <a:cs typeface="Poppins"/>
                <a:sym typeface="Poppins"/>
              </a:rPr>
              <a:t>A importância de Saber quem somos para além das redes sociais: Autoestima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7" name="Google Shape;157;g3b3da039a41_0_51"/>
          <p:cNvSpPr/>
          <p:nvPr/>
        </p:nvSpPr>
        <p:spPr>
          <a:xfrm flipH="1" rot="10800000">
            <a:off x="16062127" y="0"/>
            <a:ext cx="2225873" cy="2225873"/>
          </a:xfrm>
          <a:custGeom>
            <a:rect b="b" l="l" r="r" t="t"/>
            <a:pathLst>
              <a:path extrusionOk="0" h="2225873" w="2225873">
                <a:moveTo>
                  <a:pt x="0" y="2225873"/>
                </a:moveTo>
                <a:lnTo>
                  <a:pt x="2225873" y="2225873"/>
                </a:lnTo>
                <a:lnTo>
                  <a:pt x="2225873" y="0"/>
                </a:lnTo>
                <a:lnTo>
                  <a:pt x="0" y="0"/>
                </a:lnTo>
                <a:lnTo>
                  <a:pt x="0" y="2225873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g3b3da039a41_0_51"/>
          <p:cNvSpPr/>
          <p:nvPr/>
        </p:nvSpPr>
        <p:spPr>
          <a:xfrm flipH="1" rot="10800000">
            <a:off x="0" y="7707400"/>
            <a:ext cx="2792531" cy="2579600"/>
          </a:xfrm>
          <a:custGeom>
            <a:rect b="b" l="l" r="r" t="t"/>
            <a:pathLst>
              <a:path extrusionOk="0" h="2579600" w="2792531">
                <a:moveTo>
                  <a:pt x="0" y="2579600"/>
                </a:moveTo>
                <a:lnTo>
                  <a:pt x="2792531" y="2579600"/>
                </a:lnTo>
                <a:lnTo>
                  <a:pt x="2792531" y="0"/>
                </a:lnTo>
                <a:lnTo>
                  <a:pt x="0" y="0"/>
                </a:lnTo>
                <a:lnTo>
                  <a:pt x="0" y="257960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59" name="Google Shape;159;g3b3da039a41_0_51"/>
          <p:cNvGrpSpPr/>
          <p:nvPr/>
        </p:nvGrpSpPr>
        <p:grpSpPr>
          <a:xfrm>
            <a:off x="3380225" y="4398700"/>
            <a:ext cx="5906248" cy="4057601"/>
            <a:chOff x="0" y="0"/>
            <a:chExt cx="1220400" cy="692707"/>
          </a:xfrm>
        </p:grpSpPr>
        <p:sp>
          <p:nvSpPr>
            <p:cNvPr id="160" name="Google Shape;160;g3b3da039a41_0_51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61" name="Google Shape;161;g3b3da039a41_0_51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2" name="Google Shape;162;g3b3da039a41_0_51"/>
          <p:cNvSpPr txBox="1"/>
          <p:nvPr/>
        </p:nvSpPr>
        <p:spPr>
          <a:xfrm>
            <a:off x="3669528" y="4717725"/>
            <a:ext cx="53346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Porque é que é importante:</a:t>
            </a:r>
            <a:endParaRPr b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Protege a saúde mental contra comparações negativas.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Ajuda </a:t>
            </a: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as</a:t>
            </a: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 pessoas a fazer escolhas que correspondem aos seus valores, não às tendências.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Aumenta a resiliência ao enfrentar críticas ou exclusão online.</a:t>
            </a:r>
            <a:endParaRPr b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63" name="Google Shape;163;g3b3da039a41_0_51"/>
          <p:cNvGrpSpPr/>
          <p:nvPr/>
        </p:nvGrpSpPr>
        <p:grpSpPr>
          <a:xfrm>
            <a:off x="10856700" y="4398725"/>
            <a:ext cx="5896363" cy="4057601"/>
            <a:chOff x="0" y="0"/>
            <a:chExt cx="1220400" cy="692707"/>
          </a:xfrm>
        </p:grpSpPr>
        <p:sp>
          <p:nvSpPr>
            <p:cNvPr id="164" name="Google Shape;164;g3b3da039a41_0_51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2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65" name="Google Shape;165;g3b3da039a41_0_51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150" lIns="56150" spcFirstLastPara="1" rIns="56150" wrap="square" tIns="5615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0"/>
                <a:buFont typeface="Arial"/>
                <a:buNone/>
              </a:pPr>
              <a:r>
                <a:t/>
              </a:r>
              <a:endParaRPr b="0" i="0" sz="19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6" name="Google Shape;166;g3b3da039a41_0_51"/>
          <p:cNvSpPr txBox="1"/>
          <p:nvPr/>
        </p:nvSpPr>
        <p:spPr>
          <a:xfrm>
            <a:off x="11324775" y="4717725"/>
            <a:ext cx="5157600" cy="344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F1F1F"/>
                </a:solidFill>
                <a:latin typeface="Poppins"/>
                <a:ea typeface="Poppins"/>
                <a:cs typeface="Poppins"/>
                <a:sym typeface="Poppins"/>
              </a:rPr>
              <a:t>Como reconhecê-la:</a:t>
            </a:r>
            <a:endParaRPr b="1" sz="2000">
              <a:solidFill>
                <a:srgbClr val="1F1F1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Baixa: comparação frequente, necessidade de validação por comentários, sentir-se esmagado por feedback negativo.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Forte: aperceber-se das forças pessoais, fazer atividades offline que constroem confiança, procurar feedback de pessoas de confiança.</a:t>
            </a:r>
            <a:endParaRPr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b3da039a41_0_70"/>
          <p:cNvSpPr/>
          <p:nvPr/>
        </p:nvSpPr>
        <p:spPr>
          <a:xfrm>
            <a:off x="12303444" y="8898430"/>
            <a:ext cx="1388570" cy="1388570"/>
          </a:xfrm>
          <a:custGeom>
            <a:rect b="b" l="l" r="r" t="t"/>
            <a:pathLst>
              <a:path extrusionOk="0" h="1388570" w="1388570">
                <a:moveTo>
                  <a:pt x="0" y="0"/>
                </a:moveTo>
                <a:lnTo>
                  <a:pt x="1388570" y="0"/>
                </a:lnTo>
                <a:lnTo>
                  <a:pt x="1388570" y="1388570"/>
                </a:lnTo>
                <a:lnTo>
                  <a:pt x="0" y="1388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g3b3da039a41_0_70"/>
          <p:cNvSpPr/>
          <p:nvPr/>
        </p:nvSpPr>
        <p:spPr>
          <a:xfrm>
            <a:off x="0" y="178525"/>
            <a:ext cx="1028700" cy="1039091"/>
          </a:xfrm>
          <a:custGeom>
            <a:rect b="b" l="l" r="r" t="t"/>
            <a:pathLst>
              <a:path extrusionOk="0" h="1039091" w="1028700">
                <a:moveTo>
                  <a:pt x="0" y="0"/>
                </a:moveTo>
                <a:lnTo>
                  <a:pt x="1028700" y="0"/>
                </a:lnTo>
                <a:lnTo>
                  <a:pt x="1028700" y="1039091"/>
                </a:lnTo>
                <a:lnTo>
                  <a:pt x="0" y="10390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3b3da039a41_0_70"/>
          <p:cNvSpPr/>
          <p:nvPr/>
        </p:nvSpPr>
        <p:spPr>
          <a:xfrm rot="-1921234">
            <a:off x="5303983" y="8754127"/>
            <a:ext cx="1938915" cy="1507506"/>
          </a:xfrm>
          <a:custGeom>
            <a:rect b="b" l="l" r="r" t="t"/>
            <a:pathLst>
              <a:path extrusionOk="0" h="1508142" w="1939733">
                <a:moveTo>
                  <a:pt x="0" y="0"/>
                </a:moveTo>
                <a:lnTo>
                  <a:pt x="1939733" y="0"/>
                </a:lnTo>
                <a:lnTo>
                  <a:pt x="1939733" y="1508143"/>
                </a:lnTo>
                <a:lnTo>
                  <a:pt x="0" y="1508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4" name="Google Shape;174;g3b3da039a41_0_70"/>
          <p:cNvSpPr txBox="1"/>
          <p:nvPr/>
        </p:nvSpPr>
        <p:spPr>
          <a:xfrm>
            <a:off x="2821350" y="1001325"/>
            <a:ext cx="12645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1" lang="en-US" sz="6000">
                <a:latin typeface="Poppins"/>
                <a:ea typeface="Poppins"/>
                <a:cs typeface="Poppins"/>
                <a:sym typeface="Poppins"/>
              </a:rPr>
              <a:t>A importância de Saber quem somos para além das redes sociais: Equilíbrio</a:t>
            </a:r>
            <a:endParaRPr b="1" sz="60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5" name="Google Shape;175;g3b3da039a41_0_70"/>
          <p:cNvSpPr/>
          <p:nvPr/>
        </p:nvSpPr>
        <p:spPr>
          <a:xfrm flipH="1" rot="10800000">
            <a:off x="16062127" y="0"/>
            <a:ext cx="2225873" cy="2225873"/>
          </a:xfrm>
          <a:custGeom>
            <a:rect b="b" l="l" r="r" t="t"/>
            <a:pathLst>
              <a:path extrusionOk="0" h="2225873" w="2225873">
                <a:moveTo>
                  <a:pt x="0" y="2225873"/>
                </a:moveTo>
                <a:lnTo>
                  <a:pt x="2225873" y="2225873"/>
                </a:lnTo>
                <a:lnTo>
                  <a:pt x="2225873" y="0"/>
                </a:lnTo>
                <a:lnTo>
                  <a:pt x="0" y="0"/>
                </a:lnTo>
                <a:lnTo>
                  <a:pt x="0" y="2225873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6" name="Google Shape;176;g3b3da039a41_0_70"/>
          <p:cNvSpPr/>
          <p:nvPr/>
        </p:nvSpPr>
        <p:spPr>
          <a:xfrm flipH="1" rot="10800000">
            <a:off x="0" y="7707400"/>
            <a:ext cx="2792531" cy="2579600"/>
          </a:xfrm>
          <a:custGeom>
            <a:rect b="b" l="l" r="r" t="t"/>
            <a:pathLst>
              <a:path extrusionOk="0" h="2579600" w="2792531">
                <a:moveTo>
                  <a:pt x="0" y="2579600"/>
                </a:moveTo>
                <a:lnTo>
                  <a:pt x="2792531" y="2579600"/>
                </a:lnTo>
                <a:lnTo>
                  <a:pt x="2792531" y="0"/>
                </a:lnTo>
                <a:lnTo>
                  <a:pt x="0" y="0"/>
                </a:lnTo>
                <a:lnTo>
                  <a:pt x="0" y="257960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77" name="Google Shape;177;g3b3da039a41_0_70"/>
          <p:cNvGrpSpPr/>
          <p:nvPr/>
        </p:nvGrpSpPr>
        <p:grpSpPr>
          <a:xfrm>
            <a:off x="3380225" y="4398700"/>
            <a:ext cx="5906248" cy="4057601"/>
            <a:chOff x="0" y="0"/>
            <a:chExt cx="1220400" cy="692707"/>
          </a:xfrm>
        </p:grpSpPr>
        <p:sp>
          <p:nvSpPr>
            <p:cNvPr id="178" name="Google Shape;178;g3b3da039a41_0_70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79" name="Google Shape;179;g3b3da039a41_0_70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g3b3da039a41_0_70"/>
          <p:cNvSpPr txBox="1"/>
          <p:nvPr/>
        </p:nvSpPr>
        <p:spPr>
          <a:xfrm>
            <a:off x="3669528" y="4623637"/>
            <a:ext cx="5334600" cy="324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Porque é que é importante:</a:t>
            </a:r>
            <a:endParaRPr b="1"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Impede que o uso digital substitua necessidades essenciais (sono, exercício, estudo).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Melhora o foco, o humor e os relacionamentos no mundo real.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Torna o tempo online mais intencional e recompensador.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181" name="Google Shape;181;g3b3da039a41_0_70"/>
          <p:cNvGrpSpPr/>
          <p:nvPr/>
        </p:nvGrpSpPr>
        <p:grpSpPr>
          <a:xfrm>
            <a:off x="10856700" y="4398725"/>
            <a:ext cx="5896363" cy="3308646"/>
            <a:chOff x="0" y="0"/>
            <a:chExt cx="1220400" cy="692707"/>
          </a:xfrm>
        </p:grpSpPr>
        <p:sp>
          <p:nvSpPr>
            <p:cNvPr id="182" name="Google Shape;182;g3b3da039a41_0_70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2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183" name="Google Shape;183;g3b3da039a41_0_70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150" lIns="56150" spcFirstLastPara="1" rIns="56150" wrap="square" tIns="5615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0"/>
                <a:buFont typeface="Arial"/>
                <a:buNone/>
              </a:pPr>
              <a:r>
                <a:t/>
              </a:r>
              <a:endParaRPr b="0" i="0" sz="19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4" name="Google Shape;184;g3b3da039a41_0_70"/>
          <p:cNvSpPr txBox="1"/>
          <p:nvPr/>
        </p:nvSpPr>
        <p:spPr>
          <a:xfrm>
            <a:off x="11324787" y="4717725"/>
            <a:ext cx="49602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Como reconhecer o desequilíbrio:</a:t>
            </a:r>
            <a:endParaRPr b="1"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Saltar refeições, rolar (scrolling) pela noite dentro, perder a noção do tempo, sentir-se esgotado após sessões online.</a:t>
            </a:r>
            <a:endParaRPr sz="20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Negligenciar passatempos ou amigos em favor de rolar sem fim.</a:t>
            </a:r>
            <a:endParaRPr b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"/>
          <p:cNvSpPr/>
          <p:nvPr/>
        </p:nvSpPr>
        <p:spPr>
          <a:xfrm rot="1541325">
            <a:off x="8117938" y="3428161"/>
            <a:ext cx="2052124" cy="2052124"/>
          </a:xfrm>
          <a:custGeom>
            <a:rect b="b" l="l" r="r" t="t"/>
            <a:pathLst>
              <a:path extrusionOk="0" h="2052124" w="2052124">
                <a:moveTo>
                  <a:pt x="0" y="0"/>
                </a:moveTo>
                <a:lnTo>
                  <a:pt x="2052124" y="0"/>
                </a:lnTo>
                <a:lnTo>
                  <a:pt x="2052124" y="2052124"/>
                </a:lnTo>
                <a:lnTo>
                  <a:pt x="0" y="2052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0" name="Google Shape;190;p3"/>
          <p:cNvSpPr/>
          <p:nvPr/>
        </p:nvSpPr>
        <p:spPr>
          <a:xfrm rot="-2621229">
            <a:off x="8897109" y="8229524"/>
            <a:ext cx="856888" cy="1365559"/>
          </a:xfrm>
          <a:custGeom>
            <a:rect b="b" l="l" r="r" t="t"/>
            <a:pathLst>
              <a:path extrusionOk="0" h="1365559" w="856888">
                <a:moveTo>
                  <a:pt x="0" y="0"/>
                </a:moveTo>
                <a:lnTo>
                  <a:pt x="856889" y="0"/>
                </a:lnTo>
                <a:lnTo>
                  <a:pt x="856889" y="1365558"/>
                </a:lnTo>
                <a:lnTo>
                  <a:pt x="0" y="1365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3"/>
          <p:cNvSpPr/>
          <p:nvPr/>
        </p:nvSpPr>
        <p:spPr>
          <a:xfrm>
            <a:off x="-1366070" y="1475920"/>
            <a:ext cx="2732141" cy="2342811"/>
          </a:xfrm>
          <a:custGeom>
            <a:rect b="b" l="l" r="r" t="t"/>
            <a:pathLst>
              <a:path extrusionOk="0" h="2342811" w="2732141">
                <a:moveTo>
                  <a:pt x="0" y="0"/>
                </a:moveTo>
                <a:lnTo>
                  <a:pt x="2732140" y="0"/>
                </a:lnTo>
                <a:lnTo>
                  <a:pt x="2732140" y="2342811"/>
                </a:lnTo>
                <a:lnTo>
                  <a:pt x="0" y="23428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2" name="Google Shape;192;p3"/>
          <p:cNvSpPr/>
          <p:nvPr/>
        </p:nvSpPr>
        <p:spPr>
          <a:xfrm>
            <a:off x="0" y="-264675"/>
            <a:ext cx="600168" cy="1553833"/>
          </a:xfrm>
          <a:custGeom>
            <a:rect b="b" l="l" r="r" t="t"/>
            <a:pathLst>
              <a:path extrusionOk="0" h="1553833" w="600168">
                <a:moveTo>
                  <a:pt x="0" y="0"/>
                </a:moveTo>
                <a:lnTo>
                  <a:pt x="600168" y="0"/>
                </a:lnTo>
                <a:lnTo>
                  <a:pt x="600168" y="1553833"/>
                </a:lnTo>
                <a:lnTo>
                  <a:pt x="0" y="1553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p3"/>
          <p:cNvSpPr/>
          <p:nvPr/>
        </p:nvSpPr>
        <p:spPr>
          <a:xfrm>
            <a:off x="0" y="8703817"/>
            <a:ext cx="1462466" cy="1583183"/>
          </a:xfrm>
          <a:custGeom>
            <a:rect b="b" l="l" r="r" t="t"/>
            <a:pathLst>
              <a:path extrusionOk="0" h="1583183" w="1462466">
                <a:moveTo>
                  <a:pt x="0" y="0"/>
                </a:moveTo>
                <a:lnTo>
                  <a:pt x="1462466" y="0"/>
                </a:lnTo>
                <a:lnTo>
                  <a:pt x="1462466" y="1583183"/>
                </a:lnTo>
                <a:lnTo>
                  <a:pt x="0" y="15831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p3"/>
          <p:cNvSpPr/>
          <p:nvPr/>
        </p:nvSpPr>
        <p:spPr>
          <a:xfrm>
            <a:off x="15751955" y="-48240"/>
            <a:ext cx="2510245" cy="2695565"/>
          </a:xfrm>
          <a:custGeom>
            <a:rect b="b" l="l" r="r" t="t"/>
            <a:pathLst>
              <a:path extrusionOk="0" h="2695565" w="2510245">
                <a:moveTo>
                  <a:pt x="0" y="0"/>
                </a:moveTo>
                <a:lnTo>
                  <a:pt x="2510245" y="0"/>
                </a:lnTo>
                <a:lnTo>
                  <a:pt x="2510245" y="2695566"/>
                </a:lnTo>
                <a:lnTo>
                  <a:pt x="0" y="269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p3"/>
          <p:cNvSpPr txBox="1"/>
          <p:nvPr/>
        </p:nvSpPr>
        <p:spPr>
          <a:xfrm>
            <a:off x="1511874" y="1049850"/>
            <a:ext cx="130254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6399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Resultados de Aprendizagem</a:t>
            </a:r>
            <a:endParaRPr b="1" sz="6399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6" name="Google Shape;196;p3"/>
          <p:cNvSpPr txBox="1"/>
          <p:nvPr/>
        </p:nvSpPr>
        <p:spPr>
          <a:xfrm>
            <a:off x="10326055" y="3240168"/>
            <a:ext cx="6933300" cy="49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Refletir sobre identidades pessoais online e offline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Identificar semelhanças e diferenças entre como os jovens se apresentam digitalmente versus offline.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Reconhecer pressões externas e autoperceções ligadas às redes sociais.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556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2000"/>
              <a:buFont typeface="Poppins Light"/>
              <a:buChar char="●"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Construir empatia e compreensão de diversas identidades digitais dentro do grupo.</a:t>
            </a:r>
            <a:endParaRPr sz="20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descr="dart and discover concept. vector discover logo. discover concept for goal, growth, success (Provided by Getty Images)" id="197" name="Google Shape;197;p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756921" y="2789757"/>
            <a:ext cx="6103700" cy="58265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"/>
          <p:cNvSpPr/>
          <p:nvPr/>
        </p:nvSpPr>
        <p:spPr>
          <a:xfrm>
            <a:off x="0" y="461678"/>
            <a:ext cx="1016906" cy="1023302"/>
          </a:xfrm>
          <a:custGeom>
            <a:rect b="b" l="l" r="r" t="t"/>
            <a:pathLst>
              <a:path extrusionOk="0" h="1023302" w="1016906">
                <a:moveTo>
                  <a:pt x="0" y="0"/>
                </a:moveTo>
                <a:lnTo>
                  <a:pt x="1016906" y="0"/>
                </a:lnTo>
                <a:lnTo>
                  <a:pt x="1016906" y="1023301"/>
                </a:lnTo>
                <a:lnTo>
                  <a:pt x="0" y="1023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4"/>
          <p:cNvSpPr/>
          <p:nvPr/>
        </p:nvSpPr>
        <p:spPr>
          <a:xfrm rot="5485926">
            <a:off x="8636067" y="40069"/>
            <a:ext cx="1858937" cy="1858937"/>
          </a:xfrm>
          <a:custGeom>
            <a:rect b="b" l="l" r="r" t="t"/>
            <a:pathLst>
              <a:path extrusionOk="0" h="1858356" w="1858356">
                <a:moveTo>
                  <a:pt x="0" y="0"/>
                </a:moveTo>
                <a:lnTo>
                  <a:pt x="1858357" y="0"/>
                </a:lnTo>
                <a:lnTo>
                  <a:pt x="1858357" y="1858356"/>
                </a:lnTo>
                <a:lnTo>
                  <a:pt x="0" y="1858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4" name="Google Shape;204;p4"/>
          <p:cNvSpPr/>
          <p:nvPr/>
        </p:nvSpPr>
        <p:spPr>
          <a:xfrm rot="10800000">
            <a:off x="16480286" y="423653"/>
            <a:ext cx="1558028" cy="1558028"/>
          </a:xfrm>
          <a:custGeom>
            <a:rect b="b" l="l" r="r" t="t"/>
            <a:pathLst>
              <a:path extrusionOk="0" h="1558028" w="1558028">
                <a:moveTo>
                  <a:pt x="1558028" y="1558029"/>
                </a:moveTo>
                <a:lnTo>
                  <a:pt x="0" y="1558029"/>
                </a:lnTo>
                <a:lnTo>
                  <a:pt x="0" y="0"/>
                </a:lnTo>
                <a:lnTo>
                  <a:pt x="1558028" y="0"/>
                </a:lnTo>
                <a:lnTo>
                  <a:pt x="1558028" y="155802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4"/>
          <p:cNvSpPr/>
          <p:nvPr/>
        </p:nvSpPr>
        <p:spPr>
          <a:xfrm flipH="1" rot="10800000">
            <a:off x="11801" y="7551090"/>
            <a:ext cx="2562189" cy="2735910"/>
          </a:xfrm>
          <a:custGeom>
            <a:rect b="b" l="l" r="r" t="t"/>
            <a:pathLst>
              <a:path extrusionOk="0" h="3356945" w="2979289">
                <a:moveTo>
                  <a:pt x="0" y="3356945"/>
                </a:moveTo>
                <a:lnTo>
                  <a:pt x="2979289" y="3356945"/>
                </a:lnTo>
                <a:lnTo>
                  <a:pt x="2979289" y="0"/>
                </a:lnTo>
                <a:lnTo>
                  <a:pt x="0" y="0"/>
                </a:lnTo>
                <a:lnTo>
                  <a:pt x="0" y="3356945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4"/>
          <p:cNvSpPr txBox="1"/>
          <p:nvPr/>
        </p:nvSpPr>
        <p:spPr>
          <a:xfrm>
            <a:off x="1349800" y="619294"/>
            <a:ext cx="70347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b="1" lang="en-US" sz="5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A Explorar o Meu Eu Digital</a:t>
            </a:r>
            <a:endParaRPr b="0" i="0" sz="5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4"/>
          <p:cNvSpPr txBox="1"/>
          <p:nvPr/>
        </p:nvSpPr>
        <p:spPr>
          <a:xfrm>
            <a:off x="8912775" y="1701774"/>
            <a:ext cx="410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Eu </a:t>
            </a:r>
            <a:r>
              <a:rPr b="1" i="1" lang="en-US" sz="26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Online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4"/>
          <p:cNvSpPr txBox="1"/>
          <p:nvPr/>
        </p:nvSpPr>
        <p:spPr>
          <a:xfrm>
            <a:off x="13249346" y="1846637"/>
            <a:ext cx="33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Eu </a:t>
            </a:r>
            <a:r>
              <a:rPr b="1" i="1" lang="en-US" sz="2600">
                <a:solidFill>
                  <a:srgbClr val="2B2B2B"/>
                </a:solidFill>
                <a:latin typeface="Open Sans"/>
                <a:ea typeface="Open Sans"/>
                <a:cs typeface="Open Sans"/>
                <a:sym typeface="Open Sans"/>
              </a:rPr>
              <a:t>Offline</a:t>
            </a:r>
            <a:endParaRPr b="0" i="1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4"/>
          <p:cNvSpPr txBox="1"/>
          <p:nvPr/>
        </p:nvSpPr>
        <p:spPr>
          <a:xfrm>
            <a:off x="8912749" y="2292475"/>
            <a:ext cx="36825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Como se apresentam, o que os outros veem, aplicações que usam, filtros, estilo, emojis, etc.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 txBox="1"/>
          <p:nvPr/>
        </p:nvSpPr>
        <p:spPr>
          <a:xfrm>
            <a:off x="13249351" y="2291263"/>
            <a:ext cx="41091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Como se veem na vida quotidiana (forças, passatempos, humores, relacionamentos, valores…).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tist sketching a comic (Provided by Getty Images)" id="211" name="Google Shape;211;p4"/>
          <p:cNvPicPr preferRelativeResize="0"/>
          <p:nvPr/>
        </p:nvPicPr>
        <p:blipFill rotWithShape="1">
          <a:blip r:embed="rId7">
            <a:alphaModFix/>
          </a:blip>
          <a:srcRect b="0" l="15012" r="7322" t="0"/>
          <a:stretch/>
        </p:blipFill>
        <p:spPr>
          <a:xfrm>
            <a:off x="13519244" y="4453400"/>
            <a:ext cx="2806702" cy="240860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ncept of life online. You can get everything staying at home online.  Man sits in front of his laptop, choosing a service. (Provided by Getty Images)" id="212" name="Google Shape;212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26688" y="4417237"/>
            <a:ext cx="2574177" cy="25741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4"/>
          <p:cNvGrpSpPr/>
          <p:nvPr/>
        </p:nvGrpSpPr>
        <p:grpSpPr>
          <a:xfrm>
            <a:off x="412900" y="2782100"/>
            <a:ext cx="7984833" cy="4079906"/>
            <a:chOff x="0" y="0"/>
            <a:chExt cx="1220400" cy="692707"/>
          </a:xfrm>
        </p:grpSpPr>
        <p:sp>
          <p:nvSpPr>
            <p:cNvPr id="214" name="Google Shape;214;p4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2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15" name="Google Shape;215;p4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150" lIns="56150" spcFirstLastPara="1" rIns="56150" wrap="square" tIns="5615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0"/>
                <a:buFont typeface="Arial"/>
                <a:buNone/>
              </a:pPr>
              <a:r>
                <a:t/>
              </a:r>
              <a:endParaRPr b="0" i="0" sz="19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6" name="Google Shape;216;p4"/>
          <p:cNvSpPr txBox="1"/>
          <p:nvPr/>
        </p:nvSpPr>
        <p:spPr>
          <a:xfrm>
            <a:off x="630050" y="2966750"/>
            <a:ext cx="7465800" cy="37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Esta atividade ajuda-nos a:</a:t>
            </a:r>
            <a:endParaRPr b="1" sz="1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Notar diferenças entre como nos apresentamos online e como nos sentimos offline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Pensar sobre quais as partes da nossa identidade que são reais, escolhidas ou pressionadas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Compreender que todos mostram apenas uma pequena parte de si nas redes sociais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Refletir sobre o que é autêntico e o que é encenado.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217" name="Google Shape;217;p4"/>
          <p:cNvGrpSpPr/>
          <p:nvPr/>
        </p:nvGrpSpPr>
        <p:grpSpPr>
          <a:xfrm>
            <a:off x="3612588" y="7551100"/>
            <a:ext cx="8591006" cy="2232525"/>
            <a:chOff x="0" y="0"/>
            <a:chExt cx="1220400" cy="692707"/>
          </a:xfrm>
        </p:grpSpPr>
        <p:sp>
          <p:nvSpPr>
            <p:cNvPr id="218" name="Google Shape;218;p4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19" name="Google Shape;219;p4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0" name="Google Shape;220;p4"/>
          <p:cNvSpPr txBox="1"/>
          <p:nvPr/>
        </p:nvSpPr>
        <p:spPr>
          <a:xfrm>
            <a:off x="4046700" y="7787900"/>
            <a:ext cx="7984800" cy="18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Ao partilhar os nossos retratos, nós:</a:t>
            </a:r>
            <a:endParaRPr b="1" sz="2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Percebemos que os outros também têm sentimentos e inseguranças escondidas</a:t>
            </a:r>
            <a:endParaRPr sz="1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Vemos que as imagens online não contam a história completa</a:t>
            </a:r>
            <a:endParaRPr sz="1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Praticamos a escuta sem julgamento</a:t>
            </a:r>
            <a:endParaRPr sz="1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Char char="●"/>
            </a:pPr>
            <a:r>
              <a:rPr lang="en-US" sz="17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Aprendemos a respeitar diferentes formas de expressar a identidade</a:t>
            </a:r>
            <a:endParaRPr sz="17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21" name="Google Shape;221;p4"/>
          <p:cNvSpPr txBox="1"/>
          <p:nvPr/>
        </p:nvSpPr>
        <p:spPr>
          <a:xfrm>
            <a:off x="13242200" y="7972388"/>
            <a:ext cx="4449600" cy="249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A sua identidade é pessoal.</a:t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Está sempre no controlo do que partilha.</a:t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Cuide de si primeiro.</a:t>
            </a:r>
            <a:endParaRPr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b3da039a41_0_99"/>
          <p:cNvSpPr/>
          <p:nvPr/>
        </p:nvSpPr>
        <p:spPr>
          <a:xfrm>
            <a:off x="0" y="461678"/>
            <a:ext cx="1016906" cy="1023302"/>
          </a:xfrm>
          <a:custGeom>
            <a:rect b="b" l="l" r="r" t="t"/>
            <a:pathLst>
              <a:path extrusionOk="0" h="1023302" w="1016906">
                <a:moveTo>
                  <a:pt x="0" y="0"/>
                </a:moveTo>
                <a:lnTo>
                  <a:pt x="1016906" y="0"/>
                </a:lnTo>
                <a:lnTo>
                  <a:pt x="1016906" y="1023301"/>
                </a:lnTo>
                <a:lnTo>
                  <a:pt x="0" y="1023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g3b3da039a41_0_99"/>
          <p:cNvSpPr/>
          <p:nvPr/>
        </p:nvSpPr>
        <p:spPr>
          <a:xfrm rot="5485926">
            <a:off x="8839492" y="467232"/>
            <a:ext cx="1858937" cy="1858937"/>
          </a:xfrm>
          <a:custGeom>
            <a:rect b="b" l="l" r="r" t="t"/>
            <a:pathLst>
              <a:path extrusionOk="0" h="1858356" w="1858356">
                <a:moveTo>
                  <a:pt x="0" y="0"/>
                </a:moveTo>
                <a:lnTo>
                  <a:pt x="1858357" y="0"/>
                </a:lnTo>
                <a:lnTo>
                  <a:pt x="1858357" y="1858356"/>
                </a:lnTo>
                <a:lnTo>
                  <a:pt x="0" y="18583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8" name="Google Shape;228;g3b3da039a41_0_99"/>
          <p:cNvSpPr/>
          <p:nvPr/>
        </p:nvSpPr>
        <p:spPr>
          <a:xfrm rot="10800000">
            <a:off x="16480286" y="423653"/>
            <a:ext cx="1558028" cy="1558028"/>
          </a:xfrm>
          <a:custGeom>
            <a:rect b="b" l="l" r="r" t="t"/>
            <a:pathLst>
              <a:path extrusionOk="0" h="1558028" w="1558028">
                <a:moveTo>
                  <a:pt x="1558028" y="1558029"/>
                </a:moveTo>
                <a:lnTo>
                  <a:pt x="0" y="1558029"/>
                </a:lnTo>
                <a:lnTo>
                  <a:pt x="0" y="0"/>
                </a:lnTo>
                <a:lnTo>
                  <a:pt x="1558028" y="0"/>
                </a:lnTo>
                <a:lnTo>
                  <a:pt x="1558028" y="155802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9" name="Google Shape;229;g3b3da039a41_0_99"/>
          <p:cNvSpPr txBox="1"/>
          <p:nvPr/>
        </p:nvSpPr>
        <p:spPr>
          <a:xfrm>
            <a:off x="2395362" y="1011944"/>
            <a:ext cx="70347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b="1" lang="en-US" sz="5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Como fazê-lo?</a:t>
            </a:r>
            <a:endParaRPr b="1" sz="5000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30" name="Google Shape;230;g3b3da039a41_0_99"/>
          <p:cNvGrpSpPr/>
          <p:nvPr/>
        </p:nvGrpSpPr>
        <p:grpSpPr>
          <a:xfrm>
            <a:off x="9480913" y="2562325"/>
            <a:ext cx="7621154" cy="7430460"/>
            <a:chOff x="0" y="0"/>
            <a:chExt cx="1220400" cy="692707"/>
          </a:xfrm>
        </p:grpSpPr>
        <p:sp>
          <p:nvSpPr>
            <p:cNvPr id="231" name="Google Shape;231;g3b3da039a41_0_99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42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32" name="Google Shape;232;g3b3da039a41_0_99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6150" lIns="56150" spcFirstLastPara="1" rIns="56150" wrap="square" tIns="5615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90"/>
                <a:buFont typeface="Arial"/>
                <a:buNone/>
              </a:pPr>
              <a:r>
                <a:t/>
              </a:r>
              <a:endParaRPr b="0" i="0" sz="1989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3" name="Google Shape;233;g3b3da039a41_0_99"/>
          <p:cNvSpPr txBox="1"/>
          <p:nvPr/>
        </p:nvSpPr>
        <p:spPr>
          <a:xfrm>
            <a:off x="9721975" y="2841300"/>
            <a:ext cx="7034700" cy="59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Eu </a:t>
            </a:r>
            <a:r>
              <a:rPr b="1" i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Offline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– O que incluir</a:t>
            </a:r>
            <a:endParaRPr b="1" i="0" sz="21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Os participantes podem mostrar:</a:t>
            </a:r>
            <a:endParaRPr b="0" i="0" sz="1900" u="none" cap="none" strike="noStrike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Passatempos e interesses reais (música, desporto, desenho, natureza, etc.)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Forças e qualidades positivas (gentil, paciente, divertido, criativo...)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Emoções reais que sentem (feliz, cansado, stressado, relaxado...)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Pessoas que são importantes para eles (amigos, família, animais de estimação, comunidade)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Atividades e rotinas diárias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Sonhos ou objetivos pessoais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Valores que os guiam (respeito, honestidade, liberdade, lealdade...)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234" name="Google Shape;234;g3b3da039a41_0_99"/>
          <p:cNvGrpSpPr/>
          <p:nvPr/>
        </p:nvGrpSpPr>
        <p:grpSpPr>
          <a:xfrm>
            <a:off x="1166275" y="2562325"/>
            <a:ext cx="7806533" cy="6727570"/>
            <a:chOff x="0" y="0"/>
            <a:chExt cx="1220400" cy="692707"/>
          </a:xfrm>
        </p:grpSpPr>
        <p:sp>
          <p:nvSpPr>
            <p:cNvPr id="235" name="Google Shape;235;g3b3da039a41_0_99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36" name="Google Shape;236;g3b3da039a41_0_99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g3b3da039a41_0_99"/>
          <p:cNvSpPr txBox="1"/>
          <p:nvPr/>
        </p:nvSpPr>
        <p:spPr>
          <a:xfrm>
            <a:off x="1560750" y="2799125"/>
            <a:ext cx="6714000" cy="59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Eu </a:t>
            </a:r>
            <a:r>
              <a:rPr b="1" i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Online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– O que incluir</a:t>
            </a:r>
            <a:endParaRPr b="1" i="0" sz="2100" u="none" cap="none" strike="noStrik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Os participantes podem mostrar: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Aplicações ou plataformas que mais usam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Fotos de perfil, filtros, emojis ou avatares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Como querem que os outros os vejam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Humores online típicos (confiante, divertido, calmo, ansioso, etc.)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Cores, símbolos ou palavras ligadas ao seu estilo online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Coisas que costumam publicar ou partilhar (selfies, memes, desporto, arte...)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Números que são importantes para eles online (gostos, seguidores, visualizações)</a:t>
            </a:r>
            <a:endParaRPr sz="1050">
              <a:solidFill>
                <a:srgbClr val="1F1F1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38" name="Google Shape;238;g3b3da039a41_0_99"/>
          <p:cNvSpPr txBox="1"/>
          <p:nvPr/>
        </p:nvSpPr>
        <p:spPr>
          <a:xfrm>
            <a:off x="11105475" y="790539"/>
            <a:ext cx="5374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A partilha é voluntária.</a:t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As emoções são válidas.</a:t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200">
                <a:solidFill>
                  <a:srgbClr val="51795D"/>
                </a:solidFill>
                <a:latin typeface="Poppins"/>
                <a:ea typeface="Poppins"/>
                <a:cs typeface="Poppins"/>
                <a:sym typeface="Poppins"/>
              </a:rPr>
              <a:t>Espera-se respeito e bondade.</a:t>
            </a:r>
            <a:endParaRPr b="1" i="1" sz="2200">
              <a:solidFill>
                <a:srgbClr val="51795D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3da039a41_0_128"/>
          <p:cNvSpPr/>
          <p:nvPr/>
        </p:nvSpPr>
        <p:spPr>
          <a:xfrm>
            <a:off x="0" y="461678"/>
            <a:ext cx="1016906" cy="1023302"/>
          </a:xfrm>
          <a:custGeom>
            <a:rect b="b" l="l" r="r" t="t"/>
            <a:pathLst>
              <a:path extrusionOk="0" h="1023302" w="1016906">
                <a:moveTo>
                  <a:pt x="0" y="0"/>
                </a:moveTo>
                <a:lnTo>
                  <a:pt x="1016906" y="0"/>
                </a:lnTo>
                <a:lnTo>
                  <a:pt x="1016906" y="1023301"/>
                </a:lnTo>
                <a:lnTo>
                  <a:pt x="0" y="10233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g3b3da039a41_0_128"/>
          <p:cNvSpPr/>
          <p:nvPr/>
        </p:nvSpPr>
        <p:spPr>
          <a:xfrm rot="10800000">
            <a:off x="16480286" y="423653"/>
            <a:ext cx="1558028" cy="1558028"/>
          </a:xfrm>
          <a:custGeom>
            <a:rect b="b" l="l" r="r" t="t"/>
            <a:pathLst>
              <a:path extrusionOk="0" h="1558028" w="1558028">
                <a:moveTo>
                  <a:pt x="1558028" y="1558029"/>
                </a:moveTo>
                <a:lnTo>
                  <a:pt x="0" y="1558029"/>
                </a:lnTo>
                <a:lnTo>
                  <a:pt x="0" y="0"/>
                </a:lnTo>
                <a:lnTo>
                  <a:pt x="1558028" y="0"/>
                </a:lnTo>
                <a:lnTo>
                  <a:pt x="1558028" y="1558029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g3b3da039a41_0_128"/>
          <p:cNvSpPr txBox="1"/>
          <p:nvPr/>
        </p:nvSpPr>
        <p:spPr>
          <a:xfrm>
            <a:off x="3832351" y="1011950"/>
            <a:ext cx="10623300" cy="16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b="1" lang="en-US" sz="50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Como esta atividade o ajuda enquanto Educador de Pares</a:t>
            </a:r>
            <a:endParaRPr b="1" sz="5000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46" name="Google Shape;246;g3b3da039a41_0_128"/>
          <p:cNvGrpSpPr/>
          <p:nvPr/>
        </p:nvGrpSpPr>
        <p:grpSpPr>
          <a:xfrm>
            <a:off x="2339675" y="2938675"/>
            <a:ext cx="13608680" cy="5160459"/>
            <a:chOff x="0" y="0"/>
            <a:chExt cx="1220400" cy="692707"/>
          </a:xfrm>
        </p:grpSpPr>
        <p:sp>
          <p:nvSpPr>
            <p:cNvPr id="247" name="Google Shape;247;g3b3da039a41_0_128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48" name="Google Shape;248;g3b3da039a41_0_128"/>
            <p:cNvSpPr txBox="1"/>
            <p:nvPr/>
          </p:nvSpPr>
          <p:spPr>
            <a:xfrm>
              <a:off x="0" y="9525"/>
              <a:ext cx="1220400" cy="683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9" name="Google Shape;249;g3b3da039a41_0_128"/>
          <p:cNvSpPr txBox="1"/>
          <p:nvPr/>
        </p:nvSpPr>
        <p:spPr>
          <a:xfrm>
            <a:off x="2765512" y="3403350"/>
            <a:ext cx="12492900" cy="4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83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Compreender o seu eu online e offline ajuda-o a notar pressões que os outros também podem sentir.</a:t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Quando reflete sobre os seus próprios hábitos, torna-se mais fácil ouvir sem julgar os seus pares.</a:t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Pode reconhecer sinais de baixa autoestima, comparação ou stress digital em amigos.</a:t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Aprende formas de iniciar conversas sobre identidade online e bem-estar.</a:t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683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A sua experiência nesta atividade dá-lhe exemplos que pode partilhar para apoiar os outros.</a:t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50" name="Google Shape;250;g3b3da039a41_0_128"/>
          <p:cNvSpPr/>
          <p:nvPr/>
        </p:nvSpPr>
        <p:spPr>
          <a:xfrm flipH="1" rot="10800000">
            <a:off x="11800" y="7911961"/>
            <a:ext cx="2256811" cy="2375039"/>
          </a:xfrm>
          <a:custGeom>
            <a:rect b="b" l="l" r="r" t="t"/>
            <a:pathLst>
              <a:path extrusionOk="0" h="3356945" w="2979289">
                <a:moveTo>
                  <a:pt x="0" y="3356945"/>
                </a:moveTo>
                <a:lnTo>
                  <a:pt x="2979289" y="3356945"/>
                </a:lnTo>
                <a:lnTo>
                  <a:pt x="2979289" y="0"/>
                </a:lnTo>
                <a:lnTo>
                  <a:pt x="0" y="0"/>
                </a:lnTo>
                <a:lnTo>
                  <a:pt x="0" y="3356945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"/>
          <p:cNvSpPr/>
          <p:nvPr/>
        </p:nvSpPr>
        <p:spPr>
          <a:xfrm>
            <a:off x="15769091" y="6768004"/>
            <a:ext cx="1198200" cy="1037403"/>
          </a:xfrm>
          <a:custGeom>
            <a:rect b="b" l="l" r="r" t="t"/>
            <a:pathLst>
              <a:path extrusionOk="0" h="1037403" w="1037403">
                <a:moveTo>
                  <a:pt x="0" y="0"/>
                </a:moveTo>
                <a:lnTo>
                  <a:pt x="1037402" y="0"/>
                </a:lnTo>
                <a:lnTo>
                  <a:pt x="1037402" y="1037402"/>
                </a:lnTo>
                <a:lnTo>
                  <a:pt x="0" y="10374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6" name="Google Shape;256;p5"/>
          <p:cNvSpPr/>
          <p:nvPr/>
        </p:nvSpPr>
        <p:spPr>
          <a:xfrm>
            <a:off x="1486574" y="1690024"/>
            <a:ext cx="1366969" cy="1227905"/>
          </a:xfrm>
          <a:custGeom>
            <a:rect b="b" l="l" r="r" t="t"/>
            <a:pathLst>
              <a:path extrusionOk="0" h="1183523" w="1183523">
                <a:moveTo>
                  <a:pt x="0" y="0"/>
                </a:moveTo>
                <a:lnTo>
                  <a:pt x="1183523" y="0"/>
                </a:lnTo>
                <a:lnTo>
                  <a:pt x="1183523" y="1183523"/>
                </a:lnTo>
                <a:lnTo>
                  <a:pt x="0" y="11835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7" name="Google Shape;257;p5"/>
          <p:cNvSpPr/>
          <p:nvPr/>
        </p:nvSpPr>
        <p:spPr>
          <a:xfrm>
            <a:off x="0" y="661821"/>
            <a:ext cx="851427" cy="851427"/>
          </a:xfrm>
          <a:custGeom>
            <a:rect b="b" l="l" r="r" t="t"/>
            <a:pathLst>
              <a:path extrusionOk="0" h="851427" w="851427">
                <a:moveTo>
                  <a:pt x="0" y="0"/>
                </a:moveTo>
                <a:lnTo>
                  <a:pt x="851427" y="0"/>
                </a:lnTo>
                <a:lnTo>
                  <a:pt x="851427" y="851428"/>
                </a:lnTo>
                <a:lnTo>
                  <a:pt x="0" y="851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8" name="Google Shape;258;p5"/>
          <p:cNvSpPr txBox="1"/>
          <p:nvPr/>
        </p:nvSpPr>
        <p:spPr>
          <a:xfrm>
            <a:off x="4815295" y="595098"/>
            <a:ext cx="8657400" cy="9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b="1" i="0" lang="en-US" sz="6399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Refle</a:t>
            </a:r>
            <a:r>
              <a:rPr b="1" lang="en-US" sz="6399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xão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5"/>
          <p:cNvGrpSpPr/>
          <p:nvPr/>
        </p:nvGrpSpPr>
        <p:grpSpPr>
          <a:xfrm>
            <a:off x="2653900" y="2244550"/>
            <a:ext cx="6227531" cy="2196920"/>
            <a:chOff x="0" y="0"/>
            <a:chExt cx="1220295" cy="692707"/>
          </a:xfrm>
        </p:grpSpPr>
        <p:sp>
          <p:nvSpPr>
            <p:cNvPr id="260" name="Google Shape;260;p5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1" name="Google Shape;261;p5"/>
            <p:cNvSpPr txBox="1"/>
            <p:nvPr/>
          </p:nvSpPr>
          <p:spPr>
            <a:xfrm>
              <a:off x="0" y="9525"/>
              <a:ext cx="1220295" cy="683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2" name="Google Shape;262;p5"/>
          <p:cNvSpPr txBox="1"/>
          <p:nvPr/>
        </p:nvSpPr>
        <p:spPr>
          <a:xfrm>
            <a:off x="2916275" y="2446450"/>
            <a:ext cx="5834100" cy="16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US" sz="18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Após 35–40 minutos, </a:t>
            </a:r>
            <a:r>
              <a:rPr lang="en-US" sz="1899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os participantes formam um círculo para uma "galeria ambulante": todos colocam os seus retratos e o grupo caminha a observar em silêncio. Cada participante explica um pouco (2–3 minutos cada).</a:t>
            </a:r>
            <a:endParaRPr b="1" sz="1800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263" name="Google Shape;263;p5"/>
          <p:cNvGrpSpPr/>
          <p:nvPr/>
        </p:nvGrpSpPr>
        <p:grpSpPr>
          <a:xfrm>
            <a:off x="9456925" y="2244550"/>
            <a:ext cx="6227531" cy="2196920"/>
            <a:chOff x="0" y="0"/>
            <a:chExt cx="1220295" cy="692707"/>
          </a:xfrm>
        </p:grpSpPr>
        <p:sp>
          <p:nvSpPr>
            <p:cNvPr id="264" name="Google Shape;264;p5"/>
            <p:cNvSpPr/>
            <p:nvPr/>
          </p:nvSpPr>
          <p:spPr>
            <a:xfrm>
              <a:off x="0" y="0"/>
              <a:ext cx="1220295" cy="692707"/>
            </a:xfrm>
            <a:custGeom>
              <a:rect b="b" l="l" r="r" t="t"/>
              <a:pathLst>
                <a:path extrusionOk="0" h="692707" w="1220295">
                  <a:moveTo>
                    <a:pt x="0" y="0"/>
                  </a:moveTo>
                  <a:lnTo>
                    <a:pt x="1220295" y="0"/>
                  </a:lnTo>
                  <a:lnTo>
                    <a:pt x="1220295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5" name="Google Shape;265;p5"/>
            <p:cNvSpPr txBox="1"/>
            <p:nvPr/>
          </p:nvSpPr>
          <p:spPr>
            <a:xfrm>
              <a:off x="0" y="9525"/>
              <a:ext cx="1220295" cy="683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5"/>
          <p:cNvSpPr txBox="1"/>
          <p:nvPr/>
        </p:nvSpPr>
        <p:spPr>
          <a:xfrm>
            <a:off x="9995485" y="2477511"/>
            <a:ext cx="5688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lang="en-US" sz="26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Diário Individual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5"/>
          <p:cNvSpPr txBox="1"/>
          <p:nvPr/>
        </p:nvSpPr>
        <p:spPr>
          <a:xfrm>
            <a:off x="10027138" y="2949964"/>
            <a:ext cx="5087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899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“Uma palavra que descreve como me sinto em relação ao meu eu online é… / Uma palavra que descreve o meu eu offline é…”</a:t>
            </a:r>
            <a:endParaRPr sz="1899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268" name="Google Shape;268;p5"/>
          <p:cNvGrpSpPr/>
          <p:nvPr/>
        </p:nvGrpSpPr>
        <p:grpSpPr>
          <a:xfrm>
            <a:off x="2916275" y="4711275"/>
            <a:ext cx="7079229" cy="4684154"/>
            <a:chOff x="0" y="0"/>
            <a:chExt cx="1238082" cy="692707"/>
          </a:xfrm>
        </p:grpSpPr>
        <p:sp>
          <p:nvSpPr>
            <p:cNvPr id="269" name="Google Shape;269;p5"/>
            <p:cNvSpPr/>
            <p:nvPr/>
          </p:nvSpPr>
          <p:spPr>
            <a:xfrm>
              <a:off x="0" y="0"/>
              <a:ext cx="1238082" cy="692707"/>
            </a:xfrm>
            <a:custGeom>
              <a:rect b="b" l="l" r="r" t="t"/>
              <a:pathLst>
                <a:path extrusionOk="0" h="692707" w="1238082">
                  <a:moveTo>
                    <a:pt x="0" y="0"/>
                  </a:moveTo>
                  <a:lnTo>
                    <a:pt x="1238082" y="0"/>
                  </a:lnTo>
                  <a:lnTo>
                    <a:pt x="1238082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9EC6AA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70" name="Google Shape;270;p5"/>
            <p:cNvSpPr txBox="1"/>
            <p:nvPr/>
          </p:nvSpPr>
          <p:spPr>
            <a:xfrm>
              <a:off x="0" y="9525"/>
              <a:ext cx="1238082" cy="683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1" name="Google Shape;271;p5"/>
          <p:cNvSpPr txBox="1"/>
          <p:nvPr/>
        </p:nvSpPr>
        <p:spPr>
          <a:xfrm>
            <a:off x="3282200" y="4949700"/>
            <a:ext cx="6322800" cy="42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Sugestões para Pensar:</a:t>
            </a:r>
            <a:endParaRPr b="1" sz="19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Qual é a primeira coisa que nota nestes retratos?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 que é que se sente diferente entre as versões online e offline?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Onde vê confiança?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Onde vê pressão ou stress?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Que semelhanças nota entre os retratos das pessoas?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92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900"/>
              <a:buFont typeface="Poppins Light"/>
              <a:buChar char="●"/>
            </a:pPr>
            <a:r>
              <a:rPr lang="en-US" sz="1900">
                <a:solidFill>
                  <a:schemeClr val="dk1"/>
                </a:solidFill>
                <a:latin typeface="Poppins Light"/>
                <a:ea typeface="Poppins Light"/>
                <a:cs typeface="Poppins Light"/>
                <a:sym typeface="Poppins Light"/>
              </a:rPr>
              <a:t>O que o surpreendeu ao olhar para o trabalho dos outros?</a:t>
            </a:r>
            <a:endParaRPr sz="1900">
              <a:solidFill>
                <a:schemeClr val="dk1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272" name="Google Shape;272;p5"/>
          <p:cNvGrpSpPr/>
          <p:nvPr/>
        </p:nvGrpSpPr>
        <p:grpSpPr>
          <a:xfrm>
            <a:off x="10241813" y="4916175"/>
            <a:ext cx="4942547" cy="4609965"/>
            <a:chOff x="0" y="0"/>
            <a:chExt cx="1238082" cy="692707"/>
          </a:xfrm>
        </p:grpSpPr>
        <p:sp>
          <p:nvSpPr>
            <p:cNvPr id="273" name="Google Shape;273;p5"/>
            <p:cNvSpPr/>
            <p:nvPr/>
          </p:nvSpPr>
          <p:spPr>
            <a:xfrm>
              <a:off x="0" y="0"/>
              <a:ext cx="1238082" cy="692707"/>
            </a:xfrm>
            <a:custGeom>
              <a:rect b="b" l="l" r="r" t="t"/>
              <a:pathLst>
                <a:path extrusionOk="0" h="692707" w="1238082">
                  <a:moveTo>
                    <a:pt x="0" y="0"/>
                  </a:moveTo>
                  <a:lnTo>
                    <a:pt x="1238082" y="0"/>
                  </a:lnTo>
                  <a:lnTo>
                    <a:pt x="1238082" y="692707"/>
                  </a:lnTo>
                  <a:lnTo>
                    <a:pt x="0" y="692707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286291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74" name="Google Shape;274;p5"/>
            <p:cNvSpPr txBox="1"/>
            <p:nvPr/>
          </p:nvSpPr>
          <p:spPr>
            <a:xfrm>
              <a:off x="0" y="9525"/>
              <a:ext cx="1238082" cy="6831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88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5" name="Google Shape;275;p5"/>
          <p:cNvSpPr txBox="1"/>
          <p:nvPr/>
        </p:nvSpPr>
        <p:spPr>
          <a:xfrm>
            <a:off x="10105001" y="5106017"/>
            <a:ext cx="437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Aplicação na Vida Real: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 txBox="1"/>
          <p:nvPr/>
        </p:nvSpPr>
        <p:spPr>
          <a:xfrm>
            <a:off x="10523850" y="5620738"/>
            <a:ext cx="4378500" cy="450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6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9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“Como é que explorar a identidade online vs. offline pode ajudá-lo a apoiar pares que sentem pressão para ‘parecer perfeitos’ online?”</a:t>
            </a:r>
            <a:endParaRPr sz="19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6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9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“Qual é uma forma de usar a atividade de hoje num workshop ou evento juvenil para iniciar uma conversa sobre identidade digital?”</a:t>
            </a:r>
            <a:endParaRPr sz="19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6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9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0" marR="0" rtl="0" algn="ctr">
              <a:lnSpc>
                <a:spcPct val="16003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77" name="Google Shape;277;p5"/>
          <p:cNvSpPr/>
          <p:nvPr/>
        </p:nvSpPr>
        <p:spPr>
          <a:xfrm rot="10800000">
            <a:off x="118660" y="7700342"/>
            <a:ext cx="2535252" cy="2577131"/>
          </a:xfrm>
          <a:custGeom>
            <a:rect b="b" l="l" r="r" t="t"/>
            <a:pathLst>
              <a:path extrusionOk="0" h="2577131" w="2535252">
                <a:moveTo>
                  <a:pt x="2535253" y="2577131"/>
                </a:moveTo>
                <a:lnTo>
                  <a:pt x="0" y="2577131"/>
                </a:lnTo>
                <a:lnTo>
                  <a:pt x="0" y="0"/>
                </a:lnTo>
                <a:lnTo>
                  <a:pt x="2535253" y="0"/>
                </a:lnTo>
                <a:lnTo>
                  <a:pt x="2535253" y="2577131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8" name="Google Shape;278;p5"/>
          <p:cNvSpPr/>
          <p:nvPr/>
        </p:nvSpPr>
        <p:spPr>
          <a:xfrm flipH="1">
            <a:off x="16091040" y="133013"/>
            <a:ext cx="2196960" cy="2196960"/>
          </a:xfrm>
          <a:custGeom>
            <a:rect b="b" l="l" r="r" t="t"/>
            <a:pathLst>
              <a:path extrusionOk="0" h="2196960" w="2196960">
                <a:moveTo>
                  <a:pt x="2196960" y="0"/>
                </a:moveTo>
                <a:lnTo>
                  <a:pt x="0" y="0"/>
                </a:lnTo>
                <a:lnTo>
                  <a:pt x="0" y="2196960"/>
                </a:lnTo>
                <a:lnTo>
                  <a:pt x="2196960" y="2196960"/>
                </a:lnTo>
                <a:lnTo>
                  <a:pt x="219696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79" name="Google Shape;279;p5"/>
          <p:cNvSpPr/>
          <p:nvPr/>
        </p:nvSpPr>
        <p:spPr>
          <a:xfrm rot="10800000">
            <a:off x="17548869" y="5565041"/>
            <a:ext cx="1017953" cy="1063136"/>
          </a:xfrm>
          <a:custGeom>
            <a:rect b="b" l="l" r="r" t="t"/>
            <a:pathLst>
              <a:path extrusionOk="0" h="1063136" w="1017953">
                <a:moveTo>
                  <a:pt x="0" y="0"/>
                </a:moveTo>
                <a:lnTo>
                  <a:pt x="1017953" y="0"/>
                </a:lnTo>
                <a:lnTo>
                  <a:pt x="1017953" y="1063136"/>
                </a:lnTo>
                <a:lnTo>
                  <a:pt x="0" y="1063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811bc45a8d_0_0"/>
          <p:cNvSpPr/>
          <p:nvPr/>
        </p:nvSpPr>
        <p:spPr>
          <a:xfrm rot="1540012">
            <a:off x="8119440" y="2989997"/>
            <a:ext cx="2049101" cy="2049101"/>
          </a:xfrm>
          <a:custGeom>
            <a:rect b="b" l="l" r="r" t="t"/>
            <a:pathLst>
              <a:path extrusionOk="0" h="2052124" w="2052124">
                <a:moveTo>
                  <a:pt x="0" y="0"/>
                </a:moveTo>
                <a:lnTo>
                  <a:pt x="2052124" y="0"/>
                </a:lnTo>
                <a:lnTo>
                  <a:pt x="2052124" y="2052124"/>
                </a:lnTo>
                <a:lnTo>
                  <a:pt x="0" y="20521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5" name="Google Shape;285;g3811bc45a8d_0_0"/>
          <p:cNvSpPr/>
          <p:nvPr/>
        </p:nvSpPr>
        <p:spPr>
          <a:xfrm rot="-2620915">
            <a:off x="8896757" y="8230055"/>
            <a:ext cx="856076" cy="1364265"/>
          </a:xfrm>
          <a:custGeom>
            <a:rect b="b" l="l" r="r" t="t"/>
            <a:pathLst>
              <a:path extrusionOk="0" h="1365559" w="856888">
                <a:moveTo>
                  <a:pt x="0" y="0"/>
                </a:moveTo>
                <a:lnTo>
                  <a:pt x="856889" y="0"/>
                </a:lnTo>
                <a:lnTo>
                  <a:pt x="856889" y="1365558"/>
                </a:lnTo>
                <a:lnTo>
                  <a:pt x="0" y="13655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6" name="Google Shape;286;g3811bc45a8d_0_0"/>
          <p:cNvSpPr/>
          <p:nvPr/>
        </p:nvSpPr>
        <p:spPr>
          <a:xfrm>
            <a:off x="-1366070" y="1475920"/>
            <a:ext cx="2732141" cy="2342811"/>
          </a:xfrm>
          <a:custGeom>
            <a:rect b="b" l="l" r="r" t="t"/>
            <a:pathLst>
              <a:path extrusionOk="0" h="2342811" w="2732141">
                <a:moveTo>
                  <a:pt x="0" y="0"/>
                </a:moveTo>
                <a:lnTo>
                  <a:pt x="2732140" y="0"/>
                </a:lnTo>
                <a:lnTo>
                  <a:pt x="2732140" y="2342811"/>
                </a:lnTo>
                <a:lnTo>
                  <a:pt x="0" y="23428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7" name="Google Shape;287;g3811bc45a8d_0_0"/>
          <p:cNvSpPr/>
          <p:nvPr/>
        </p:nvSpPr>
        <p:spPr>
          <a:xfrm>
            <a:off x="0" y="-264675"/>
            <a:ext cx="600168" cy="1553833"/>
          </a:xfrm>
          <a:custGeom>
            <a:rect b="b" l="l" r="r" t="t"/>
            <a:pathLst>
              <a:path extrusionOk="0" h="1553833" w="600168">
                <a:moveTo>
                  <a:pt x="0" y="0"/>
                </a:moveTo>
                <a:lnTo>
                  <a:pt x="600168" y="0"/>
                </a:lnTo>
                <a:lnTo>
                  <a:pt x="600168" y="1553833"/>
                </a:lnTo>
                <a:lnTo>
                  <a:pt x="0" y="15538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8" name="Google Shape;288;g3811bc45a8d_0_0"/>
          <p:cNvSpPr/>
          <p:nvPr/>
        </p:nvSpPr>
        <p:spPr>
          <a:xfrm>
            <a:off x="0" y="8703817"/>
            <a:ext cx="1462466" cy="1583183"/>
          </a:xfrm>
          <a:custGeom>
            <a:rect b="b" l="l" r="r" t="t"/>
            <a:pathLst>
              <a:path extrusionOk="0" h="1583183" w="1462466">
                <a:moveTo>
                  <a:pt x="0" y="0"/>
                </a:moveTo>
                <a:lnTo>
                  <a:pt x="1462466" y="0"/>
                </a:lnTo>
                <a:lnTo>
                  <a:pt x="1462466" y="1583183"/>
                </a:lnTo>
                <a:lnTo>
                  <a:pt x="0" y="15831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9" name="Google Shape;289;g3811bc45a8d_0_0"/>
          <p:cNvSpPr/>
          <p:nvPr/>
        </p:nvSpPr>
        <p:spPr>
          <a:xfrm>
            <a:off x="15751955" y="-48240"/>
            <a:ext cx="2510245" cy="2695565"/>
          </a:xfrm>
          <a:custGeom>
            <a:rect b="b" l="l" r="r" t="t"/>
            <a:pathLst>
              <a:path extrusionOk="0" h="2695565" w="2510245">
                <a:moveTo>
                  <a:pt x="0" y="0"/>
                </a:moveTo>
                <a:lnTo>
                  <a:pt x="2510245" y="0"/>
                </a:lnTo>
                <a:lnTo>
                  <a:pt x="2510245" y="2695566"/>
                </a:lnTo>
                <a:lnTo>
                  <a:pt x="0" y="2695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0" name="Google Shape;290;g3811bc45a8d_0_0"/>
          <p:cNvSpPr txBox="1"/>
          <p:nvPr/>
        </p:nvSpPr>
        <p:spPr>
          <a:xfrm>
            <a:off x="1511875" y="1049850"/>
            <a:ext cx="14123700" cy="315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rPr b="1" lang="en-US" sz="6399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Notas para a Reflexão em Grupo</a:t>
            </a:r>
            <a:endParaRPr b="1" sz="6399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6399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10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399"/>
              <a:buFont typeface="Arial"/>
              <a:buNone/>
            </a:pPr>
            <a:r>
              <a:t/>
            </a:r>
            <a:endParaRPr b="1" sz="6399">
              <a:solidFill>
                <a:srgbClr val="2B2B2B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91" name="Google Shape;291;g3811bc45a8d_0_0"/>
          <p:cNvSpPr txBox="1"/>
          <p:nvPr/>
        </p:nvSpPr>
        <p:spPr>
          <a:xfrm>
            <a:off x="10343080" y="3342368"/>
            <a:ext cx="6933300" cy="569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Poppins Light"/>
              <a:buChar char="●"/>
            </a:pPr>
            <a:r>
              <a:rPr lang="en-US" sz="18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O que é que criar o seu autorretrato online e offline o fez perceber sobre como se apresenta aos outros?</a:t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Poppins Light"/>
              <a:buChar char="●"/>
            </a:pPr>
            <a:r>
              <a:rPr lang="en-US" sz="18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Houve semelhanças ou grandes diferenças entre os dois lados do seu retrato? Porque é que pensa que isso acontece?</a:t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Poppins Light"/>
              <a:buChar char="●"/>
            </a:pPr>
            <a:r>
              <a:rPr lang="en-US" sz="18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Quanto do seu eu online se sente autêntico e quanto se sente influenciado por pressões externas (amigos, tendências, redes sociais)?</a:t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Poppins Light"/>
              <a:buChar char="●"/>
            </a:pPr>
            <a:r>
              <a:rPr lang="en-US" sz="18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O que notou ao olhar para os retratos de outras pessoas? Alguma coisa o surpreendeu ou o fez sentir ligado?</a:t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B2B2B"/>
              </a:buClr>
              <a:buSzPts val="1800"/>
              <a:buFont typeface="Poppins Light"/>
              <a:buChar char="●"/>
            </a:pPr>
            <a:r>
              <a:rPr lang="en-US" sz="1800">
                <a:solidFill>
                  <a:srgbClr val="2B2B2B"/>
                </a:solidFill>
                <a:latin typeface="Poppins Light"/>
                <a:ea typeface="Poppins Light"/>
                <a:cs typeface="Poppins Light"/>
                <a:sym typeface="Poppins Light"/>
              </a:rPr>
              <a:t>Porque é que acha importante que os educadores de pares compreendam as diferenças entre as identidades online e offline?</a:t>
            </a:r>
            <a:endParaRPr sz="1800">
              <a:solidFill>
                <a:srgbClr val="2B2B2B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descr="Two people discussion with Speech Balloons - stock illustration (Provided by Getty Images)" id="292" name="Google Shape;292;g3811bc45a8d_0_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557875" y="3631225"/>
            <a:ext cx="8428375" cy="4740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6000"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8" name="Google Shape;298;p9"/>
          <p:cNvSpPr txBox="1"/>
          <p:nvPr/>
        </p:nvSpPr>
        <p:spPr>
          <a:xfrm>
            <a:off x="4541948" y="2823584"/>
            <a:ext cx="9204000" cy="18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59"/>
              <a:buFont typeface="Arial"/>
              <a:buNone/>
            </a:pPr>
            <a:r>
              <a:rPr b="1" lang="en-US" sz="12059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OBRIGADO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9"/>
          <p:cNvSpPr/>
          <p:nvPr/>
        </p:nvSpPr>
        <p:spPr>
          <a:xfrm rot="10800000">
            <a:off x="15904841" y="32111"/>
            <a:ext cx="2383159" cy="2299749"/>
          </a:xfrm>
          <a:custGeom>
            <a:rect b="b" l="l" r="r" t="t"/>
            <a:pathLst>
              <a:path extrusionOk="0" h="2299749" w="2383159">
                <a:moveTo>
                  <a:pt x="2383159" y="2299748"/>
                </a:moveTo>
                <a:lnTo>
                  <a:pt x="0" y="2299748"/>
                </a:lnTo>
                <a:lnTo>
                  <a:pt x="0" y="0"/>
                </a:lnTo>
                <a:lnTo>
                  <a:pt x="2383159" y="0"/>
                </a:lnTo>
                <a:lnTo>
                  <a:pt x="2383159" y="229974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0" name="Google Shape;300;p9"/>
          <p:cNvSpPr/>
          <p:nvPr/>
        </p:nvSpPr>
        <p:spPr>
          <a:xfrm>
            <a:off x="13513202" y="2823584"/>
            <a:ext cx="465701" cy="465701"/>
          </a:xfrm>
          <a:custGeom>
            <a:rect b="b" l="l" r="r" t="t"/>
            <a:pathLst>
              <a:path extrusionOk="0" h="465701" w="465701">
                <a:moveTo>
                  <a:pt x="0" y="0"/>
                </a:moveTo>
                <a:lnTo>
                  <a:pt x="465701" y="0"/>
                </a:lnTo>
                <a:lnTo>
                  <a:pt x="465701" y="465701"/>
                </a:lnTo>
                <a:lnTo>
                  <a:pt x="0" y="4657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1" name="Google Shape;301;p9"/>
          <p:cNvSpPr/>
          <p:nvPr/>
        </p:nvSpPr>
        <p:spPr>
          <a:xfrm>
            <a:off x="17259300" y="6736866"/>
            <a:ext cx="1550858" cy="1550858"/>
          </a:xfrm>
          <a:custGeom>
            <a:rect b="b" l="l" r="r" t="t"/>
            <a:pathLst>
              <a:path extrusionOk="0" h="1550858" w="1550858">
                <a:moveTo>
                  <a:pt x="0" y="0"/>
                </a:moveTo>
                <a:lnTo>
                  <a:pt x="1550858" y="0"/>
                </a:lnTo>
                <a:lnTo>
                  <a:pt x="1550858" y="1550858"/>
                </a:lnTo>
                <a:lnTo>
                  <a:pt x="0" y="15508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2" name="Google Shape;302;p9"/>
          <p:cNvSpPr/>
          <p:nvPr/>
        </p:nvSpPr>
        <p:spPr>
          <a:xfrm>
            <a:off x="-60497" y="702383"/>
            <a:ext cx="1517729" cy="1517729"/>
          </a:xfrm>
          <a:custGeom>
            <a:rect b="b" l="l" r="r" t="t"/>
            <a:pathLst>
              <a:path extrusionOk="0" h="1517729" w="1517729">
                <a:moveTo>
                  <a:pt x="0" y="0"/>
                </a:moveTo>
                <a:lnTo>
                  <a:pt x="1517729" y="0"/>
                </a:lnTo>
                <a:lnTo>
                  <a:pt x="1517729" y="1517730"/>
                </a:lnTo>
                <a:lnTo>
                  <a:pt x="0" y="15177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3" name="Google Shape;303;p9"/>
          <p:cNvSpPr/>
          <p:nvPr/>
        </p:nvSpPr>
        <p:spPr>
          <a:xfrm>
            <a:off x="7726931" y="244755"/>
            <a:ext cx="2834137" cy="2834137"/>
          </a:xfrm>
          <a:custGeom>
            <a:rect b="b" l="l" r="r" t="t"/>
            <a:pathLst>
              <a:path extrusionOk="0" h="2834137" w="2834137">
                <a:moveTo>
                  <a:pt x="0" y="0"/>
                </a:moveTo>
                <a:lnTo>
                  <a:pt x="2834138" y="0"/>
                </a:lnTo>
                <a:lnTo>
                  <a:pt x="2834138" y="2834137"/>
                </a:lnTo>
                <a:lnTo>
                  <a:pt x="0" y="2834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4" name="Google Shape;304;p9"/>
          <p:cNvSpPr txBox="1"/>
          <p:nvPr/>
        </p:nvSpPr>
        <p:spPr>
          <a:xfrm>
            <a:off x="3452246" y="4475621"/>
            <a:ext cx="11383500" cy="17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36"/>
              <a:buFont typeface="Arial"/>
              <a:buNone/>
            </a:pPr>
            <a:r>
              <a:rPr b="1" i="0" lang="en-US" sz="5336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b="1" lang="en-US" sz="5336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erenity: O Seu Espaço para o Bem-Estar Digital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5" name="Google Shape;305;p9"/>
          <p:cNvGrpSpPr/>
          <p:nvPr/>
        </p:nvGrpSpPr>
        <p:grpSpPr>
          <a:xfrm>
            <a:off x="0" y="8199808"/>
            <a:ext cx="18288000" cy="3502954"/>
            <a:chOff x="0" y="-57150"/>
            <a:chExt cx="4816593" cy="922589"/>
          </a:xfrm>
        </p:grpSpPr>
        <p:sp>
          <p:nvSpPr>
            <p:cNvPr id="306" name="Google Shape;306;p9"/>
            <p:cNvSpPr/>
            <p:nvPr/>
          </p:nvSpPr>
          <p:spPr>
            <a:xfrm>
              <a:off x="0" y="0"/>
              <a:ext cx="4816592" cy="865439"/>
            </a:xfrm>
            <a:custGeom>
              <a:rect b="b" l="l" r="r" t="t"/>
              <a:pathLst>
                <a:path extrusionOk="0" h="865439" w="4816592">
                  <a:moveTo>
                    <a:pt x="21590" y="0"/>
                  </a:moveTo>
                  <a:lnTo>
                    <a:pt x="4795002" y="0"/>
                  </a:lnTo>
                  <a:cubicBezTo>
                    <a:pt x="4800728" y="0"/>
                    <a:pt x="4806220" y="2275"/>
                    <a:pt x="4810269" y="6324"/>
                  </a:cubicBezTo>
                  <a:cubicBezTo>
                    <a:pt x="4814318" y="10372"/>
                    <a:pt x="4816592" y="15864"/>
                    <a:pt x="4816592" y="21590"/>
                  </a:cubicBezTo>
                  <a:lnTo>
                    <a:pt x="4816592" y="843849"/>
                  </a:lnTo>
                  <a:cubicBezTo>
                    <a:pt x="4816592" y="855773"/>
                    <a:pt x="4806926" y="865439"/>
                    <a:pt x="4795002" y="865439"/>
                  </a:cubicBezTo>
                  <a:lnTo>
                    <a:pt x="21590" y="865439"/>
                  </a:lnTo>
                  <a:cubicBezTo>
                    <a:pt x="15864" y="865439"/>
                    <a:pt x="10372" y="863164"/>
                    <a:pt x="6324" y="859115"/>
                  </a:cubicBezTo>
                  <a:cubicBezTo>
                    <a:pt x="2275" y="855066"/>
                    <a:pt x="0" y="849575"/>
                    <a:pt x="0" y="843849"/>
                  </a:cubicBezTo>
                  <a:lnTo>
                    <a:pt x="0" y="21590"/>
                  </a:lnTo>
                  <a:cubicBezTo>
                    <a:pt x="0" y="9666"/>
                    <a:pt x="9666" y="0"/>
                    <a:pt x="2159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9"/>
            <p:cNvSpPr txBox="1"/>
            <p:nvPr/>
          </p:nvSpPr>
          <p:spPr>
            <a:xfrm>
              <a:off x="0" y="-57150"/>
              <a:ext cx="4816593" cy="922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8" name="Google Shape;308;p9"/>
          <p:cNvSpPr/>
          <p:nvPr/>
        </p:nvSpPr>
        <p:spPr>
          <a:xfrm>
            <a:off x="5015324" y="8594037"/>
            <a:ext cx="1946377" cy="993605"/>
          </a:xfrm>
          <a:custGeom>
            <a:rect b="b" l="l" r="r" t="t"/>
            <a:pathLst>
              <a:path extrusionOk="0" h="993605" w="1946377">
                <a:moveTo>
                  <a:pt x="0" y="0"/>
                </a:moveTo>
                <a:lnTo>
                  <a:pt x="1946376" y="0"/>
                </a:lnTo>
                <a:lnTo>
                  <a:pt x="1946376" y="993605"/>
                </a:lnTo>
                <a:lnTo>
                  <a:pt x="0" y="9936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9" name="Google Shape;309;p9"/>
          <p:cNvSpPr/>
          <p:nvPr/>
        </p:nvSpPr>
        <p:spPr>
          <a:xfrm>
            <a:off x="7263680" y="8594037"/>
            <a:ext cx="3760641" cy="968365"/>
          </a:xfrm>
          <a:custGeom>
            <a:rect b="b" l="l" r="r" t="t"/>
            <a:pathLst>
              <a:path extrusionOk="0" h="968365" w="3760641">
                <a:moveTo>
                  <a:pt x="0" y="0"/>
                </a:moveTo>
                <a:lnTo>
                  <a:pt x="3760640" y="0"/>
                </a:lnTo>
                <a:lnTo>
                  <a:pt x="3760640" y="968365"/>
                </a:lnTo>
                <a:lnTo>
                  <a:pt x="0" y="968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0" name="Google Shape;310;p9"/>
          <p:cNvSpPr/>
          <p:nvPr/>
        </p:nvSpPr>
        <p:spPr>
          <a:xfrm>
            <a:off x="4895061" y="9590954"/>
            <a:ext cx="2792943" cy="581863"/>
          </a:xfrm>
          <a:custGeom>
            <a:rect b="b" l="l" r="r" t="t"/>
            <a:pathLst>
              <a:path extrusionOk="0" h="581863" w="2792943">
                <a:moveTo>
                  <a:pt x="0" y="0"/>
                </a:moveTo>
                <a:lnTo>
                  <a:pt x="2792942" y="0"/>
                </a:lnTo>
                <a:lnTo>
                  <a:pt x="2792942" y="581863"/>
                </a:lnTo>
                <a:lnTo>
                  <a:pt x="0" y="5818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11" name="Google Shape;311;p9"/>
          <p:cNvSpPr txBox="1"/>
          <p:nvPr/>
        </p:nvSpPr>
        <p:spPr>
          <a:xfrm>
            <a:off x="5122948" y="6170670"/>
            <a:ext cx="8042100" cy="32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4"/>
              <a:buFont typeface="Arial"/>
              <a:buNone/>
            </a:pPr>
            <a:r>
              <a:rPr b="1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Projeto No: </a:t>
            </a:r>
            <a:r>
              <a:rPr b="0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2024-2-PT02-KA220-YOU-000287246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9"/>
          <p:cNvSpPr txBox="1"/>
          <p:nvPr/>
        </p:nvSpPr>
        <p:spPr>
          <a:xfrm>
            <a:off x="3452246" y="6719634"/>
            <a:ext cx="11383500" cy="12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rPr b="1" lang="en-US" sz="4002">
                <a:solidFill>
                  <a:srgbClr val="9EC6AA"/>
                </a:solidFill>
                <a:latin typeface="Poppins"/>
                <a:ea typeface="Poppins"/>
                <a:cs typeface="Poppins"/>
                <a:sym typeface="Poppins"/>
              </a:rPr>
              <a:t>A Explorar o Meu Eu Digital</a:t>
            </a:r>
            <a:endParaRPr b="1" sz="4002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2"/>
              <a:buFont typeface="Arial"/>
              <a:buNone/>
            </a:pPr>
            <a:r>
              <a:t/>
            </a:r>
            <a:endParaRPr b="1" sz="4002">
              <a:solidFill>
                <a:srgbClr val="9EC6A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13" name="Google Shape;313;p9"/>
          <p:cNvSpPr txBox="1"/>
          <p:nvPr/>
        </p:nvSpPr>
        <p:spPr>
          <a:xfrm>
            <a:off x="7741041" y="9587642"/>
            <a:ext cx="5651898" cy="585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6"/>
              <a:buFont typeface="Arial"/>
              <a:buNone/>
            </a:pPr>
            <a:r>
              <a:rPr b="0" i="0" lang="en-US" sz="107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Funded by the Erasmus+ Programme, Serenity empowers young people to take control of their digital habits and support each other through peer learning leading to positive change.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003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76"/>
              <a:buFont typeface="Arial"/>
              <a:buNone/>
            </a:pPr>
            <a:r>
              <a:rPr b="0" i="0" lang="en-US" sz="1076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Project Number: 2024-2-PT02-KA220-YOU-000287246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9"/>
          <p:cNvSpPr txBox="1"/>
          <p:nvPr/>
        </p:nvSpPr>
        <p:spPr>
          <a:xfrm>
            <a:off x="5122898" y="7590505"/>
            <a:ext cx="8042204" cy="374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34"/>
              <a:buFont typeface="Arial"/>
              <a:buNone/>
            </a:pPr>
            <a:r>
              <a:rPr b="1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Website: </a:t>
            </a:r>
            <a:r>
              <a:rPr b="0" i="0" lang="en-US" sz="2134" u="none" cap="none" strike="noStrike">
                <a:solidFill>
                  <a:srgbClr val="2B2B2B"/>
                </a:solidFill>
                <a:latin typeface="Poppins"/>
                <a:ea typeface="Poppins"/>
                <a:cs typeface="Poppins"/>
                <a:sym typeface="Poppins"/>
              </a:rPr>
              <a:t>www.serenityproject.eu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5" name="Google Shape;315;p9" title="MSA logo.png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11133075" y="8460025"/>
            <a:ext cx="1077275" cy="99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