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Light" panose="000004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cZNflk1Hb2+vcKvyPKQL0aKZ0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245" y="2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811bc45a8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g3811bc45a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81c16943c7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g381c16943c7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b3da039a4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3b3da039a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b3da039a41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g3b3da039a41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b3da039a41_0_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g3b3da039a4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b3da039a41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4" name="Google Shape;224;g3b3da039a41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b3da039a41_0_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1" name="Google Shape;241;g3b3da039a41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39.jp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43.png"/><Relationship Id="rId12"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10.png"/><Relationship Id="rId5" Type="http://schemas.openxmlformats.org/officeDocument/2006/relationships/image" Target="../media/image41.png"/><Relationship Id="rId10" Type="http://schemas.openxmlformats.org/officeDocument/2006/relationships/image" Target="../media/image9.png"/><Relationship Id="rId4" Type="http://schemas.openxmlformats.org/officeDocument/2006/relationships/image" Target="../media/image40.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png"/><Relationship Id="rId7"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38934"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85" name="Google Shape;85;p1"/>
          <p:cNvSpPr/>
          <p:nvPr/>
        </p:nvSpPr>
        <p:spPr>
          <a:xfrm rot="-7452077">
            <a:off x="16769230" y="3722414"/>
            <a:ext cx="3316508" cy="3324820"/>
          </a:xfrm>
          <a:custGeom>
            <a:avLst/>
            <a:gdLst/>
            <a:ahLst/>
            <a:cxnLst/>
            <a:rect l="l" t="t" r="r" b="b"/>
            <a:pathLst>
              <a:path w="3316508" h="3324820" extrusionOk="0">
                <a:moveTo>
                  <a:pt x="0" y="0"/>
                </a:moveTo>
                <a:lnTo>
                  <a:pt x="3316508" y="0"/>
                </a:lnTo>
                <a:lnTo>
                  <a:pt x="3316508" y="3324820"/>
                </a:lnTo>
                <a:lnTo>
                  <a:pt x="0" y="3324820"/>
                </a:lnTo>
                <a:lnTo>
                  <a:pt x="0" y="0"/>
                </a:lnTo>
                <a:close/>
              </a:path>
            </a:pathLst>
          </a:custGeom>
          <a:blipFill rotWithShape="1">
            <a:blip r:embed="rId4">
              <a:alphaModFix/>
            </a:blip>
            <a:stretch>
              <a:fillRect/>
            </a:stretch>
          </a:blipFill>
          <a:ln>
            <a:noFill/>
          </a:ln>
        </p:spPr>
        <p:txBody>
          <a:bodyPr/>
          <a:lstStyle/>
          <a:p>
            <a:endParaRPr lang="en-GB"/>
          </a:p>
        </p:txBody>
      </p:sp>
      <p:sp>
        <p:nvSpPr>
          <p:cNvPr id="86" name="Google Shape;86;p1"/>
          <p:cNvSpPr/>
          <p:nvPr/>
        </p:nvSpPr>
        <p:spPr>
          <a:xfrm rot="-5400000" flipH="1">
            <a:off x="15841482" y="5830796"/>
            <a:ext cx="2586002" cy="2586002"/>
          </a:xfrm>
          <a:custGeom>
            <a:avLst/>
            <a:gdLst/>
            <a:ahLst/>
            <a:cxnLst/>
            <a:rect l="l" t="t" r="r" b="b"/>
            <a:pathLst>
              <a:path w="2586002" h="2586002" extrusionOk="0">
                <a:moveTo>
                  <a:pt x="2586002" y="0"/>
                </a:moveTo>
                <a:lnTo>
                  <a:pt x="0" y="0"/>
                </a:lnTo>
                <a:lnTo>
                  <a:pt x="0" y="2586003"/>
                </a:lnTo>
                <a:lnTo>
                  <a:pt x="2586002" y="2586003"/>
                </a:lnTo>
                <a:lnTo>
                  <a:pt x="2586002" y="0"/>
                </a:lnTo>
                <a:close/>
              </a:path>
            </a:pathLst>
          </a:custGeom>
          <a:blipFill rotWithShape="1">
            <a:blip r:embed="rId5">
              <a:alphaModFix/>
            </a:blip>
            <a:stretch>
              <a:fillRect/>
            </a:stretch>
          </a:blipFill>
          <a:ln>
            <a:noFill/>
          </a:ln>
        </p:spPr>
        <p:txBody>
          <a:bodyPr/>
          <a:lstStyle/>
          <a:p>
            <a:endParaRPr lang="en-GB"/>
          </a:p>
        </p:txBody>
      </p:sp>
      <p:sp>
        <p:nvSpPr>
          <p:cNvPr id="87" name="Google Shape;87;p1"/>
          <p:cNvSpPr/>
          <p:nvPr/>
        </p:nvSpPr>
        <p:spPr>
          <a:xfrm>
            <a:off x="0" y="-90308"/>
            <a:ext cx="676761" cy="1752131"/>
          </a:xfrm>
          <a:custGeom>
            <a:avLst/>
            <a:gdLst/>
            <a:ahLst/>
            <a:cxnLst/>
            <a:rect l="l" t="t" r="r" b="b"/>
            <a:pathLst>
              <a:path w="676761" h="1752131" extrusionOk="0">
                <a:moveTo>
                  <a:pt x="0" y="0"/>
                </a:moveTo>
                <a:lnTo>
                  <a:pt x="676761" y="0"/>
                </a:lnTo>
                <a:lnTo>
                  <a:pt x="676761" y="1752131"/>
                </a:lnTo>
                <a:lnTo>
                  <a:pt x="0" y="1752131"/>
                </a:lnTo>
                <a:lnTo>
                  <a:pt x="0" y="0"/>
                </a:lnTo>
                <a:close/>
              </a:path>
            </a:pathLst>
          </a:custGeom>
          <a:blipFill rotWithShape="1">
            <a:blip r:embed="rId6">
              <a:alphaModFix/>
            </a:blip>
            <a:stretch>
              <a:fillRect/>
            </a:stretch>
          </a:blipFill>
          <a:ln>
            <a:noFill/>
          </a:ln>
        </p:spPr>
        <p:txBody>
          <a:bodyPr/>
          <a:lstStyle/>
          <a:p>
            <a:endParaRPr lang="en-GB"/>
          </a:p>
        </p:txBody>
      </p:sp>
      <p:sp>
        <p:nvSpPr>
          <p:cNvPr id="88" name="Google Shape;88;p1"/>
          <p:cNvSpPr/>
          <p:nvPr/>
        </p:nvSpPr>
        <p:spPr>
          <a:xfrm>
            <a:off x="-38934" y="6145238"/>
            <a:ext cx="2135267" cy="2271561"/>
          </a:xfrm>
          <a:custGeom>
            <a:avLst/>
            <a:gdLst/>
            <a:ahLst/>
            <a:cxnLst/>
            <a:rect l="l" t="t" r="r" b="b"/>
            <a:pathLst>
              <a:path w="2135267" h="2271561" extrusionOk="0">
                <a:moveTo>
                  <a:pt x="0" y="0"/>
                </a:moveTo>
                <a:lnTo>
                  <a:pt x="2135268" y="0"/>
                </a:lnTo>
                <a:lnTo>
                  <a:pt x="2135268" y="2271561"/>
                </a:lnTo>
                <a:lnTo>
                  <a:pt x="0" y="2271561"/>
                </a:lnTo>
                <a:lnTo>
                  <a:pt x="0" y="0"/>
                </a:lnTo>
                <a:close/>
              </a:path>
            </a:pathLst>
          </a:custGeom>
          <a:blipFill rotWithShape="1">
            <a:blip r:embed="rId7">
              <a:alphaModFix/>
            </a:blip>
            <a:stretch>
              <a:fillRect/>
            </a:stretch>
          </a:blipFill>
          <a:ln>
            <a:noFill/>
          </a:ln>
        </p:spPr>
        <p:txBody>
          <a:bodyPr/>
          <a:lstStyle/>
          <a:p>
            <a:endParaRPr lang="en-GB"/>
          </a:p>
        </p:txBody>
      </p:sp>
      <p:sp>
        <p:nvSpPr>
          <p:cNvPr id="89" name="Google Shape;89;p1"/>
          <p:cNvSpPr/>
          <p:nvPr/>
        </p:nvSpPr>
        <p:spPr>
          <a:xfrm rot="10800000" flipH="1">
            <a:off x="16620268" y="0"/>
            <a:ext cx="2137393" cy="1661823"/>
          </a:xfrm>
          <a:custGeom>
            <a:avLst/>
            <a:gdLst/>
            <a:ahLst/>
            <a:cxnLst/>
            <a:rect l="l" t="t" r="r" b="b"/>
            <a:pathLst>
              <a:path w="2137393" h="1661823" extrusionOk="0">
                <a:moveTo>
                  <a:pt x="0" y="1661823"/>
                </a:moveTo>
                <a:lnTo>
                  <a:pt x="2137393" y="1661823"/>
                </a:lnTo>
                <a:lnTo>
                  <a:pt x="2137393" y="0"/>
                </a:lnTo>
                <a:lnTo>
                  <a:pt x="0" y="0"/>
                </a:lnTo>
                <a:lnTo>
                  <a:pt x="0" y="1661823"/>
                </a:lnTo>
                <a:close/>
              </a:path>
            </a:pathLst>
          </a:custGeom>
          <a:blipFill rotWithShape="1">
            <a:blip r:embed="rId8">
              <a:alphaModFix/>
            </a:blip>
            <a:stretch>
              <a:fillRect/>
            </a:stretch>
          </a:blipFill>
          <a:ln>
            <a:noFill/>
          </a:ln>
        </p:spPr>
        <p:txBody>
          <a:bodyPr/>
          <a:lstStyle/>
          <a:p>
            <a:endParaRPr lang="en-GB"/>
          </a:p>
        </p:txBody>
      </p:sp>
      <p:sp>
        <p:nvSpPr>
          <p:cNvPr id="90" name="Google Shape;90;p1"/>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9">
              <a:alphaModFix/>
            </a:blip>
            <a:stretch>
              <a:fillRect/>
            </a:stretch>
          </a:blipFill>
          <a:ln>
            <a:noFill/>
          </a:ln>
        </p:spPr>
        <p:txBody>
          <a:bodyPr/>
          <a:lstStyle/>
          <a:p>
            <a:endParaRPr lang="en-GB"/>
          </a:p>
        </p:txBody>
      </p:sp>
      <p:grpSp>
        <p:nvGrpSpPr>
          <p:cNvPr id="91" name="Google Shape;91;p1"/>
          <p:cNvGrpSpPr/>
          <p:nvPr/>
        </p:nvGrpSpPr>
        <p:grpSpPr>
          <a:xfrm>
            <a:off x="0" y="8290770"/>
            <a:ext cx="18288000" cy="3411992"/>
            <a:chOff x="0" y="-33193"/>
            <a:chExt cx="4816593" cy="898632"/>
          </a:xfrm>
        </p:grpSpPr>
        <p:sp>
          <p:nvSpPr>
            <p:cNvPr id="92" name="Google Shape;92;p1"/>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
            <p:cNvSpPr txBox="1"/>
            <p:nvPr/>
          </p:nvSpPr>
          <p:spPr>
            <a:xfrm>
              <a:off x="0" y="-33193"/>
              <a:ext cx="4816593" cy="549541"/>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 name="Google Shape;94;p1"/>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10">
              <a:alphaModFix/>
            </a:blip>
            <a:stretch>
              <a:fillRect/>
            </a:stretch>
          </a:blipFill>
          <a:ln>
            <a:noFill/>
          </a:ln>
        </p:spPr>
        <p:txBody>
          <a:bodyPr/>
          <a:lstStyle/>
          <a:p>
            <a:endParaRPr lang="en-GB"/>
          </a:p>
        </p:txBody>
      </p:sp>
      <p:sp>
        <p:nvSpPr>
          <p:cNvPr id="95" name="Google Shape;95;p1"/>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1">
              <a:alphaModFix/>
            </a:blip>
            <a:stretch>
              <a:fillRect/>
            </a:stretch>
          </a:blipFill>
          <a:ln>
            <a:noFill/>
          </a:ln>
        </p:spPr>
        <p:txBody>
          <a:bodyPr/>
          <a:lstStyle/>
          <a:p>
            <a:endParaRPr lang="en-GB"/>
          </a:p>
        </p:txBody>
      </p:sp>
      <p:sp>
        <p:nvSpPr>
          <p:cNvPr id="96" name="Google Shape;96;p1"/>
          <p:cNvSpPr txBox="1"/>
          <p:nvPr/>
        </p:nvSpPr>
        <p:spPr>
          <a:xfrm>
            <a:off x="2744726" y="3354212"/>
            <a:ext cx="12798548"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6000"/>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1400" b="0" i="0" u="none" strike="noStrike" cap="none" dirty="0">
              <a:solidFill>
                <a:srgbClr val="000000"/>
              </a:solidFill>
              <a:latin typeface="+mn-lt"/>
              <a:ea typeface="Arial"/>
              <a:cs typeface="Arial"/>
              <a:sym typeface="Arial"/>
            </a:endParaRPr>
          </a:p>
        </p:txBody>
      </p:sp>
      <p:sp>
        <p:nvSpPr>
          <p:cNvPr id="97" name="Google Shape;97;p1"/>
          <p:cNvSpPr txBox="1"/>
          <p:nvPr/>
        </p:nvSpPr>
        <p:spPr>
          <a:xfrm>
            <a:off x="4623048" y="5387194"/>
            <a:ext cx="9041899" cy="430887"/>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Clr>
                <a:srgbClr val="000000"/>
              </a:buClr>
              <a:buSzPts val="2400"/>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98" name="Google Shape;98;p1"/>
          <p:cNvSpPr txBox="1"/>
          <p:nvPr/>
        </p:nvSpPr>
        <p:spPr>
          <a:xfrm>
            <a:off x="2744726" y="6378726"/>
            <a:ext cx="12798600" cy="761747"/>
          </a:xfrm>
          <a:prstGeom prst="rect">
            <a:avLst/>
          </a:prstGeom>
          <a:noFill/>
          <a:ln>
            <a:noFill/>
          </a:ln>
        </p:spPr>
        <p:txBody>
          <a:bodyPr spcFirstLastPara="1" wrap="square" lIns="0" tIns="0" rIns="0" bIns="0" anchor="t" anchorCtr="0">
            <a:spAutoFit/>
          </a:bodyPr>
          <a:lstStyle/>
          <a:p>
            <a:pPr lvl="0" algn="ctr">
              <a:lnSpc>
                <a:spcPct val="110000"/>
              </a:lnSpc>
              <a:buSzPts val="4500"/>
            </a:pPr>
            <a:r>
              <a:rPr lang="el-GR" sz="4500" b="1" dirty="0">
                <a:solidFill>
                  <a:srgbClr val="9EC6AA"/>
                </a:solidFill>
                <a:latin typeface="+mn-lt"/>
                <a:ea typeface="Poppins"/>
                <a:cs typeface="Poppins"/>
                <a:sym typeface="Poppins"/>
              </a:rPr>
              <a:t>Εξερευνώντας τον ψηφιακό μου εαυτό</a:t>
            </a:r>
            <a:endParaRPr sz="1400" b="0" i="0" u="none" strike="noStrike" cap="none" dirty="0">
              <a:solidFill>
                <a:srgbClr val="000000"/>
              </a:solidFill>
              <a:latin typeface="+mn-lt"/>
              <a:ea typeface="Arial"/>
              <a:cs typeface="Arial"/>
              <a:sym typeface="Arial"/>
            </a:endParaRPr>
          </a:p>
        </p:txBody>
      </p:sp>
      <p:sp>
        <p:nvSpPr>
          <p:cNvPr id="99" name="Google Shape;99;p1"/>
          <p:cNvSpPr/>
          <p:nvPr/>
        </p:nvSpPr>
        <p:spPr>
          <a:xfrm>
            <a:off x="7747529" y="958764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2">
              <a:alphaModFix/>
            </a:blip>
            <a:stretch>
              <a:fillRect/>
            </a:stretch>
          </a:blipFill>
          <a:ln>
            <a:noFill/>
          </a:ln>
        </p:spPr>
        <p:txBody>
          <a:bodyPr/>
          <a:lstStyle/>
          <a:p>
            <a:endParaRPr lang="en-GB"/>
          </a:p>
        </p:txBody>
      </p:sp>
      <p:pic>
        <p:nvPicPr>
          <p:cNvPr id="100" name="Google Shape;100;p1" title="MSA logo.png"/>
          <p:cNvPicPr preferRelativeResize="0"/>
          <p:nvPr/>
        </p:nvPicPr>
        <p:blipFill>
          <a:blip r:embed="rId13">
            <a:alphaModFix/>
          </a:blip>
          <a:stretch>
            <a:fillRect/>
          </a:stretch>
        </p:blipFill>
        <p:spPr>
          <a:xfrm>
            <a:off x="11024325" y="8606642"/>
            <a:ext cx="1049888" cy="968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5"/>
          <p:cNvSpPr/>
          <p:nvPr/>
        </p:nvSpPr>
        <p:spPr>
          <a:xfrm>
            <a:off x="15769091" y="6768004"/>
            <a:ext cx="1198200" cy="1037403"/>
          </a:xfrm>
          <a:custGeom>
            <a:avLst/>
            <a:gdLst/>
            <a:ahLst/>
            <a:cxnLst/>
            <a:rect l="l" t="t" r="r" b="b"/>
            <a:pathLst>
              <a:path w="1037403" h="1037403" extrusionOk="0">
                <a:moveTo>
                  <a:pt x="0" y="0"/>
                </a:moveTo>
                <a:lnTo>
                  <a:pt x="1037402" y="0"/>
                </a:lnTo>
                <a:lnTo>
                  <a:pt x="1037402" y="1037402"/>
                </a:lnTo>
                <a:lnTo>
                  <a:pt x="0" y="1037402"/>
                </a:lnTo>
                <a:lnTo>
                  <a:pt x="0" y="0"/>
                </a:lnTo>
                <a:close/>
              </a:path>
            </a:pathLst>
          </a:custGeom>
          <a:blipFill rotWithShape="1">
            <a:blip r:embed="rId3">
              <a:alphaModFix/>
            </a:blip>
            <a:stretch>
              <a:fillRect/>
            </a:stretch>
          </a:blipFill>
          <a:ln>
            <a:noFill/>
          </a:ln>
        </p:spPr>
        <p:txBody>
          <a:bodyPr/>
          <a:lstStyle/>
          <a:p>
            <a:endParaRPr lang="en-GB"/>
          </a:p>
        </p:txBody>
      </p:sp>
      <p:sp>
        <p:nvSpPr>
          <p:cNvPr id="256" name="Google Shape;256;p5"/>
          <p:cNvSpPr/>
          <p:nvPr/>
        </p:nvSpPr>
        <p:spPr>
          <a:xfrm>
            <a:off x="1486574" y="1690024"/>
            <a:ext cx="1366969" cy="1227905"/>
          </a:xfrm>
          <a:custGeom>
            <a:avLst/>
            <a:gdLst/>
            <a:ahLst/>
            <a:cxnLst/>
            <a:rect l="l" t="t" r="r" b="b"/>
            <a:pathLst>
              <a:path w="1183523" h="1183523" extrusionOk="0">
                <a:moveTo>
                  <a:pt x="0" y="0"/>
                </a:moveTo>
                <a:lnTo>
                  <a:pt x="1183523" y="0"/>
                </a:lnTo>
                <a:lnTo>
                  <a:pt x="1183523" y="1183523"/>
                </a:lnTo>
                <a:lnTo>
                  <a:pt x="0" y="1183523"/>
                </a:lnTo>
                <a:lnTo>
                  <a:pt x="0" y="0"/>
                </a:lnTo>
                <a:close/>
              </a:path>
            </a:pathLst>
          </a:custGeom>
          <a:blipFill rotWithShape="1">
            <a:blip r:embed="rId4">
              <a:alphaModFix/>
            </a:blip>
            <a:stretch>
              <a:fillRect/>
            </a:stretch>
          </a:blipFill>
          <a:ln>
            <a:noFill/>
          </a:ln>
        </p:spPr>
        <p:txBody>
          <a:bodyPr/>
          <a:lstStyle/>
          <a:p>
            <a:endParaRPr lang="en-GB"/>
          </a:p>
        </p:txBody>
      </p:sp>
      <p:sp>
        <p:nvSpPr>
          <p:cNvPr id="257" name="Google Shape;257;p5"/>
          <p:cNvSpPr/>
          <p:nvPr/>
        </p:nvSpPr>
        <p:spPr>
          <a:xfrm>
            <a:off x="0" y="661821"/>
            <a:ext cx="851427" cy="851427"/>
          </a:xfrm>
          <a:custGeom>
            <a:avLst/>
            <a:gdLst/>
            <a:ahLst/>
            <a:cxnLst/>
            <a:rect l="l" t="t" r="r" b="b"/>
            <a:pathLst>
              <a:path w="851427" h="851427" extrusionOk="0">
                <a:moveTo>
                  <a:pt x="0" y="0"/>
                </a:moveTo>
                <a:lnTo>
                  <a:pt x="851427" y="0"/>
                </a:lnTo>
                <a:lnTo>
                  <a:pt x="851427" y="851428"/>
                </a:lnTo>
                <a:lnTo>
                  <a:pt x="0" y="851428"/>
                </a:lnTo>
                <a:lnTo>
                  <a:pt x="0" y="0"/>
                </a:lnTo>
                <a:close/>
              </a:path>
            </a:pathLst>
          </a:custGeom>
          <a:blipFill rotWithShape="1">
            <a:blip r:embed="rId5">
              <a:alphaModFix/>
            </a:blip>
            <a:stretch>
              <a:fillRect/>
            </a:stretch>
          </a:blipFill>
          <a:ln>
            <a:noFill/>
          </a:ln>
        </p:spPr>
        <p:txBody>
          <a:bodyPr/>
          <a:lstStyle/>
          <a:p>
            <a:endParaRPr lang="en-GB"/>
          </a:p>
        </p:txBody>
      </p:sp>
      <p:sp>
        <p:nvSpPr>
          <p:cNvPr id="258" name="Google Shape;258;p5"/>
          <p:cNvSpPr txBox="1"/>
          <p:nvPr/>
        </p:nvSpPr>
        <p:spPr>
          <a:xfrm>
            <a:off x="4815300" y="760860"/>
            <a:ext cx="86574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Αντανάκλαση</a:t>
            </a:r>
            <a:endParaRPr sz="4000" b="0" i="0" u="none" strike="noStrike" cap="none" dirty="0">
              <a:solidFill>
                <a:srgbClr val="000000"/>
              </a:solidFill>
              <a:latin typeface="+mn-lt"/>
              <a:ea typeface="Arial"/>
              <a:cs typeface="Arial"/>
              <a:sym typeface="Arial"/>
            </a:endParaRPr>
          </a:p>
        </p:txBody>
      </p:sp>
      <p:grpSp>
        <p:nvGrpSpPr>
          <p:cNvPr id="259" name="Google Shape;259;p5"/>
          <p:cNvGrpSpPr/>
          <p:nvPr/>
        </p:nvGrpSpPr>
        <p:grpSpPr>
          <a:xfrm>
            <a:off x="2653900" y="2244550"/>
            <a:ext cx="6227531" cy="2196920"/>
            <a:chOff x="0" y="0"/>
            <a:chExt cx="1220295" cy="692707"/>
          </a:xfrm>
        </p:grpSpPr>
        <p:sp>
          <p:nvSpPr>
            <p:cNvPr id="260" name="Google Shape;260;p5"/>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261" name="Google Shape;261;p5"/>
            <p:cNvSpPr txBox="1"/>
            <p:nvPr/>
          </p:nvSpPr>
          <p:spPr>
            <a:xfrm>
              <a:off x="0" y="9525"/>
              <a:ext cx="1220295"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2" name="Google Shape;262;p5"/>
          <p:cNvSpPr txBox="1"/>
          <p:nvPr/>
        </p:nvSpPr>
        <p:spPr>
          <a:xfrm>
            <a:off x="2916275" y="2434784"/>
            <a:ext cx="5703000" cy="1846659"/>
          </a:xfrm>
          <a:prstGeom prst="rect">
            <a:avLst/>
          </a:prstGeom>
          <a:noFill/>
          <a:ln>
            <a:noFill/>
          </a:ln>
        </p:spPr>
        <p:txBody>
          <a:bodyPr spcFirstLastPara="1" wrap="square" lIns="0" tIns="0" rIns="0" bIns="0" anchor="t" anchorCtr="0">
            <a:spAutoFit/>
          </a:bodyPr>
          <a:lstStyle/>
          <a:p>
            <a:pPr lvl="0" algn="ctr">
              <a:buSzPts val="1800"/>
            </a:pPr>
            <a:r>
              <a:rPr lang="el-GR" sz="2000" b="1" dirty="0">
                <a:solidFill>
                  <a:srgbClr val="2B2B2B"/>
                </a:solidFill>
                <a:latin typeface="+mn-lt"/>
                <a:ea typeface="Poppins"/>
                <a:cs typeface="Poppins"/>
                <a:sym typeface="Poppins"/>
              </a:rPr>
              <a:t>Μετά από 35-40 λεπτά, </a:t>
            </a:r>
            <a:r>
              <a:rPr lang="el-GR" sz="2000" dirty="0">
                <a:solidFill>
                  <a:srgbClr val="2B2B2B"/>
                </a:solidFill>
                <a:latin typeface="+mn-lt"/>
                <a:ea typeface="Poppins"/>
                <a:cs typeface="Poppins"/>
                <a:sym typeface="Poppins"/>
              </a:rPr>
              <a:t>οι συμμετέχοντες σχηματίζουν έναν κυκλικό περίπατο στη γκαλερί: όλοι αφήνουν τα πορτρέτα τους και η ομάδα περπατά σιωπηλά παρατηρώντας. Στη συνέχεια, κάθε συμμετέχων εξηγεί λίγο (2-3 λεπτά ο καθένας).</a:t>
            </a:r>
            <a:endParaRPr sz="2000" i="0" u="none" strike="noStrike" cap="none" dirty="0">
              <a:solidFill>
                <a:srgbClr val="000000"/>
              </a:solidFill>
              <a:latin typeface="+mn-lt"/>
              <a:ea typeface="Arial"/>
              <a:cs typeface="Arial"/>
              <a:sym typeface="Arial"/>
            </a:endParaRPr>
          </a:p>
        </p:txBody>
      </p:sp>
      <p:grpSp>
        <p:nvGrpSpPr>
          <p:cNvPr id="263" name="Google Shape;263;p5"/>
          <p:cNvGrpSpPr/>
          <p:nvPr/>
        </p:nvGrpSpPr>
        <p:grpSpPr>
          <a:xfrm>
            <a:off x="9456925" y="2244550"/>
            <a:ext cx="6227531" cy="2196920"/>
            <a:chOff x="0" y="0"/>
            <a:chExt cx="1220295" cy="692707"/>
          </a:xfrm>
        </p:grpSpPr>
        <p:sp>
          <p:nvSpPr>
            <p:cNvPr id="264" name="Google Shape;264;p5"/>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65" name="Google Shape;265;p5"/>
            <p:cNvSpPr txBox="1"/>
            <p:nvPr/>
          </p:nvSpPr>
          <p:spPr>
            <a:xfrm>
              <a:off x="0" y="9525"/>
              <a:ext cx="1220295"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6" name="Google Shape;266;p5"/>
          <p:cNvSpPr txBox="1"/>
          <p:nvPr/>
        </p:nvSpPr>
        <p:spPr>
          <a:xfrm>
            <a:off x="9995485" y="2477511"/>
            <a:ext cx="5688900" cy="338554"/>
          </a:xfrm>
          <a:prstGeom prst="rect">
            <a:avLst/>
          </a:prstGeom>
          <a:noFill/>
          <a:ln>
            <a:noFill/>
          </a:ln>
        </p:spPr>
        <p:txBody>
          <a:bodyPr spcFirstLastPara="1" wrap="square" lIns="0" tIns="0" rIns="0" bIns="0" anchor="t" anchorCtr="0">
            <a:spAutoFit/>
          </a:bodyPr>
          <a:lstStyle/>
          <a:p>
            <a:pPr lvl="0">
              <a:lnSpc>
                <a:spcPct val="110000"/>
              </a:lnSpc>
              <a:buSzPts val="2600"/>
            </a:pPr>
            <a:r>
              <a:rPr lang="el-GR" sz="2000" b="1" dirty="0">
                <a:solidFill>
                  <a:srgbClr val="2B2B2B"/>
                </a:solidFill>
                <a:latin typeface="+mn-lt"/>
                <a:ea typeface="Poppins"/>
                <a:cs typeface="Poppins"/>
                <a:sym typeface="Poppins"/>
              </a:rPr>
              <a:t>Ατομικό ημερολόγιο</a:t>
            </a:r>
            <a:endParaRPr sz="1400" b="0" i="0" u="none" strike="noStrike" cap="none" dirty="0">
              <a:solidFill>
                <a:srgbClr val="000000"/>
              </a:solidFill>
              <a:latin typeface="+mn-lt"/>
              <a:ea typeface="Arial"/>
              <a:cs typeface="Arial"/>
              <a:sym typeface="Arial"/>
            </a:endParaRPr>
          </a:p>
        </p:txBody>
      </p:sp>
      <p:sp>
        <p:nvSpPr>
          <p:cNvPr id="267" name="Google Shape;267;p5"/>
          <p:cNvSpPr txBox="1"/>
          <p:nvPr/>
        </p:nvSpPr>
        <p:spPr>
          <a:xfrm>
            <a:off x="9957001" y="2975432"/>
            <a:ext cx="5087100" cy="923330"/>
          </a:xfrm>
          <a:prstGeom prst="rect">
            <a:avLst/>
          </a:prstGeom>
          <a:noFill/>
          <a:ln>
            <a:noFill/>
          </a:ln>
        </p:spPr>
        <p:txBody>
          <a:bodyPr spcFirstLastPara="1" wrap="square" lIns="0" tIns="0" rIns="0" bIns="0" anchor="t" anchorCtr="0">
            <a:spAutoFit/>
          </a:bodyPr>
          <a:lstStyle/>
          <a:p>
            <a:pPr lvl="0">
              <a:buSzPts val="1899"/>
            </a:pPr>
            <a:r>
              <a:rPr lang="el-GR" sz="2000" dirty="0">
                <a:solidFill>
                  <a:srgbClr val="2B2B2B"/>
                </a:solidFill>
                <a:latin typeface="+mn-lt"/>
                <a:ea typeface="Poppins Light"/>
                <a:cs typeface="Poppins Light"/>
                <a:sym typeface="Poppins Light"/>
              </a:rPr>
              <a:t>«Μια λέξη που περιγράφει πώς νιώθω για τον διαδικτυακό μου εαυτό είναι... / Μια λέξη που περιγράφει τον </a:t>
            </a:r>
            <a:r>
              <a:rPr lang="el-GR" sz="2000" dirty="0" err="1">
                <a:solidFill>
                  <a:srgbClr val="2B2B2B"/>
                </a:solidFill>
                <a:latin typeface="+mn-lt"/>
                <a:ea typeface="Poppins Light"/>
                <a:cs typeface="Poppins Light"/>
                <a:sym typeface="Poppins Light"/>
              </a:rPr>
              <a:t>offline</a:t>
            </a:r>
            <a:r>
              <a:rPr lang="el-GR" sz="2000" dirty="0">
                <a:solidFill>
                  <a:srgbClr val="2B2B2B"/>
                </a:solidFill>
                <a:latin typeface="+mn-lt"/>
                <a:ea typeface="Poppins Light"/>
                <a:cs typeface="Poppins Light"/>
                <a:sym typeface="Poppins Light"/>
              </a:rPr>
              <a:t> εαυτό μου είναι...»</a:t>
            </a:r>
            <a:endParaRPr sz="1400" b="0" i="0" u="none" strike="noStrike" cap="none" dirty="0">
              <a:solidFill>
                <a:srgbClr val="000000"/>
              </a:solidFill>
              <a:latin typeface="+mn-lt"/>
              <a:ea typeface="Arial"/>
              <a:cs typeface="Arial"/>
              <a:sym typeface="Arial"/>
            </a:endParaRPr>
          </a:p>
        </p:txBody>
      </p:sp>
      <p:grpSp>
        <p:nvGrpSpPr>
          <p:cNvPr id="268" name="Google Shape;268;p5"/>
          <p:cNvGrpSpPr/>
          <p:nvPr/>
        </p:nvGrpSpPr>
        <p:grpSpPr>
          <a:xfrm>
            <a:off x="2916275" y="4711275"/>
            <a:ext cx="7079229" cy="5394040"/>
            <a:chOff x="0" y="0"/>
            <a:chExt cx="1238082" cy="692707"/>
          </a:xfrm>
        </p:grpSpPr>
        <p:sp>
          <p:nvSpPr>
            <p:cNvPr id="269" name="Google Shape;269;p5"/>
            <p:cNvSpPr/>
            <p:nvPr/>
          </p:nvSpPr>
          <p:spPr>
            <a:xfrm>
              <a:off x="0" y="0"/>
              <a:ext cx="1238082" cy="692707"/>
            </a:xfrm>
            <a:custGeom>
              <a:avLst/>
              <a:gdLst/>
              <a:ahLst/>
              <a:cxnLst/>
              <a:rect l="l" t="t" r="r" b="b"/>
              <a:pathLst>
                <a:path w="1238082" h="692707" extrusionOk="0">
                  <a:moveTo>
                    <a:pt x="0" y="0"/>
                  </a:moveTo>
                  <a:lnTo>
                    <a:pt x="1238082" y="0"/>
                  </a:lnTo>
                  <a:lnTo>
                    <a:pt x="1238082" y="692707"/>
                  </a:lnTo>
                  <a:lnTo>
                    <a:pt x="0" y="692707"/>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70" name="Google Shape;270;p5"/>
            <p:cNvSpPr txBox="1"/>
            <p:nvPr/>
          </p:nvSpPr>
          <p:spPr>
            <a:xfrm>
              <a:off x="0" y="9525"/>
              <a:ext cx="1238082"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1" name="Google Shape;271;p5"/>
          <p:cNvSpPr txBox="1"/>
          <p:nvPr/>
        </p:nvSpPr>
        <p:spPr>
          <a:xfrm>
            <a:off x="3267682" y="5040590"/>
            <a:ext cx="6389400" cy="4616648"/>
          </a:xfrm>
          <a:prstGeom prst="rect">
            <a:avLst/>
          </a:prstGeom>
          <a:noFill/>
          <a:ln>
            <a:noFill/>
          </a:ln>
        </p:spPr>
        <p:txBody>
          <a:bodyPr spcFirstLastPara="1" wrap="square" lIns="0" tIns="0" rIns="0" bIns="0" anchor="t" anchorCtr="0">
            <a:spAutoFit/>
          </a:bodyPr>
          <a:lstStyle/>
          <a:p>
            <a:pPr lvl="0">
              <a:lnSpc>
                <a:spcPct val="150000"/>
              </a:lnSpc>
              <a:buClr>
                <a:schemeClr val="dk1"/>
              </a:buClr>
              <a:buSzPts val="1100"/>
            </a:pPr>
            <a:r>
              <a:rPr lang="el-GR" sz="2000" b="1" dirty="0">
                <a:solidFill>
                  <a:schemeClr val="dk1"/>
                </a:solidFill>
                <a:latin typeface="+mn-lt"/>
                <a:ea typeface="Poppins"/>
                <a:cs typeface="Poppins"/>
                <a:sym typeface="Poppins"/>
              </a:rPr>
              <a:t>Προτροπές για σκέψη</a:t>
            </a:r>
            <a:endParaRPr lang="en-GB" sz="2000" b="1" dirty="0">
              <a:solidFill>
                <a:schemeClr val="dk1"/>
              </a:solidFill>
              <a:latin typeface="+mn-lt"/>
              <a:ea typeface="Poppins"/>
              <a:cs typeface="Poppins"/>
              <a:sym typeface="Poppins"/>
            </a:endParaRPr>
          </a:p>
          <a:p>
            <a:pPr marL="342900" lvl="0" indent="-342900">
              <a:lnSpc>
                <a:spcPct val="150000"/>
              </a:lnSpc>
              <a:buClr>
                <a:schemeClr val="dk1"/>
              </a:buClr>
              <a:buSzPct val="100000"/>
              <a:buFont typeface="Arial" panose="020B0604020202020204" pitchFamily="34" charset="0"/>
              <a:buChar char="•"/>
            </a:pPr>
            <a:r>
              <a:rPr lang="el-GR" sz="2000" dirty="0">
                <a:solidFill>
                  <a:schemeClr val="dk1"/>
                </a:solidFill>
                <a:latin typeface="+mn-lt"/>
                <a:ea typeface="Poppins Light"/>
                <a:cs typeface="Poppins Light"/>
                <a:sym typeface="Poppins Light"/>
              </a:rPr>
              <a:t>Ποιο είναι το πρώτο πράγμα που παρατηρείτε σε αυτά τα πορτρέτα;
Τι είναι διαφορετικό μεταξύ των </a:t>
            </a:r>
            <a:r>
              <a:rPr lang="el-GR" sz="2000" dirty="0" err="1">
                <a:solidFill>
                  <a:schemeClr val="dk1"/>
                </a:solidFill>
                <a:latin typeface="+mn-lt"/>
                <a:ea typeface="Poppins Light"/>
                <a:cs typeface="Poppins Light"/>
                <a:sym typeface="Poppins Light"/>
              </a:rPr>
              <a:t>online</a:t>
            </a:r>
            <a:r>
              <a:rPr lang="el-GR" sz="2000" dirty="0">
                <a:solidFill>
                  <a:schemeClr val="dk1"/>
                </a:solidFill>
                <a:latin typeface="+mn-lt"/>
                <a:ea typeface="Poppins Light"/>
                <a:cs typeface="Poppins Light"/>
                <a:sym typeface="Poppins Light"/>
              </a:rPr>
              <a:t> και των </a:t>
            </a:r>
            <a:r>
              <a:rPr lang="el-GR" sz="2000" dirty="0" err="1">
                <a:solidFill>
                  <a:schemeClr val="dk1"/>
                </a:solidFill>
                <a:latin typeface="+mn-lt"/>
                <a:ea typeface="Poppins Light"/>
                <a:cs typeface="Poppins Light"/>
                <a:sym typeface="Poppins Light"/>
              </a:rPr>
              <a:t>offline</a:t>
            </a:r>
            <a:r>
              <a:rPr lang="el-GR" sz="2000" dirty="0">
                <a:solidFill>
                  <a:schemeClr val="dk1"/>
                </a:solidFill>
                <a:latin typeface="+mn-lt"/>
                <a:ea typeface="Poppins Light"/>
                <a:cs typeface="Poppins Light"/>
                <a:sym typeface="Poppins Light"/>
              </a:rPr>
              <a:t> εκδόσεων;
Πού βλέπετε την αυτοπεποίθηση;
Πού βλέπετε πίεση ή άγχος;
Ποιες ομοιότητες παρατηρείτε μεταξύ των πορτρέτων των ανθρώπων;
Τι σας εξέπληξε κοιτάζοντας τη δουλειά των άλλων;</a:t>
            </a:r>
            <a:endParaRPr sz="2000" dirty="0">
              <a:solidFill>
                <a:srgbClr val="2B2B2B"/>
              </a:solidFill>
              <a:latin typeface="+mn-lt"/>
              <a:ea typeface="Poppins Light"/>
              <a:cs typeface="Poppins Light"/>
              <a:sym typeface="Poppins Light"/>
            </a:endParaRPr>
          </a:p>
        </p:txBody>
      </p:sp>
      <p:grpSp>
        <p:nvGrpSpPr>
          <p:cNvPr id="272" name="Google Shape;272;p5"/>
          <p:cNvGrpSpPr/>
          <p:nvPr/>
        </p:nvGrpSpPr>
        <p:grpSpPr>
          <a:xfrm>
            <a:off x="10241813" y="4916175"/>
            <a:ext cx="4942547" cy="4609965"/>
            <a:chOff x="0" y="0"/>
            <a:chExt cx="1238082" cy="692707"/>
          </a:xfrm>
        </p:grpSpPr>
        <p:sp>
          <p:nvSpPr>
            <p:cNvPr id="273" name="Google Shape;273;p5"/>
            <p:cNvSpPr/>
            <p:nvPr/>
          </p:nvSpPr>
          <p:spPr>
            <a:xfrm>
              <a:off x="0" y="0"/>
              <a:ext cx="1238082" cy="692707"/>
            </a:xfrm>
            <a:custGeom>
              <a:avLst/>
              <a:gdLst/>
              <a:ahLst/>
              <a:cxnLst/>
              <a:rect l="l" t="t" r="r" b="b"/>
              <a:pathLst>
                <a:path w="1238082" h="692707" extrusionOk="0">
                  <a:moveTo>
                    <a:pt x="0" y="0"/>
                  </a:moveTo>
                  <a:lnTo>
                    <a:pt x="1238082" y="0"/>
                  </a:lnTo>
                  <a:lnTo>
                    <a:pt x="1238082"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274" name="Google Shape;274;p5"/>
            <p:cNvSpPr txBox="1"/>
            <p:nvPr/>
          </p:nvSpPr>
          <p:spPr>
            <a:xfrm>
              <a:off x="0" y="9525"/>
              <a:ext cx="1238082"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5" name="Google Shape;275;p5"/>
          <p:cNvSpPr txBox="1"/>
          <p:nvPr/>
        </p:nvSpPr>
        <p:spPr>
          <a:xfrm>
            <a:off x="10346911" y="5068309"/>
            <a:ext cx="3974084" cy="338554"/>
          </a:xfrm>
          <a:prstGeom prst="rect">
            <a:avLst/>
          </a:prstGeom>
          <a:noFill/>
          <a:ln>
            <a:noFill/>
          </a:ln>
        </p:spPr>
        <p:txBody>
          <a:bodyPr spcFirstLastPara="1" wrap="square" lIns="0" tIns="0" rIns="0" bIns="0" anchor="t" anchorCtr="0">
            <a:spAutoFit/>
          </a:bodyPr>
          <a:lstStyle/>
          <a:p>
            <a:pPr lvl="0" algn="ctr">
              <a:lnSpc>
                <a:spcPct val="110000"/>
              </a:lnSpc>
              <a:buSzPts val="2400"/>
            </a:pPr>
            <a:r>
              <a:rPr lang="el-GR" sz="2000" b="1" dirty="0">
                <a:solidFill>
                  <a:srgbClr val="2B2B2B"/>
                </a:solidFill>
                <a:latin typeface="+mn-lt"/>
                <a:ea typeface="Poppins"/>
                <a:cs typeface="Poppins"/>
                <a:sym typeface="Poppins"/>
              </a:rPr>
              <a:t>Εφαρμογή πραγματικής ζωής</a:t>
            </a:r>
            <a:endParaRPr sz="2400" b="0" i="0" u="none" strike="noStrike" cap="none" dirty="0">
              <a:solidFill>
                <a:srgbClr val="000000"/>
              </a:solidFill>
              <a:latin typeface="+mn-lt"/>
              <a:ea typeface="Arial"/>
              <a:cs typeface="Arial"/>
              <a:sym typeface="Arial"/>
            </a:endParaRPr>
          </a:p>
        </p:txBody>
      </p:sp>
      <p:sp>
        <p:nvSpPr>
          <p:cNvPr id="276" name="Google Shape;276;p5"/>
          <p:cNvSpPr txBox="1"/>
          <p:nvPr/>
        </p:nvSpPr>
        <p:spPr>
          <a:xfrm>
            <a:off x="10523836" y="5513053"/>
            <a:ext cx="4378500" cy="3693319"/>
          </a:xfrm>
          <a:prstGeom prst="rect">
            <a:avLst/>
          </a:prstGeom>
          <a:noFill/>
          <a:ln>
            <a:noFill/>
          </a:ln>
        </p:spPr>
        <p:txBody>
          <a:bodyPr spcFirstLastPara="1" wrap="square" lIns="0" tIns="0" rIns="0" bIns="0" anchor="t" anchorCtr="0">
            <a:spAutoFit/>
          </a:bodyPr>
          <a:lstStyle/>
          <a:p>
            <a:pPr lvl="0">
              <a:buSzPts val="1400"/>
            </a:pPr>
            <a:r>
              <a:rPr lang="el-GR" sz="2000" dirty="0">
                <a:solidFill>
                  <a:srgbClr val="2B2B2B"/>
                </a:solidFill>
                <a:latin typeface="+mn-lt"/>
                <a:ea typeface="Poppins Light"/>
                <a:cs typeface="Poppins Light"/>
                <a:sym typeface="Poppins Light"/>
              </a:rPr>
              <a:t>«Πώς θα μπορούσε η εξερεύνηση της ταυτότητας στο διαδίκτυο έναντι της ταυτότητας εκτός σύνδεσης να σας βοηθήσει να υποστηρίξετε συνομηλίκους που αισθάνονται πίεση να «φαίνονται τέλειοι» στο διαδίκτυο;»
«Ποιος είναι ένας τρόπος με τον οποίο μπορείτε να χρησιμοποιήσετε τη σημερινή δραστηριότητα σε ένα εργαστήριο ή μια εκδήλωση για νέους για να ξεκινήσετε μια συζήτηση σχετικά με την ψηφιακή ταυτότητα;»</a:t>
            </a:r>
            <a:endParaRPr sz="1900" b="0" i="0" u="none" strike="noStrike" cap="none" dirty="0">
              <a:solidFill>
                <a:srgbClr val="2B2B2B"/>
              </a:solidFill>
              <a:latin typeface="+mn-lt"/>
              <a:ea typeface="Poppins Light"/>
              <a:cs typeface="Poppins Light"/>
              <a:sym typeface="Poppins Light"/>
            </a:endParaRPr>
          </a:p>
        </p:txBody>
      </p:sp>
      <p:sp>
        <p:nvSpPr>
          <p:cNvPr id="277" name="Google Shape;277;p5"/>
          <p:cNvSpPr/>
          <p:nvPr/>
        </p:nvSpPr>
        <p:spPr>
          <a:xfrm rot="10800000">
            <a:off x="118660" y="7700342"/>
            <a:ext cx="2535252" cy="2577131"/>
          </a:xfrm>
          <a:custGeom>
            <a:avLst/>
            <a:gdLst/>
            <a:ahLst/>
            <a:cxnLst/>
            <a:rect l="l" t="t" r="r" b="b"/>
            <a:pathLst>
              <a:path w="2535252" h="2577131" extrusionOk="0">
                <a:moveTo>
                  <a:pt x="2535253" y="2577131"/>
                </a:moveTo>
                <a:lnTo>
                  <a:pt x="0" y="2577131"/>
                </a:lnTo>
                <a:lnTo>
                  <a:pt x="0" y="0"/>
                </a:lnTo>
                <a:lnTo>
                  <a:pt x="2535253" y="0"/>
                </a:lnTo>
                <a:lnTo>
                  <a:pt x="2535253" y="2577131"/>
                </a:lnTo>
                <a:close/>
              </a:path>
            </a:pathLst>
          </a:custGeom>
          <a:blipFill rotWithShape="1">
            <a:blip r:embed="rId6">
              <a:alphaModFix/>
            </a:blip>
            <a:stretch>
              <a:fillRect/>
            </a:stretch>
          </a:blipFill>
          <a:ln>
            <a:noFill/>
          </a:ln>
        </p:spPr>
        <p:txBody>
          <a:bodyPr/>
          <a:lstStyle/>
          <a:p>
            <a:endParaRPr lang="en-GB"/>
          </a:p>
        </p:txBody>
      </p:sp>
      <p:sp>
        <p:nvSpPr>
          <p:cNvPr id="278" name="Google Shape;278;p5"/>
          <p:cNvSpPr/>
          <p:nvPr/>
        </p:nvSpPr>
        <p:spPr>
          <a:xfrm flipH="1">
            <a:off x="16091040" y="133013"/>
            <a:ext cx="2196960" cy="2196960"/>
          </a:xfrm>
          <a:custGeom>
            <a:avLst/>
            <a:gdLst/>
            <a:ahLst/>
            <a:cxnLst/>
            <a:rect l="l" t="t" r="r" b="b"/>
            <a:pathLst>
              <a:path w="2196960" h="2196960" extrusionOk="0">
                <a:moveTo>
                  <a:pt x="2196960" y="0"/>
                </a:moveTo>
                <a:lnTo>
                  <a:pt x="0" y="0"/>
                </a:lnTo>
                <a:lnTo>
                  <a:pt x="0" y="2196960"/>
                </a:lnTo>
                <a:lnTo>
                  <a:pt x="2196960" y="2196960"/>
                </a:lnTo>
                <a:lnTo>
                  <a:pt x="2196960" y="0"/>
                </a:lnTo>
                <a:close/>
              </a:path>
            </a:pathLst>
          </a:custGeom>
          <a:blipFill rotWithShape="1">
            <a:blip r:embed="rId7">
              <a:alphaModFix/>
            </a:blip>
            <a:stretch>
              <a:fillRect/>
            </a:stretch>
          </a:blipFill>
          <a:ln>
            <a:noFill/>
          </a:ln>
        </p:spPr>
        <p:txBody>
          <a:bodyPr/>
          <a:lstStyle/>
          <a:p>
            <a:endParaRPr lang="en-GB"/>
          </a:p>
        </p:txBody>
      </p:sp>
      <p:sp>
        <p:nvSpPr>
          <p:cNvPr id="279" name="Google Shape;279;p5"/>
          <p:cNvSpPr/>
          <p:nvPr/>
        </p:nvSpPr>
        <p:spPr>
          <a:xfrm rot="10800000">
            <a:off x="17548869" y="5565041"/>
            <a:ext cx="1017953" cy="1063136"/>
          </a:xfrm>
          <a:custGeom>
            <a:avLst/>
            <a:gdLst/>
            <a:ahLst/>
            <a:cxnLst/>
            <a:rect l="l" t="t" r="r" b="b"/>
            <a:pathLst>
              <a:path w="1017953" h="1063136" extrusionOk="0">
                <a:moveTo>
                  <a:pt x="0" y="0"/>
                </a:moveTo>
                <a:lnTo>
                  <a:pt x="1017953" y="0"/>
                </a:lnTo>
                <a:lnTo>
                  <a:pt x="1017953" y="1063136"/>
                </a:lnTo>
                <a:lnTo>
                  <a:pt x="0" y="1063136"/>
                </a:lnTo>
                <a:lnTo>
                  <a:pt x="0" y="0"/>
                </a:lnTo>
                <a:close/>
              </a:path>
            </a:pathLst>
          </a:custGeom>
          <a:blipFill rotWithShape="1">
            <a:blip r:embed="rId8">
              <a:alphaModFix/>
            </a:blip>
            <a:stretch>
              <a:fillRect/>
            </a:stretch>
          </a:blipFill>
          <a:ln>
            <a:noFill/>
          </a:ln>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3811bc45a8d_0_0"/>
          <p:cNvSpPr/>
          <p:nvPr/>
        </p:nvSpPr>
        <p:spPr>
          <a:xfrm rot="1540012">
            <a:off x="8119440" y="2989997"/>
            <a:ext cx="2049101" cy="2049101"/>
          </a:xfrm>
          <a:custGeom>
            <a:avLst/>
            <a:gdLst/>
            <a:ahLst/>
            <a:cxnLst/>
            <a:rect l="l" t="t" r="r" b="b"/>
            <a:pathLst>
              <a:path w="2052124" h="2052124" extrusionOk="0">
                <a:moveTo>
                  <a:pt x="0" y="0"/>
                </a:moveTo>
                <a:lnTo>
                  <a:pt x="2052124" y="0"/>
                </a:lnTo>
                <a:lnTo>
                  <a:pt x="2052124" y="2052124"/>
                </a:lnTo>
                <a:lnTo>
                  <a:pt x="0" y="2052124"/>
                </a:lnTo>
                <a:lnTo>
                  <a:pt x="0" y="0"/>
                </a:lnTo>
                <a:close/>
              </a:path>
            </a:pathLst>
          </a:custGeom>
          <a:blipFill rotWithShape="1">
            <a:blip r:embed="rId3">
              <a:alphaModFix/>
            </a:blip>
            <a:stretch>
              <a:fillRect/>
            </a:stretch>
          </a:blipFill>
          <a:ln>
            <a:noFill/>
          </a:ln>
        </p:spPr>
        <p:txBody>
          <a:bodyPr/>
          <a:lstStyle/>
          <a:p>
            <a:endParaRPr lang="en-GB"/>
          </a:p>
        </p:txBody>
      </p:sp>
      <p:sp>
        <p:nvSpPr>
          <p:cNvPr id="285" name="Google Shape;285;g3811bc45a8d_0_0"/>
          <p:cNvSpPr/>
          <p:nvPr/>
        </p:nvSpPr>
        <p:spPr>
          <a:xfrm rot="-2620915">
            <a:off x="8896757" y="8230055"/>
            <a:ext cx="856076" cy="1364265"/>
          </a:xfrm>
          <a:custGeom>
            <a:avLst/>
            <a:gdLst/>
            <a:ahLst/>
            <a:cxnLst/>
            <a:rect l="l" t="t" r="r" b="b"/>
            <a:pathLst>
              <a:path w="856888" h="1365559" extrusionOk="0">
                <a:moveTo>
                  <a:pt x="0" y="0"/>
                </a:moveTo>
                <a:lnTo>
                  <a:pt x="856889" y="0"/>
                </a:lnTo>
                <a:lnTo>
                  <a:pt x="856889" y="1365558"/>
                </a:lnTo>
                <a:lnTo>
                  <a:pt x="0" y="1365558"/>
                </a:lnTo>
                <a:lnTo>
                  <a:pt x="0" y="0"/>
                </a:lnTo>
                <a:close/>
              </a:path>
            </a:pathLst>
          </a:custGeom>
          <a:blipFill rotWithShape="1">
            <a:blip r:embed="rId4">
              <a:alphaModFix/>
            </a:blip>
            <a:stretch>
              <a:fillRect/>
            </a:stretch>
          </a:blipFill>
          <a:ln>
            <a:noFill/>
          </a:ln>
        </p:spPr>
        <p:txBody>
          <a:bodyPr/>
          <a:lstStyle/>
          <a:p>
            <a:endParaRPr lang="en-GB"/>
          </a:p>
        </p:txBody>
      </p:sp>
      <p:sp>
        <p:nvSpPr>
          <p:cNvPr id="286" name="Google Shape;286;g3811bc45a8d_0_0"/>
          <p:cNvSpPr/>
          <p:nvPr/>
        </p:nvSpPr>
        <p:spPr>
          <a:xfrm>
            <a:off x="-1366070" y="1475920"/>
            <a:ext cx="2732141" cy="2342811"/>
          </a:xfrm>
          <a:custGeom>
            <a:avLst/>
            <a:gdLst/>
            <a:ahLst/>
            <a:cxnLst/>
            <a:rect l="l" t="t" r="r" b="b"/>
            <a:pathLst>
              <a:path w="2732141" h="2342811" extrusionOk="0">
                <a:moveTo>
                  <a:pt x="0" y="0"/>
                </a:moveTo>
                <a:lnTo>
                  <a:pt x="2732140" y="0"/>
                </a:lnTo>
                <a:lnTo>
                  <a:pt x="2732140" y="2342811"/>
                </a:lnTo>
                <a:lnTo>
                  <a:pt x="0" y="2342811"/>
                </a:lnTo>
                <a:lnTo>
                  <a:pt x="0" y="0"/>
                </a:lnTo>
                <a:close/>
              </a:path>
            </a:pathLst>
          </a:custGeom>
          <a:blipFill rotWithShape="1">
            <a:blip r:embed="rId5">
              <a:alphaModFix/>
            </a:blip>
            <a:stretch>
              <a:fillRect/>
            </a:stretch>
          </a:blipFill>
          <a:ln>
            <a:noFill/>
          </a:ln>
        </p:spPr>
        <p:txBody>
          <a:bodyPr/>
          <a:lstStyle/>
          <a:p>
            <a:endParaRPr lang="en-GB"/>
          </a:p>
        </p:txBody>
      </p:sp>
      <p:sp>
        <p:nvSpPr>
          <p:cNvPr id="287" name="Google Shape;287;g3811bc45a8d_0_0"/>
          <p:cNvSpPr/>
          <p:nvPr/>
        </p:nvSpPr>
        <p:spPr>
          <a:xfrm>
            <a:off x="0" y="-264675"/>
            <a:ext cx="600168" cy="1553833"/>
          </a:xfrm>
          <a:custGeom>
            <a:avLst/>
            <a:gdLst/>
            <a:ahLst/>
            <a:cxnLst/>
            <a:rect l="l" t="t" r="r" b="b"/>
            <a:pathLst>
              <a:path w="600168" h="1553833" extrusionOk="0">
                <a:moveTo>
                  <a:pt x="0" y="0"/>
                </a:moveTo>
                <a:lnTo>
                  <a:pt x="600168" y="0"/>
                </a:lnTo>
                <a:lnTo>
                  <a:pt x="600168" y="1553833"/>
                </a:lnTo>
                <a:lnTo>
                  <a:pt x="0" y="1553833"/>
                </a:lnTo>
                <a:lnTo>
                  <a:pt x="0" y="0"/>
                </a:lnTo>
                <a:close/>
              </a:path>
            </a:pathLst>
          </a:custGeom>
          <a:blipFill rotWithShape="1">
            <a:blip r:embed="rId6">
              <a:alphaModFix/>
            </a:blip>
            <a:stretch>
              <a:fillRect/>
            </a:stretch>
          </a:blipFill>
          <a:ln>
            <a:noFill/>
          </a:ln>
        </p:spPr>
        <p:txBody>
          <a:bodyPr/>
          <a:lstStyle/>
          <a:p>
            <a:endParaRPr lang="en-GB"/>
          </a:p>
        </p:txBody>
      </p:sp>
      <p:sp>
        <p:nvSpPr>
          <p:cNvPr id="288" name="Google Shape;288;g3811bc45a8d_0_0"/>
          <p:cNvSpPr/>
          <p:nvPr/>
        </p:nvSpPr>
        <p:spPr>
          <a:xfrm>
            <a:off x="0" y="8703817"/>
            <a:ext cx="1462466" cy="1583183"/>
          </a:xfrm>
          <a:custGeom>
            <a:avLst/>
            <a:gdLst/>
            <a:ahLst/>
            <a:cxnLst/>
            <a:rect l="l" t="t" r="r" b="b"/>
            <a:pathLst>
              <a:path w="1462466" h="1583183" extrusionOk="0">
                <a:moveTo>
                  <a:pt x="0" y="0"/>
                </a:moveTo>
                <a:lnTo>
                  <a:pt x="1462466" y="0"/>
                </a:lnTo>
                <a:lnTo>
                  <a:pt x="1462466" y="1583183"/>
                </a:lnTo>
                <a:lnTo>
                  <a:pt x="0" y="1583183"/>
                </a:lnTo>
                <a:lnTo>
                  <a:pt x="0" y="0"/>
                </a:lnTo>
                <a:close/>
              </a:path>
            </a:pathLst>
          </a:custGeom>
          <a:blipFill rotWithShape="1">
            <a:blip r:embed="rId7">
              <a:alphaModFix/>
            </a:blip>
            <a:stretch>
              <a:fillRect/>
            </a:stretch>
          </a:blipFill>
          <a:ln>
            <a:noFill/>
          </a:ln>
        </p:spPr>
        <p:txBody>
          <a:bodyPr/>
          <a:lstStyle/>
          <a:p>
            <a:endParaRPr lang="en-GB"/>
          </a:p>
        </p:txBody>
      </p:sp>
      <p:sp>
        <p:nvSpPr>
          <p:cNvPr id="289" name="Google Shape;289;g3811bc45a8d_0_0"/>
          <p:cNvSpPr/>
          <p:nvPr/>
        </p:nvSpPr>
        <p:spPr>
          <a:xfrm>
            <a:off x="15751955" y="-48240"/>
            <a:ext cx="2510245" cy="2695565"/>
          </a:xfrm>
          <a:custGeom>
            <a:avLst/>
            <a:gdLst/>
            <a:ahLst/>
            <a:cxnLst/>
            <a:rect l="l" t="t" r="r" b="b"/>
            <a:pathLst>
              <a:path w="2510245" h="2695565" extrusionOk="0">
                <a:moveTo>
                  <a:pt x="0" y="0"/>
                </a:moveTo>
                <a:lnTo>
                  <a:pt x="2510245" y="0"/>
                </a:lnTo>
                <a:lnTo>
                  <a:pt x="2510245" y="2695566"/>
                </a:lnTo>
                <a:lnTo>
                  <a:pt x="0" y="2695566"/>
                </a:lnTo>
                <a:lnTo>
                  <a:pt x="0" y="0"/>
                </a:lnTo>
                <a:close/>
              </a:path>
            </a:pathLst>
          </a:custGeom>
          <a:blipFill rotWithShape="1">
            <a:blip r:embed="rId8">
              <a:alphaModFix/>
            </a:blip>
            <a:stretch>
              <a:fillRect/>
            </a:stretch>
          </a:blipFill>
          <a:ln>
            <a:noFill/>
          </a:ln>
        </p:spPr>
        <p:txBody>
          <a:bodyPr/>
          <a:lstStyle/>
          <a:p>
            <a:endParaRPr lang="en-GB"/>
          </a:p>
        </p:txBody>
      </p:sp>
      <p:sp>
        <p:nvSpPr>
          <p:cNvPr id="290" name="Google Shape;290;g3811bc45a8d_0_0"/>
          <p:cNvSpPr txBox="1"/>
          <p:nvPr/>
        </p:nvSpPr>
        <p:spPr>
          <a:xfrm>
            <a:off x="1462466" y="1339522"/>
            <a:ext cx="107343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Σημειώσεις ομαδικής ενημέρωσης</a:t>
            </a:r>
            <a:endParaRPr sz="4000" b="0" i="0" u="none" strike="noStrike" cap="none" dirty="0">
              <a:solidFill>
                <a:srgbClr val="000000"/>
              </a:solidFill>
              <a:latin typeface="+mn-lt"/>
              <a:ea typeface="Arial"/>
              <a:cs typeface="Arial"/>
              <a:sym typeface="Arial"/>
            </a:endParaRPr>
          </a:p>
        </p:txBody>
      </p:sp>
      <p:sp>
        <p:nvSpPr>
          <p:cNvPr id="291" name="Google Shape;291;g3811bc45a8d_0_0"/>
          <p:cNvSpPr txBox="1"/>
          <p:nvPr/>
        </p:nvSpPr>
        <p:spPr>
          <a:xfrm>
            <a:off x="10343080" y="3342368"/>
            <a:ext cx="6933300" cy="5663089"/>
          </a:xfrm>
          <a:prstGeom prst="rect">
            <a:avLst/>
          </a:prstGeom>
          <a:noFill/>
          <a:ln>
            <a:noFill/>
          </a:ln>
        </p:spPr>
        <p:txBody>
          <a:bodyPr spcFirstLastPara="1" wrap="square" lIns="0" tIns="0" rIns="0" bIns="0" anchor="t" anchorCtr="0">
            <a:spAutoFit/>
          </a:bodyPr>
          <a:lstStyle/>
          <a:p>
            <a:pPr marL="400050" lvl="0" indent="-285750">
              <a:lnSpc>
                <a:spcPct val="115000"/>
              </a:lnSpc>
              <a:buClr>
                <a:srgbClr val="2B2B2B"/>
              </a:buClr>
              <a:buSzPts val="1800"/>
              <a:buFont typeface="Arial" panose="020B0604020202020204" pitchFamily="34" charset="0"/>
              <a:buChar char="•"/>
            </a:pPr>
            <a:r>
              <a:rPr lang="el-GR" sz="2000" dirty="0">
                <a:solidFill>
                  <a:srgbClr val="2B2B2B"/>
                </a:solidFill>
                <a:latin typeface="+mn-lt"/>
                <a:ea typeface="Poppins Light"/>
                <a:cs typeface="Poppins Light"/>
                <a:sym typeface="Poppins Light"/>
              </a:rPr>
              <a:t>Τι σας έκανε να συνειδητοποιήσετε η δημιουργία της διαδικτυακής και εκτός σύνδεσης αυτοπροσωπογραφίας σας για το πώς παρουσιάζετε τον εαυτό σας στους άλλους;
Υπήρχαν ομοιότητες ή μεγάλες διαφορές μεταξύ των δύο πλευρών του πορτρέτου σας; Γιατί πιστεύετε ότι συμβαίνει αυτό;
Πόσο από τον διαδικτυακό σας εαυτό αισθάνεται αυθεντικός και πόσο επηρεάζεται από εξωτερικές πιέσεις (φίλοι, τάσεις, μέσα κοινωνικής δικτύωσης);
Τι παρατηρήσατε όταν κοιτάζατε τα πορτρέτα άλλων ανθρώπων; Σας εξέπληξε κάτι ή σας έκανε να νιώσετε συνδεδεμένοι;
Γιατί πιστεύετε ότι είναι σημαντικό για τους εκπαιδευτές συνομηλίκων να κατανοήσουν τις διαφορές μεταξύ διαδικτυακών και μη ταυτοτήτων;</a:t>
            </a:r>
            <a:endParaRPr sz="2000" b="0" i="0" u="none" strike="noStrike" cap="none" dirty="0">
              <a:solidFill>
                <a:srgbClr val="2B2B2B"/>
              </a:solidFill>
              <a:latin typeface="+mn-lt"/>
              <a:ea typeface="Poppins Light"/>
              <a:cs typeface="Poppins Light"/>
              <a:sym typeface="Poppins Light"/>
            </a:endParaRPr>
          </a:p>
        </p:txBody>
      </p:sp>
      <p:pic>
        <p:nvPicPr>
          <p:cNvPr id="292" name="Google Shape;292;g3811bc45a8d_0_0" descr="Two people discussion with Speech Balloons - stock illustration (Provided by Getty Images)"/>
          <p:cNvPicPr preferRelativeResize="0"/>
          <p:nvPr/>
        </p:nvPicPr>
        <p:blipFill rotWithShape="1">
          <a:blip r:embed="rId9">
            <a:alphaModFix/>
          </a:blip>
          <a:srcRect/>
          <a:stretch/>
        </p:blipFill>
        <p:spPr>
          <a:xfrm>
            <a:off x="600175" y="3652375"/>
            <a:ext cx="8428375" cy="47409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9"/>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298" name="Google Shape;298;p9"/>
          <p:cNvSpPr txBox="1"/>
          <p:nvPr/>
        </p:nvSpPr>
        <p:spPr>
          <a:xfrm>
            <a:off x="4541947" y="3062917"/>
            <a:ext cx="9204105" cy="1354217"/>
          </a:xfrm>
          <a:prstGeom prst="rect">
            <a:avLst/>
          </a:prstGeom>
          <a:noFill/>
          <a:ln>
            <a:noFill/>
          </a:ln>
        </p:spPr>
        <p:txBody>
          <a:bodyPr spcFirstLastPara="1" wrap="square" lIns="0" tIns="0" rIns="0" bIns="0" anchor="t" anchorCtr="0">
            <a:spAutoFit/>
          </a:bodyPr>
          <a:lstStyle/>
          <a:p>
            <a:pPr lvl="0" algn="ctr">
              <a:lnSpc>
                <a:spcPct val="110000"/>
              </a:lnSpc>
              <a:buSzPts val="12059"/>
            </a:pPr>
            <a:r>
              <a:rPr lang="el-GR" sz="8000" b="1" dirty="0">
                <a:solidFill>
                  <a:srgbClr val="2B2B2B"/>
                </a:solidFill>
                <a:latin typeface="+mn-lt"/>
                <a:ea typeface="Poppins"/>
                <a:cs typeface="Poppins"/>
                <a:sym typeface="Poppins"/>
              </a:rPr>
              <a:t>ΕΥΧΑΡΙΣΤΩ</a:t>
            </a:r>
            <a:endParaRPr sz="1000" b="0" i="0" u="none" strike="noStrike" cap="none" dirty="0">
              <a:solidFill>
                <a:srgbClr val="000000"/>
              </a:solidFill>
              <a:latin typeface="+mn-lt"/>
              <a:ea typeface="Arial"/>
              <a:cs typeface="Arial"/>
              <a:sym typeface="Arial"/>
            </a:endParaRPr>
          </a:p>
        </p:txBody>
      </p:sp>
      <p:sp>
        <p:nvSpPr>
          <p:cNvPr id="299" name="Google Shape;299;p9"/>
          <p:cNvSpPr/>
          <p:nvPr/>
        </p:nvSpPr>
        <p:spPr>
          <a:xfrm rot="10800000">
            <a:off x="15904841" y="32111"/>
            <a:ext cx="2383159" cy="2299749"/>
          </a:xfrm>
          <a:custGeom>
            <a:avLst/>
            <a:gdLst/>
            <a:ahLst/>
            <a:cxnLst/>
            <a:rect l="l" t="t" r="r" b="b"/>
            <a:pathLst>
              <a:path w="2383159" h="2299749" extrusionOk="0">
                <a:moveTo>
                  <a:pt x="2383159" y="2299748"/>
                </a:moveTo>
                <a:lnTo>
                  <a:pt x="0" y="2299748"/>
                </a:lnTo>
                <a:lnTo>
                  <a:pt x="0" y="0"/>
                </a:lnTo>
                <a:lnTo>
                  <a:pt x="2383159" y="0"/>
                </a:lnTo>
                <a:lnTo>
                  <a:pt x="2383159" y="2299748"/>
                </a:lnTo>
                <a:close/>
              </a:path>
            </a:pathLst>
          </a:custGeom>
          <a:blipFill rotWithShape="1">
            <a:blip r:embed="rId4">
              <a:alphaModFix/>
            </a:blip>
            <a:stretch>
              <a:fillRect/>
            </a:stretch>
          </a:blipFill>
          <a:ln>
            <a:noFill/>
          </a:ln>
        </p:spPr>
        <p:txBody>
          <a:bodyPr/>
          <a:lstStyle/>
          <a:p>
            <a:endParaRPr lang="en-GB"/>
          </a:p>
        </p:txBody>
      </p:sp>
      <p:sp>
        <p:nvSpPr>
          <p:cNvPr id="300" name="Google Shape;300;p9"/>
          <p:cNvSpPr/>
          <p:nvPr/>
        </p:nvSpPr>
        <p:spPr>
          <a:xfrm>
            <a:off x="13513202" y="2823584"/>
            <a:ext cx="465701" cy="465701"/>
          </a:xfrm>
          <a:custGeom>
            <a:avLst/>
            <a:gdLst/>
            <a:ahLst/>
            <a:cxnLst/>
            <a:rect l="l" t="t" r="r" b="b"/>
            <a:pathLst>
              <a:path w="465701" h="465701" extrusionOk="0">
                <a:moveTo>
                  <a:pt x="0" y="0"/>
                </a:moveTo>
                <a:lnTo>
                  <a:pt x="465701" y="0"/>
                </a:lnTo>
                <a:lnTo>
                  <a:pt x="465701" y="465701"/>
                </a:lnTo>
                <a:lnTo>
                  <a:pt x="0" y="465701"/>
                </a:lnTo>
                <a:lnTo>
                  <a:pt x="0" y="0"/>
                </a:lnTo>
                <a:close/>
              </a:path>
            </a:pathLst>
          </a:custGeom>
          <a:blipFill rotWithShape="1">
            <a:blip r:embed="rId5">
              <a:alphaModFix/>
            </a:blip>
            <a:stretch>
              <a:fillRect/>
            </a:stretch>
          </a:blipFill>
          <a:ln>
            <a:noFill/>
          </a:ln>
        </p:spPr>
        <p:txBody>
          <a:bodyPr/>
          <a:lstStyle/>
          <a:p>
            <a:endParaRPr lang="en-GB"/>
          </a:p>
        </p:txBody>
      </p:sp>
      <p:sp>
        <p:nvSpPr>
          <p:cNvPr id="301" name="Google Shape;301;p9"/>
          <p:cNvSpPr/>
          <p:nvPr/>
        </p:nvSpPr>
        <p:spPr>
          <a:xfrm>
            <a:off x="17259300" y="6736866"/>
            <a:ext cx="1550858" cy="1550858"/>
          </a:xfrm>
          <a:custGeom>
            <a:avLst/>
            <a:gdLst/>
            <a:ahLst/>
            <a:cxnLst/>
            <a:rect l="l" t="t" r="r" b="b"/>
            <a:pathLst>
              <a:path w="1550858" h="1550858" extrusionOk="0">
                <a:moveTo>
                  <a:pt x="0" y="0"/>
                </a:moveTo>
                <a:lnTo>
                  <a:pt x="1550858" y="0"/>
                </a:lnTo>
                <a:lnTo>
                  <a:pt x="1550858" y="1550858"/>
                </a:lnTo>
                <a:lnTo>
                  <a:pt x="0" y="1550858"/>
                </a:lnTo>
                <a:lnTo>
                  <a:pt x="0" y="0"/>
                </a:lnTo>
                <a:close/>
              </a:path>
            </a:pathLst>
          </a:custGeom>
          <a:blipFill rotWithShape="1">
            <a:blip r:embed="rId6">
              <a:alphaModFix/>
            </a:blip>
            <a:stretch>
              <a:fillRect/>
            </a:stretch>
          </a:blipFill>
          <a:ln>
            <a:noFill/>
          </a:ln>
        </p:spPr>
        <p:txBody>
          <a:bodyPr/>
          <a:lstStyle/>
          <a:p>
            <a:endParaRPr lang="en-GB"/>
          </a:p>
        </p:txBody>
      </p:sp>
      <p:sp>
        <p:nvSpPr>
          <p:cNvPr id="302" name="Google Shape;302;p9"/>
          <p:cNvSpPr/>
          <p:nvPr/>
        </p:nvSpPr>
        <p:spPr>
          <a:xfrm>
            <a:off x="-60497" y="702383"/>
            <a:ext cx="1517729" cy="1517729"/>
          </a:xfrm>
          <a:custGeom>
            <a:avLst/>
            <a:gdLst/>
            <a:ahLst/>
            <a:cxnLst/>
            <a:rect l="l" t="t" r="r" b="b"/>
            <a:pathLst>
              <a:path w="1517729" h="1517729" extrusionOk="0">
                <a:moveTo>
                  <a:pt x="0" y="0"/>
                </a:moveTo>
                <a:lnTo>
                  <a:pt x="1517729" y="0"/>
                </a:lnTo>
                <a:lnTo>
                  <a:pt x="1517729" y="1517730"/>
                </a:lnTo>
                <a:lnTo>
                  <a:pt x="0" y="1517730"/>
                </a:lnTo>
                <a:lnTo>
                  <a:pt x="0" y="0"/>
                </a:lnTo>
                <a:close/>
              </a:path>
            </a:pathLst>
          </a:custGeom>
          <a:blipFill rotWithShape="1">
            <a:blip r:embed="rId7">
              <a:alphaModFix/>
            </a:blip>
            <a:stretch>
              <a:fillRect/>
            </a:stretch>
          </a:blipFill>
          <a:ln>
            <a:noFill/>
          </a:ln>
        </p:spPr>
        <p:txBody>
          <a:bodyPr/>
          <a:lstStyle/>
          <a:p>
            <a:endParaRPr lang="en-GB"/>
          </a:p>
        </p:txBody>
      </p:sp>
      <p:sp>
        <p:nvSpPr>
          <p:cNvPr id="303" name="Google Shape;303;p9"/>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8">
              <a:alphaModFix/>
            </a:blip>
            <a:stretch>
              <a:fillRect/>
            </a:stretch>
          </a:blipFill>
          <a:ln>
            <a:noFill/>
          </a:ln>
        </p:spPr>
        <p:txBody>
          <a:bodyPr/>
          <a:lstStyle/>
          <a:p>
            <a:endParaRPr lang="en-GB"/>
          </a:p>
        </p:txBody>
      </p:sp>
      <p:sp>
        <p:nvSpPr>
          <p:cNvPr id="304" name="Google Shape;304;p9"/>
          <p:cNvSpPr txBox="1"/>
          <p:nvPr/>
        </p:nvSpPr>
        <p:spPr>
          <a:xfrm>
            <a:off x="3452245" y="4475621"/>
            <a:ext cx="11880283"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5336"/>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6000" b="0" i="0" u="none" strike="noStrike" cap="none" dirty="0">
              <a:solidFill>
                <a:srgbClr val="000000"/>
              </a:solidFill>
              <a:latin typeface="+mn-lt"/>
              <a:ea typeface="Arial"/>
              <a:cs typeface="Arial"/>
              <a:sym typeface="Arial"/>
            </a:endParaRPr>
          </a:p>
        </p:txBody>
      </p:sp>
      <p:grpSp>
        <p:nvGrpSpPr>
          <p:cNvPr id="305" name="Google Shape;305;p9"/>
          <p:cNvGrpSpPr/>
          <p:nvPr/>
        </p:nvGrpSpPr>
        <p:grpSpPr>
          <a:xfrm>
            <a:off x="0" y="8404698"/>
            <a:ext cx="18288000" cy="3298064"/>
            <a:chOff x="0" y="-57150"/>
            <a:chExt cx="4816593" cy="922589"/>
          </a:xfrm>
        </p:grpSpPr>
        <p:sp>
          <p:nvSpPr>
            <p:cNvPr id="306" name="Google Shape;306;p9"/>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9"/>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8" name="Google Shape;308;p9"/>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9">
              <a:alphaModFix/>
            </a:blip>
            <a:stretch>
              <a:fillRect/>
            </a:stretch>
          </a:blipFill>
          <a:ln>
            <a:noFill/>
          </a:ln>
        </p:spPr>
        <p:txBody>
          <a:bodyPr/>
          <a:lstStyle/>
          <a:p>
            <a:endParaRPr lang="en-GB"/>
          </a:p>
        </p:txBody>
      </p:sp>
      <p:sp>
        <p:nvSpPr>
          <p:cNvPr id="309" name="Google Shape;309;p9"/>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0">
              <a:alphaModFix/>
            </a:blip>
            <a:stretch>
              <a:fillRect/>
            </a:stretch>
          </a:blipFill>
          <a:ln>
            <a:noFill/>
          </a:ln>
        </p:spPr>
        <p:txBody>
          <a:bodyPr/>
          <a:lstStyle/>
          <a:p>
            <a:endParaRPr lang="en-GB"/>
          </a:p>
        </p:txBody>
      </p:sp>
      <p:sp>
        <p:nvSpPr>
          <p:cNvPr id="310" name="Google Shape;310;p9"/>
          <p:cNvSpPr/>
          <p:nvPr/>
        </p:nvSpPr>
        <p:spPr>
          <a:xfrm>
            <a:off x="4895061" y="9590954"/>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1">
              <a:alphaModFix/>
            </a:blip>
            <a:stretch>
              <a:fillRect/>
            </a:stretch>
          </a:blipFill>
          <a:ln>
            <a:noFill/>
          </a:ln>
        </p:spPr>
        <p:txBody>
          <a:bodyPr/>
          <a:lstStyle/>
          <a:p>
            <a:endParaRPr lang="en-GB"/>
          </a:p>
        </p:txBody>
      </p:sp>
      <p:sp>
        <p:nvSpPr>
          <p:cNvPr id="311" name="Google Shape;311;p9"/>
          <p:cNvSpPr txBox="1"/>
          <p:nvPr/>
        </p:nvSpPr>
        <p:spPr>
          <a:xfrm>
            <a:off x="5123002" y="6446561"/>
            <a:ext cx="8042100" cy="430887"/>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2134"/>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2000" b="0" i="0" u="none" strike="noStrike" cap="none" dirty="0">
              <a:solidFill>
                <a:srgbClr val="000000"/>
              </a:solidFill>
              <a:latin typeface="+mn-lt"/>
              <a:ea typeface="Arial"/>
              <a:cs typeface="Arial"/>
              <a:sym typeface="Arial"/>
            </a:endParaRPr>
          </a:p>
        </p:txBody>
      </p:sp>
      <p:sp>
        <p:nvSpPr>
          <p:cNvPr id="312" name="Google Shape;312;p9"/>
          <p:cNvSpPr txBox="1"/>
          <p:nvPr/>
        </p:nvSpPr>
        <p:spPr>
          <a:xfrm>
            <a:off x="3828701" y="6917207"/>
            <a:ext cx="11383500" cy="677493"/>
          </a:xfrm>
          <a:prstGeom prst="rect">
            <a:avLst/>
          </a:prstGeom>
          <a:noFill/>
          <a:ln>
            <a:noFill/>
          </a:ln>
        </p:spPr>
        <p:txBody>
          <a:bodyPr spcFirstLastPara="1" wrap="square" lIns="0" tIns="0" rIns="0" bIns="0" anchor="t" anchorCtr="0">
            <a:spAutoFit/>
          </a:bodyPr>
          <a:lstStyle/>
          <a:p>
            <a:pPr lvl="0" algn="ctr">
              <a:lnSpc>
                <a:spcPct val="109995"/>
              </a:lnSpc>
              <a:buSzPts val="4002"/>
            </a:pPr>
            <a:r>
              <a:rPr lang="el-GR" sz="4002" b="1" dirty="0">
                <a:solidFill>
                  <a:srgbClr val="9EC6AA"/>
                </a:solidFill>
                <a:latin typeface="+mn-lt"/>
                <a:ea typeface="Poppins"/>
                <a:cs typeface="Poppins"/>
                <a:sym typeface="Poppins"/>
              </a:rPr>
              <a:t>Εξερευνώντας τον ψηφιακό μου εαυτό</a:t>
            </a:r>
            <a:endParaRPr sz="4002" b="1" i="0" u="none" strike="noStrike" cap="none" dirty="0">
              <a:solidFill>
                <a:srgbClr val="9EC6AA"/>
              </a:solidFill>
              <a:latin typeface="+mn-lt"/>
              <a:ea typeface="Poppins"/>
              <a:cs typeface="Poppins"/>
              <a:sym typeface="Poppins"/>
            </a:endParaRPr>
          </a:p>
        </p:txBody>
      </p:sp>
      <p:sp>
        <p:nvSpPr>
          <p:cNvPr id="313" name="Google Shape;313;p9"/>
          <p:cNvSpPr txBox="1"/>
          <p:nvPr/>
        </p:nvSpPr>
        <p:spPr>
          <a:xfrm>
            <a:off x="7741041" y="9587642"/>
            <a:ext cx="5651898" cy="585175"/>
          </a:xfrm>
          <a:prstGeom prst="rect">
            <a:avLst/>
          </a:prstGeom>
          <a:noFill/>
          <a:ln>
            <a:noFill/>
          </a:ln>
        </p:spPr>
        <p:txBody>
          <a:bodyPr spcFirstLastPara="1" wrap="square" lIns="0" tIns="0" rIns="0" bIns="0" anchor="t" anchorCtr="0">
            <a:spAutoFit/>
          </a:bodyPr>
          <a:lstStyle/>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dirty="0">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sz="1400" b="0" i="0" u="none" strike="noStrike" cap="none" dirty="0">
              <a:solidFill>
                <a:srgbClr val="000000"/>
              </a:solidFill>
              <a:latin typeface="Arial"/>
              <a:ea typeface="Arial"/>
              <a:cs typeface="Arial"/>
              <a:sym typeface="Arial"/>
            </a:endParaRPr>
          </a:p>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dirty="0">
                <a:solidFill>
                  <a:srgbClr val="000000"/>
                </a:solidFill>
                <a:latin typeface="Poppins"/>
                <a:ea typeface="Poppins"/>
                <a:cs typeface="Poppins"/>
                <a:sym typeface="Poppins"/>
              </a:rPr>
              <a:t>Project Number: 2024-2-PT02-KA220-YOU-000287246</a:t>
            </a:r>
            <a:endParaRPr sz="1400" b="0" i="0" u="none" strike="noStrike" cap="none" dirty="0">
              <a:solidFill>
                <a:srgbClr val="000000"/>
              </a:solidFill>
              <a:latin typeface="Arial"/>
              <a:ea typeface="Arial"/>
              <a:cs typeface="Arial"/>
              <a:sym typeface="Arial"/>
            </a:endParaRPr>
          </a:p>
        </p:txBody>
      </p:sp>
      <p:sp>
        <p:nvSpPr>
          <p:cNvPr id="314" name="Google Shape;314;p9"/>
          <p:cNvSpPr txBox="1"/>
          <p:nvPr/>
        </p:nvSpPr>
        <p:spPr>
          <a:xfrm>
            <a:off x="5122898" y="7769796"/>
            <a:ext cx="8042204" cy="459806"/>
          </a:xfrm>
          <a:prstGeom prst="rect">
            <a:avLst/>
          </a:prstGeom>
          <a:noFill/>
          <a:ln>
            <a:noFill/>
          </a:ln>
        </p:spPr>
        <p:txBody>
          <a:bodyPr spcFirstLastPara="1" wrap="square" lIns="0" tIns="0" rIns="0" bIns="0" anchor="t" anchorCtr="0">
            <a:spAutoFit/>
          </a:bodyPr>
          <a:lstStyle/>
          <a:p>
            <a:pPr lvl="0" algn="ctr">
              <a:lnSpc>
                <a:spcPct val="140018"/>
              </a:lnSpc>
              <a:buSzPts val="2134"/>
            </a:pPr>
            <a:r>
              <a:rPr lang="el-GR" sz="2000" b="1" dirty="0">
                <a:solidFill>
                  <a:srgbClr val="2B2B2B"/>
                </a:solidFill>
                <a:latin typeface="+mn-lt"/>
                <a:ea typeface="Poppins"/>
                <a:cs typeface="Poppins"/>
                <a:sym typeface="Poppins"/>
              </a:rPr>
              <a:t>Ιστοσελίδα</a:t>
            </a:r>
            <a:r>
              <a:rPr lang="en-US" sz="2134" b="1" i="0" u="none" strike="noStrike" cap="none" dirty="0">
                <a:solidFill>
                  <a:srgbClr val="2B2B2B"/>
                </a:solidFill>
                <a:latin typeface="Poppins"/>
                <a:ea typeface="Poppins"/>
                <a:cs typeface="Poppins"/>
                <a:sym typeface="Poppins"/>
              </a:rPr>
              <a:t>: </a:t>
            </a:r>
            <a:r>
              <a:rPr lang="en-US" sz="2000" b="0" i="0" u="none" strike="noStrike" cap="none" dirty="0">
                <a:solidFill>
                  <a:srgbClr val="2B2B2B"/>
                </a:solidFill>
                <a:latin typeface="+mn-lt"/>
                <a:ea typeface="Poppins"/>
                <a:cs typeface="Poppins"/>
                <a:sym typeface="Poppins"/>
              </a:rPr>
              <a:t>www.serenityproject.eu </a:t>
            </a:r>
            <a:endParaRPr sz="1400" b="0" i="0" u="none" strike="noStrike" cap="none" dirty="0">
              <a:solidFill>
                <a:srgbClr val="000000"/>
              </a:solidFill>
              <a:latin typeface="+mn-lt"/>
              <a:ea typeface="Arial"/>
              <a:cs typeface="Arial"/>
              <a:sym typeface="Arial"/>
            </a:endParaRPr>
          </a:p>
        </p:txBody>
      </p:sp>
      <p:pic>
        <p:nvPicPr>
          <p:cNvPr id="315" name="Google Shape;315;p9" title="MSA logo.png"/>
          <p:cNvPicPr preferRelativeResize="0"/>
          <p:nvPr/>
        </p:nvPicPr>
        <p:blipFill>
          <a:blip r:embed="rId12">
            <a:alphaModFix/>
          </a:blip>
          <a:stretch>
            <a:fillRect/>
          </a:stretch>
        </p:blipFill>
        <p:spPr>
          <a:xfrm>
            <a:off x="11133075" y="8460025"/>
            <a:ext cx="1077275" cy="993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pSp>
        <p:nvGrpSpPr>
          <p:cNvPr id="105" name="Google Shape;105;g381c16943c7_0_3"/>
          <p:cNvGrpSpPr/>
          <p:nvPr/>
        </p:nvGrpSpPr>
        <p:grpSpPr>
          <a:xfrm>
            <a:off x="2792531" y="3221879"/>
            <a:ext cx="999663" cy="999663"/>
            <a:chOff x="0" y="0"/>
            <a:chExt cx="812800" cy="812800"/>
          </a:xfrm>
        </p:grpSpPr>
        <p:sp>
          <p:nvSpPr>
            <p:cNvPr id="106" name="Google Shape;106;g381c16943c7_0_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g381c16943c7_0_3"/>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8" name="Google Shape;108;g381c16943c7_0_3"/>
          <p:cNvGrpSpPr/>
          <p:nvPr/>
        </p:nvGrpSpPr>
        <p:grpSpPr>
          <a:xfrm>
            <a:off x="8702037" y="3338605"/>
            <a:ext cx="999663" cy="999663"/>
            <a:chOff x="0" y="0"/>
            <a:chExt cx="812800" cy="812800"/>
          </a:xfrm>
        </p:grpSpPr>
        <p:sp>
          <p:nvSpPr>
            <p:cNvPr id="109" name="Google Shape;109;g381c16943c7_0_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g381c16943c7_0_3"/>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1" name="Google Shape;111;g381c16943c7_0_3"/>
          <p:cNvGrpSpPr/>
          <p:nvPr/>
        </p:nvGrpSpPr>
        <p:grpSpPr>
          <a:xfrm>
            <a:off x="14564431" y="3224135"/>
            <a:ext cx="999663" cy="999663"/>
            <a:chOff x="0" y="0"/>
            <a:chExt cx="812800" cy="812800"/>
          </a:xfrm>
        </p:grpSpPr>
        <p:sp>
          <p:nvSpPr>
            <p:cNvPr id="112" name="Google Shape;112;g381c16943c7_0_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g381c16943c7_0_3"/>
            <p:cNvSpPr txBox="1"/>
            <p:nvPr/>
          </p:nvSpPr>
          <p:spPr>
            <a:xfrm>
              <a:off x="76200" y="85725"/>
              <a:ext cx="660300" cy="6510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4" name="Google Shape;114;g381c16943c7_0_3"/>
          <p:cNvSpPr/>
          <p:nvPr/>
        </p:nvSpPr>
        <p:spPr>
          <a:xfrm>
            <a:off x="123034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15" name="Google Shape;115;g381c16943c7_0_3"/>
          <p:cNvSpPr/>
          <p:nvPr/>
        </p:nvSpPr>
        <p:spPr>
          <a:xfrm>
            <a:off x="3038167" y="3443240"/>
            <a:ext cx="508361" cy="505819"/>
          </a:xfrm>
          <a:custGeom>
            <a:avLst/>
            <a:gdLst/>
            <a:ahLst/>
            <a:cxnLst/>
            <a:rect l="l" t="t" r="r" b="b"/>
            <a:pathLst>
              <a:path w="508361" h="505819" extrusionOk="0">
                <a:moveTo>
                  <a:pt x="0" y="0"/>
                </a:moveTo>
                <a:lnTo>
                  <a:pt x="508361" y="0"/>
                </a:lnTo>
                <a:lnTo>
                  <a:pt x="508361" y="505819"/>
                </a:lnTo>
                <a:lnTo>
                  <a:pt x="0" y="505819"/>
                </a:lnTo>
                <a:lnTo>
                  <a:pt x="0" y="0"/>
                </a:lnTo>
                <a:close/>
              </a:path>
            </a:pathLst>
          </a:custGeom>
          <a:blipFill rotWithShape="1">
            <a:blip r:embed="rId4">
              <a:alphaModFix/>
            </a:blip>
            <a:stretch>
              <a:fillRect/>
            </a:stretch>
          </a:blipFill>
          <a:ln>
            <a:noFill/>
          </a:ln>
        </p:spPr>
        <p:txBody>
          <a:bodyPr/>
          <a:lstStyle/>
          <a:p>
            <a:endParaRPr lang="en-GB"/>
          </a:p>
        </p:txBody>
      </p:sp>
      <p:sp>
        <p:nvSpPr>
          <p:cNvPr id="116" name="Google Shape;116;g381c16943c7_0_3"/>
          <p:cNvSpPr/>
          <p:nvPr/>
        </p:nvSpPr>
        <p:spPr>
          <a:xfrm>
            <a:off x="8940242" y="3526570"/>
            <a:ext cx="523222" cy="572610"/>
          </a:xfrm>
          <a:custGeom>
            <a:avLst/>
            <a:gdLst/>
            <a:ahLst/>
            <a:cxnLst/>
            <a:rect l="l" t="t" r="r" b="b"/>
            <a:pathLst>
              <a:path w="523222" h="572610" extrusionOk="0">
                <a:moveTo>
                  <a:pt x="0" y="0"/>
                </a:moveTo>
                <a:lnTo>
                  <a:pt x="523222" y="0"/>
                </a:lnTo>
                <a:lnTo>
                  <a:pt x="523222" y="572610"/>
                </a:lnTo>
                <a:lnTo>
                  <a:pt x="0" y="572610"/>
                </a:lnTo>
                <a:lnTo>
                  <a:pt x="0" y="0"/>
                </a:lnTo>
                <a:close/>
              </a:path>
            </a:pathLst>
          </a:custGeom>
          <a:blipFill rotWithShape="1">
            <a:blip r:embed="rId5">
              <a:alphaModFix/>
            </a:blip>
            <a:stretch>
              <a:fillRect/>
            </a:stretch>
          </a:blipFill>
          <a:ln>
            <a:noFill/>
          </a:ln>
        </p:spPr>
        <p:txBody>
          <a:bodyPr/>
          <a:lstStyle/>
          <a:p>
            <a:endParaRPr lang="en-GB"/>
          </a:p>
        </p:txBody>
      </p:sp>
      <p:sp>
        <p:nvSpPr>
          <p:cNvPr id="117" name="Google Shape;117;g381c16943c7_0_3"/>
          <p:cNvSpPr/>
          <p:nvPr/>
        </p:nvSpPr>
        <p:spPr>
          <a:xfrm>
            <a:off x="14782462" y="3442166"/>
            <a:ext cx="563572" cy="563572"/>
          </a:xfrm>
          <a:custGeom>
            <a:avLst/>
            <a:gdLst/>
            <a:ahLst/>
            <a:cxnLst/>
            <a:rect l="l" t="t" r="r" b="b"/>
            <a:pathLst>
              <a:path w="563572" h="563572" extrusionOk="0">
                <a:moveTo>
                  <a:pt x="0" y="0"/>
                </a:moveTo>
                <a:lnTo>
                  <a:pt x="563572" y="0"/>
                </a:lnTo>
                <a:lnTo>
                  <a:pt x="563572" y="563572"/>
                </a:lnTo>
                <a:lnTo>
                  <a:pt x="0" y="563572"/>
                </a:lnTo>
                <a:lnTo>
                  <a:pt x="0" y="0"/>
                </a:lnTo>
                <a:close/>
              </a:path>
            </a:pathLst>
          </a:custGeom>
          <a:blipFill rotWithShape="1">
            <a:blip r:embed="rId6">
              <a:alphaModFix/>
            </a:blip>
            <a:stretch>
              <a:fillRect/>
            </a:stretch>
          </a:blipFill>
          <a:ln>
            <a:noFill/>
          </a:ln>
        </p:spPr>
        <p:txBody>
          <a:bodyPr/>
          <a:lstStyle/>
          <a:p>
            <a:endParaRPr lang="en-GB"/>
          </a:p>
        </p:txBody>
      </p:sp>
      <p:sp>
        <p:nvSpPr>
          <p:cNvPr id="118" name="Google Shape;118;g381c16943c7_0_3"/>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7">
              <a:alphaModFix/>
            </a:blip>
            <a:stretch>
              <a:fillRect/>
            </a:stretch>
          </a:blipFill>
          <a:ln>
            <a:noFill/>
          </a:ln>
        </p:spPr>
        <p:txBody>
          <a:bodyPr/>
          <a:lstStyle/>
          <a:p>
            <a:endParaRPr lang="en-GB"/>
          </a:p>
        </p:txBody>
      </p:sp>
      <p:sp>
        <p:nvSpPr>
          <p:cNvPr id="119" name="Google Shape;119;g381c16943c7_0_3"/>
          <p:cNvSpPr/>
          <p:nvPr/>
        </p:nvSpPr>
        <p:spPr>
          <a:xfrm rot="257992">
            <a:off x="11200827" y="6773861"/>
            <a:ext cx="1558520" cy="1558520"/>
          </a:xfrm>
          <a:custGeom>
            <a:avLst/>
            <a:gdLst/>
            <a:ahLst/>
            <a:cxnLst/>
            <a:rect l="l" t="t" r="r" b="b"/>
            <a:pathLst>
              <a:path w="1558028" h="1558028" extrusionOk="0">
                <a:moveTo>
                  <a:pt x="0" y="0"/>
                </a:moveTo>
                <a:lnTo>
                  <a:pt x="1558028" y="0"/>
                </a:lnTo>
                <a:lnTo>
                  <a:pt x="1558028" y="1558028"/>
                </a:lnTo>
                <a:lnTo>
                  <a:pt x="0" y="1558028"/>
                </a:lnTo>
                <a:lnTo>
                  <a:pt x="0" y="0"/>
                </a:lnTo>
                <a:close/>
              </a:path>
            </a:pathLst>
          </a:custGeom>
          <a:blipFill rotWithShape="1">
            <a:blip r:embed="rId8">
              <a:alphaModFix/>
            </a:blip>
            <a:stretch>
              <a:fillRect/>
            </a:stretch>
          </a:blipFill>
          <a:ln>
            <a:noFill/>
          </a:ln>
        </p:spPr>
        <p:txBody>
          <a:bodyPr/>
          <a:lstStyle/>
          <a:p>
            <a:endParaRPr lang="en-GB"/>
          </a:p>
        </p:txBody>
      </p:sp>
      <p:sp>
        <p:nvSpPr>
          <p:cNvPr id="120" name="Google Shape;120;g381c16943c7_0_3"/>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9">
              <a:alphaModFix/>
            </a:blip>
            <a:stretch>
              <a:fillRect/>
            </a:stretch>
          </a:blipFill>
          <a:ln>
            <a:noFill/>
          </a:ln>
        </p:spPr>
        <p:txBody>
          <a:bodyPr/>
          <a:lstStyle/>
          <a:p>
            <a:endParaRPr lang="en-GB"/>
          </a:p>
        </p:txBody>
      </p:sp>
      <p:sp>
        <p:nvSpPr>
          <p:cNvPr id="121" name="Google Shape;121;g381c16943c7_0_3"/>
          <p:cNvSpPr txBox="1"/>
          <p:nvPr/>
        </p:nvSpPr>
        <p:spPr>
          <a:xfrm>
            <a:off x="4535775" y="1466533"/>
            <a:ext cx="9855377" cy="1117229"/>
          </a:xfrm>
          <a:prstGeom prst="rect">
            <a:avLst/>
          </a:prstGeom>
          <a:noFill/>
          <a:ln>
            <a:noFill/>
          </a:ln>
        </p:spPr>
        <p:txBody>
          <a:bodyPr spcFirstLastPara="1" wrap="square" lIns="0" tIns="0" rIns="0" bIns="0" anchor="t" anchorCtr="0">
            <a:spAutoFit/>
          </a:bodyPr>
          <a:lstStyle/>
          <a:p>
            <a:pPr lvl="0" algn="ctr">
              <a:lnSpc>
                <a:spcPct val="110001"/>
              </a:lnSpc>
              <a:buSzPts val="6000"/>
            </a:pPr>
            <a:r>
              <a:rPr lang="el-GR" sz="3300" b="1" dirty="0">
                <a:latin typeface="+mn-lt"/>
                <a:ea typeface="Poppins"/>
                <a:cs typeface="Poppins"/>
                <a:sym typeface="Poppins"/>
              </a:rPr>
              <a:t>Η σημασία του να γνωρίζουμε ποιοι είμαστε πέρα από τα μέσα κοινωνικής δικτύωσης</a:t>
            </a:r>
            <a:endParaRPr sz="3300" b="0" i="0" u="none" strike="noStrike" cap="none" dirty="0">
              <a:solidFill>
                <a:srgbClr val="000000"/>
              </a:solidFill>
              <a:latin typeface="+mn-lt"/>
              <a:ea typeface="Arial"/>
              <a:cs typeface="Arial"/>
              <a:sym typeface="Arial"/>
            </a:endParaRPr>
          </a:p>
        </p:txBody>
      </p:sp>
      <p:sp>
        <p:nvSpPr>
          <p:cNvPr id="122" name="Google Shape;122;g381c16943c7_0_3"/>
          <p:cNvSpPr txBox="1"/>
          <p:nvPr/>
        </p:nvSpPr>
        <p:spPr>
          <a:xfrm>
            <a:off x="12881750" y="4489575"/>
            <a:ext cx="4377600" cy="440120"/>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600" b="1" dirty="0">
                <a:solidFill>
                  <a:srgbClr val="2B2B2B"/>
                </a:solidFill>
                <a:latin typeface="+mn-lt"/>
                <a:ea typeface="Poppins"/>
                <a:cs typeface="Poppins"/>
                <a:sym typeface="Poppins"/>
              </a:rPr>
              <a:t>Ισορροπία</a:t>
            </a:r>
            <a:endParaRPr sz="1400" b="0" i="0" u="none" strike="noStrike" cap="none" dirty="0">
              <a:solidFill>
                <a:srgbClr val="000000"/>
              </a:solidFill>
              <a:latin typeface="+mn-lt"/>
              <a:ea typeface="Arial"/>
              <a:cs typeface="Arial"/>
              <a:sym typeface="Arial"/>
            </a:endParaRPr>
          </a:p>
        </p:txBody>
      </p:sp>
      <p:sp>
        <p:nvSpPr>
          <p:cNvPr id="123" name="Google Shape;123;g381c16943c7_0_3"/>
          <p:cNvSpPr txBox="1"/>
          <p:nvPr/>
        </p:nvSpPr>
        <p:spPr>
          <a:xfrm>
            <a:off x="7258993" y="4619321"/>
            <a:ext cx="3885600" cy="440120"/>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600" b="1" dirty="0">
                <a:solidFill>
                  <a:srgbClr val="2B2B2B"/>
                </a:solidFill>
                <a:latin typeface="+mn-lt"/>
                <a:ea typeface="Poppins"/>
                <a:cs typeface="Poppins"/>
                <a:sym typeface="Poppins"/>
              </a:rPr>
              <a:t>Αυτοεκτίμηση</a:t>
            </a:r>
            <a:endParaRPr sz="1400" b="0" i="0" u="none" strike="noStrike" cap="none" dirty="0">
              <a:solidFill>
                <a:srgbClr val="000000"/>
              </a:solidFill>
              <a:latin typeface="+mn-lt"/>
              <a:ea typeface="Arial"/>
              <a:cs typeface="Arial"/>
              <a:sym typeface="Arial"/>
            </a:endParaRPr>
          </a:p>
        </p:txBody>
      </p:sp>
      <p:sp>
        <p:nvSpPr>
          <p:cNvPr id="124" name="Google Shape;124;g381c16943c7_0_3"/>
          <p:cNvSpPr txBox="1"/>
          <p:nvPr/>
        </p:nvSpPr>
        <p:spPr>
          <a:xfrm>
            <a:off x="13168498" y="5090908"/>
            <a:ext cx="3804000" cy="2462213"/>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Η κατανόηση του εαυτού μας έξω από τον ψηφιακό κόσμο υποστηρίζει πιο υγιείς, πιο ουσιαστικές σχέσεις και επιλογές στο διαδίκτυο.</a:t>
            </a:r>
            <a:endParaRPr sz="1400" b="0" i="0" u="none" strike="noStrike" cap="none" dirty="0">
              <a:solidFill>
                <a:srgbClr val="000000"/>
              </a:solidFill>
              <a:latin typeface="+mn-lt"/>
              <a:ea typeface="Arial"/>
              <a:cs typeface="Arial"/>
              <a:sym typeface="Arial"/>
            </a:endParaRPr>
          </a:p>
        </p:txBody>
      </p:sp>
      <p:sp>
        <p:nvSpPr>
          <p:cNvPr id="125" name="Google Shape;125;g381c16943c7_0_3"/>
          <p:cNvSpPr txBox="1"/>
          <p:nvPr/>
        </p:nvSpPr>
        <p:spPr>
          <a:xfrm>
            <a:off x="7061838" y="5090900"/>
            <a:ext cx="4283400" cy="2954655"/>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Η αναγνώριση των δυνατών σημείων και των ιδιοτήτων εκτός σύνδεσης συμβάλλει στην προστασία της εμπιστοσύνης και της ευημερίας όταν αντιμετωπίζετε διαδικτυακές συγκρίσεις</a:t>
            </a:r>
            <a:r>
              <a:rPr lang="en-US" sz="2000" b="0" i="0" u="none" strike="noStrike" cap="none" dirty="0">
                <a:solidFill>
                  <a:srgbClr val="2B2B2B"/>
                </a:solidFill>
                <a:latin typeface="Poppins Light"/>
                <a:ea typeface="Poppins Light"/>
                <a:cs typeface="Poppins Light"/>
                <a:sym typeface="Poppins Light"/>
              </a:rPr>
              <a:t>.</a:t>
            </a:r>
            <a:endParaRPr sz="1400" b="0" i="0" u="none" strike="noStrike" cap="none" dirty="0">
              <a:solidFill>
                <a:srgbClr val="000000"/>
              </a:solidFill>
              <a:latin typeface="Arial"/>
              <a:ea typeface="Arial"/>
              <a:cs typeface="Arial"/>
              <a:sym typeface="Arial"/>
            </a:endParaRPr>
          </a:p>
        </p:txBody>
      </p:sp>
      <p:sp>
        <p:nvSpPr>
          <p:cNvPr id="126" name="Google Shape;126;g381c16943c7_0_3"/>
          <p:cNvSpPr txBox="1"/>
          <p:nvPr/>
        </p:nvSpPr>
        <p:spPr>
          <a:xfrm>
            <a:off x="1349487" y="4502595"/>
            <a:ext cx="3885600" cy="440120"/>
          </a:xfrm>
          <a:prstGeom prst="rect">
            <a:avLst/>
          </a:prstGeom>
          <a:noFill/>
          <a:ln>
            <a:noFill/>
          </a:ln>
        </p:spPr>
        <p:txBody>
          <a:bodyPr spcFirstLastPara="1" wrap="square" lIns="0" tIns="0" rIns="0" bIns="0" anchor="t" anchorCtr="0">
            <a:spAutoFit/>
          </a:bodyPr>
          <a:lstStyle/>
          <a:p>
            <a:pPr lvl="0" algn="ctr">
              <a:lnSpc>
                <a:spcPct val="110000"/>
              </a:lnSpc>
              <a:buSzPts val="2600"/>
            </a:pPr>
            <a:r>
              <a:rPr lang="el-GR" sz="2600" b="1" dirty="0">
                <a:solidFill>
                  <a:srgbClr val="2B2B2B"/>
                </a:solidFill>
                <a:latin typeface="+mn-lt"/>
                <a:ea typeface="Poppins"/>
                <a:cs typeface="Poppins"/>
                <a:sym typeface="Poppins"/>
              </a:rPr>
              <a:t>Αυθεντικότητα</a:t>
            </a:r>
            <a:endParaRPr sz="1400" b="0" i="0" u="none" strike="noStrike" cap="none" dirty="0">
              <a:solidFill>
                <a:srgbClr val="000000"/>
              </a:solidFill>
              <a:latin typeface="+mn-lt"/>
              <a:ea typeface="Arial"/>
              <a:cs typeface="Arial"/>
              <a:sym typeface="Arial"/>
            </a:endParaRPr>
          </a:p>
        </p:txBody>
      </p:sp>
      <p:sp>
        <p:nvSpPr>
          <p:cNvPr id="127" name="Google Shape;127;g381c16943c7_0_3"/>
          <p:cNvSpPr txBox="1"/>
          <p:nvPr/>
        </p:nvSpPr>
        <p:spPr>
          <a:xfrm>
            <a:off x="1247767" y="5059490"/>
            <a:ext cx="4385137" cy="2462213"/>
          </a:xfrm>
          <a:prstGeom prst="rect">
            <a:avLst/>
          </a:prstGeom>
          <a:noFill/>
          <a:ln>
            <a:noFill/>
          </a:ln>
        </p:spPr>
        <p:txBody>
          <a:bodyPr spcFirstLastPara="1" wrap="square" lIns="0" tIns="0" rIns="0" bIns="0" anchor="t" anchorCtr="0">
            <a:spAutoFit/>
          </a:bodyPr>
          <a:lstStyle/>
          <a:p>
            <a:pPr lvl="0" algn="ctr">
              <a:lnSpc>
                <a:spcPct val="160000"/>
              </a:lnSpc>
              <a:buSzPts val="2000"/>
            </a:pPr>
            <a:r>
              <a:rPr lang="el-GR" sz="2000" dirty="0">
                <a:solidFill>
                  <a:srgbClr val="2B2B2B"/>
                </a:solidFill>
                <a:latin typeface="+mn-lt"/>
                <a:ea typeface="Poppins Light"/>
                <a:cs typeface="Poppins Light"/>
                <a:sym typeface="Poppins Light"/>
              </a:rPr>
              <a:t>Η πραγματική μας ταυτότητα είναι κάτι περισσότερο από αναρτήσεις, </a:t>
            </a:r>
            <a:r>
              <a:rPr lang="el-GR" sz="2000" dirty="0" err="1">
                <a:solidFill>
                  <a:srgbClr val="2B2B2B"/>
                </a:solidFill>
                <a:latin typeface="+mn-lt"/>
                <a:ea typeface="Poppins Light"/>
                <a:cs typeface="Poppins Light"/>
                <a:sym typeface="Poppins Light"/>
              </a:rPr>
              <a:t>likes</a:t>
            </a:r>
            <a:r>
              <a:rPr lang="el-GR" sz="2000" dirty="0">
                <a:solidFill>
                  <a:srgbClr val="2B2B2B"/>
                </a:solidFill>
                <a:latin typeface="+mn-lt"/>
                <a:ea typeface="Poppins Light"/>
                <a:cs typeface="Poppins Light"/>
                <a:sym typeface="Poppins Light"/>
              </a:rPr>
              <a:t> ή </a:t>
            </a:r>
            <a:r>
              <a:rPr lang="el-GR" sz="2000" dirty="0" err="1">
                <a:solidFill>
                  <a:srgbClr val="2B2B2B"/>
                </a:solidFill>
                <a:latin typeface="+mn-lt"/>
                <a:ea typeface="Poppins Light"/>
                <a:cs typeface="Poppins Light"/>
                <a:sym typeface="Poppins Light"/>
              </a:rPr>
              <a:t>followers</a:t>
            </a:r>
            <a:r>
              <a:rPr lang="el-GR" sz="2000" dirty="0">
                <a:solidFill>
                  <a:srgbClr val="2B2B2B"/>
                </a:solidFill>
                <a:latin typeface="+mn-lt"/>
                <a:ea typeface="Poppins Light"/>
                <a:cs typeface="Poppins Light"/>
                <a:sym typeface="Poppins Light"/>
              </a:rPr>
              <a:t>. Περιλαμβάνει αξίες, συναισθήματα και εμπειρίες από την πραγματική ζωή.</a:t>
            </a:r>
            <a:endParaRPr sz="1400" b="0" i="0" u="none" strike="noStrike" cap="none" dirty="0">
              <a:solidFill>
                <a:srgbClr val="000000"/>
              </a:solidFill>
              <a:latin typeface="+mn-lt"/>
              <a:ea typeface="Arial"/>
              <a:cs typeface="Arial"/>
              <a:sym typeface="Arial"/>
            </a:endParaRPr>
          </a:p>
        </p:txBody>
      </p:sp>
      <p:sp>
        <p:nvSpPr>
          <p:cNvPr id="128" name="Google Shape;128;g381c16943c7_0_3"/>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10">
              <a:alphaModFix/>
            </a:blip>
            <a:stretch>
              <a:fillRect/>
            </a:stretch>
          </a:blipFill>
          <a:ln>
            <a:noFill/>
          </a:ln>
        </p:spPr>
        <p:txBody>
          <a:bodyPr/>
          <a:lstStyle/>
          <a:p>
            <a:endParaRPr lang="en-GB"/>
          </a:p>
        </p:txBody>
      </p:sp>
      <p:sp>
        <p:nvSpPr>
          <p:cNvPr id="129" name="Google Shape;129;g381c16943c7_0_3"/>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11">
              <a:alphaModFix/>
            </a:blip>
            <a:stretch>
              <a:fillRect/>
            </a:stretch>
          </a:blipFill>
          <a:ln>
            <a:noFill/>
          </a:ln>
        </p:spPr>
        <p:txBody>
          <a:bodyPr/>
          <a:lstStyle/>
          <a:p>
            <a:endParaRPr lang="en-GB"/>
          </a:p>
        </p:txBody>
      </p:sp>
      <p:pic>
        <p:nvPicPr>
          <p:cNvPr id="130" name="Google Shape;130;g381c16943c7_0_3" descr="Quote (Provided by Getty Images)"/>
          <p:cNvPicPr preferRelativeResize="0"/>
          <p:nvPr/>
        </p:nvPicPr>
        <p:blipFill rotWithShape="1">
          <a:blip r:embed="rId12">
            <a:alphaModFix/>
          </a:blip>
          <a:srcRect t="8255" b="7851"/>
          <a:stretch/>
        </p:blipFill>
        <p:spPr>
          <a:xfrm>
            <a:off x="7645000" y="7144018"/>
            <a:ext cx="4283402" cy="287403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b3da039a41_0_0"/>
          <p:cNvSpPr/>
          <p:nvPr/>
        </p:nvSpPr>
        <p:spPr>
          <a:xfrm>
            <a:off x="123034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36" name="Google Shape;136;g3b3da039a41_0_0"/>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37" name="Google Shape;137;g3b3da039a41_0_0"/>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38" name="Google Shape;138;g3b3da039a41_0_0"/>
          <p:cNvSpPr txBox="1"/>
          <p:nvPr/>
        </p:nvSpPr>
        <p:spPr>
          <a:xfrm>
            <a:off x="2821350" y="1279919"/>
            <a:ext cx="12645300" cy="1828193"/>
          </a:xfrm>
          <a:prstGeom prst="rect">
            <a:avLst/>
          </a:prstGeom>
          <a:noFill/>
          <a:ln>
            <a:noFill/>
          </a:ln>
        </p:spPr>
        <p:txBody>
          <a:bodyPr spcFirstLastPara="1" wrap="square" lIns="0" tIns="0" rIns="0" bIns="0" anchor="t" anchorCtr="0">
            <a:spAutoFit/>
          </a:bodyPr>
          <a:lstStyle/>
          <a:p>
            <a:pPr lvl="0" algn="ctr">
              <a:lnSpc>
                <a:spcPct val="110001"/>
              </a:lnSpc>
              <a:buSzPts val="6000"/>
            </a:pPr>
            <a:r>
              <a:rPr lang="el-GR" sz="3600" b="1" dirty="0">
                <a:latin typeface="+mn-lt"/>
                <a:ea typeface="Poppins"/>
                <a:cs typeface="Poppins"/>
                <a:sym typeface="Poppins"/>
              </a:rPr>
              <a:t>Η σημασία του να γνωρίζουμε ποιοι είμαστε πέρα από τα μέσα κοινωνικής δικτύωσης:
Αυθεντικότητα</a:t>
            </a:r>
            <a:endParaRPr sz="6000" b="1" dirty="0">
              <a:latin typeface="+mn-lt"/>
              <a:ea typeface="Poppins"/>
              <a:cs typeface="Poppins"/>
              <a:sym typeface="Poppins"/>
            </a:endParaRPr>
          </a:p>
        </p:txBody>
      </p:sp>
      <p:sp>
        <p:nvSpPr>
          <p:cNvPr id="139" name="Google Shape;139;g3b3da039a41_0_0"/>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40" name="Google Shape;140;g3b3da039a41_0_0"/>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grpSp>
        <p:nvGrpSpPr>
          <p:cNvPr id="141" name="Google Shape;141;g3b3da039a41_0_0"/>
          <p:cNvGrpSpPr/>
          <p:nvPr/>
        </p:nvGrpSpPr>
        <p:grpSpPr>
          <a:xfrm>
            <a:off x="3380225" y="4398700"/>
            <a:ext cx="5906248" cy="4057601"/>
            <a:chOff x="0" y="0"/>
            <a:chExt cx="1220400" cy="692707"/>
          </a:xfrm>
        </p:grpSpPr>
        <p:sp>
          <p:nvSpPr>
            <p:cNvPr id="142" name="Google Shape;142;g3b3da039a41_0_0"/>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143" name="Google Shape;143;g3b3da039a41_0_0"/>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4" name="Google Shape;144;g3b3da039a41_0_0"/>
          <p:cNvSpPr txBox="1"/>
          <p:nvPr/>
        </p:nvSpPr>
        <p:spPr>
          <a:xfrm>
            <a:off x="3665795" y="4891244"/>
            <a:ext cx="5334600" cy="2816156"/>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Γιατί έχει σημασία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Μειώνει την πίεση για απόδοση για </a:t>
            </a:r>
            <a:r>
              <a:rPr lang="el-GR" sz="2000" dirty="0" err="1">
                <a:solidFill>
                  <a:schemeClr val="dk1"/>
                </a:solidFill>
                <a:latin typeface="+mn-lt"/>
                <a:ea typeface="Poppins Light"/>
                <a:cs typeface="Poppins Light"/>
                <a:sym typeface="Poppins Light"/>
              </a:rPr>
              <a:t>likes</a:t>
            </a:r>
            <a:r>
              <a:rPr lang="el-GR" sz="2000" dirty="0">
                <a:solidFill>
                  <a:schemeClr val="dk1"/>
                </a:solidFill>
                <a:latin typeface="+mn-lt"/>
                <a:ea typeface="Poppins Light"/>
                <a:cs typeface="Poppins Light"/>
                <a:sym typeface="Poppins Light"/>
              </a:rPr>
              <a:t> και </a:t>
            </a:r>
            <a:r>
              <a:rPr lang="el-GR" sz="2000" dirty="0" err="1">
                <a:solidFill>
                  <a:schemeClr val="dk1"/>
                </a:solidFill>
                <a:latin typeface="+mn-lt"/>
                <a:ea typeface="Poppins Light"/>
                <a:cs typeface="Poppins Light"/>
                <a:sym typeface="Poppins Light"/>
              </a:rPr>
              <a:t>followers</a:t>
            </a:r>
            <a:r>
              <a:rPr lang="el-GR" sz="2000" dirty="0">
                <a:solidFill>
                  <a:schemeClr val="dk1"/>
                </a:solidFill>
                <a:latin typeface="+mn-lt"/>
                <a:ea typeface="Poppins Light"/>
                <a:cs typeface="Poppins Light"/>
                <a:sym typeface="Poppins Light"/>
              </a:rPr>
              <a:t>.
Χτίζει εμπιστοσύνη στις σχέσεις (Διαδικτυακά και εκτός σύνδεσης).
Διευκολύνει το να ζητάτε βοήθεια και να υποστηρίζετε τους άλλους με ειλικρίνεια</a:t>
            </a:r>
            <a:r>
              <a:rPr lang="en-US" sz="2000" dirty="0">
                <a:solidFill>
                  <a:schemeClr val="dk1"/>
                </a:solidFill>
                <a:latin typeface="Poppins Light"/>
                <a:ea typeface="Poppins Light"/>
                <a:cs typeface="Poppins Light"/>
                <a:sym typeface="Poppins Light"/>
              </a:rPr>
              <a:t>.</a:t>
            </a:r>
            <a:endParaRPr sz="2000" dirty="0">
              <a:solidFill>
                <a:srgbClr val="2B2B2B"/>
              </a:solidFill>
              <a:latin typeface="Poppins Light"/>
              <a:ea typeface="Poppins Light"/>
              <a:cs typeface="Poppins Light"/>
              <a:sym typeface="Poppins Light"/>
            </a:endParaRPr>
          </a:p>
        </p:txBody>
      </p:sp>
      <p:grpSp>
        <p:nvGrpSpPr>
          <p:cNvPr id="145" name="Google Shape;145;g3b3da039a41_0_0"/>
          <p:cNvGrpSpPr/>
          <p:nvPr/>
        </p:nvGrpSpPr>
        <p:grpSpPr>
          <a:xfrm>
            <a:off x="10856700" y="4398725"/>
            <a:ext cx="5896363" cy="4057601"/>
            <a:chOff x="0" y="0"/>
            <a:chExt cx="1220400" cy="692707"/>
          </a:xfrm>
        </p:grpSpPr>
        <p:sp>
          <p:nvSpPr>
            <p:cNvPr id="146" name="Google Shape;146;g3b3da039a41_0_0"/>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42100" cap="sq" cmpd="sng">
              <a:solidFill>
                <a:srgbClr val="9EC6AA"/>
              </a:solidFill>
              <a:prstDash val="solid"/>
              <a:miter lim="8000"/>
              <a:headEnd type="none" w="sm" len="sm"/>
              <a:tailEnd type="none" w="sm" len="sm"/>
            </a:ln>
          </p:spPr>
          <p:txBody>
            <a:bodyPr/>
            <a:lstStyle/>
            <a:p>
              <a:endParaRPr lang="en-GB"/>
            </a:p>
          </p:txBody>
        </p:sp>
        <p:sp>
          <p:nvSpPr>
            <p:cNvPr id="147" name="Google Shape;147;g3b3da039a41_0_0"/>
            <p:cNvSpPr txBox="1"/>
            <p:nvPr/>
          </p:nvSpPr>
          <p:spPr>
            <a:xfrm>
              <a:off x="0" y="9525"/>
              <a:ext cx="1220400" cy="683100"/>
            </a:xfrm>
            <a:prstGeom prst="rect">
              <a:avLst/>
            </a:prstGeom>
            <a:noFill/>
            <a:ln>
              <a:noFill/>
            </a:ln>
          </p:spPr>
          <p:txBody>
            <a:bodyPr spcFirstLastPara="1" wrap="square" lIns="56150" tIns="56150" rIns="56150" bIns="56150" anchor="ctr" anchorCtr="0">
              <a:noAutofit/>
            </a:bodyPr>
            <a:lstStyle/>
            <a:p>
              <a:pPr marL="0" marR="0" lvl="0" indent="0" algn="ctr" rtl="0">
                <a:lnSpc>
                  <a:spcPct val="158888"/>
                </a:lnSpc>
                <a:spcBef>
                  <a:spcPts val="0"/>
                </a:spcBef>
                <a:spcAft>
                  <a:spcPts val="0"/>
                </a:spcAft>
                <a:buClr>
                  <a:srgbClr val="000000"/>
                </a:buClr>
                <a:buSzPts val="1990"/>
                <a:buFont typeface="Arial"/>
                <a:buNone/>
              </a:pPr>
              <a:endParaRPr sz="1989" b="0" i="0" u="none" strike="noStrike" cap="none">
                <a:solidFill>
                  <a:schemeClr val="dk1"/>
                </a:solidFill>
                <a:latin typeface="Calibri"/>
                <a:ea typeface="Calibri"/>
                <a:cs typeface="Calibri"/>
                <a:sym typeface="Calibri"/>
              </a:endParaRPr>
            </a:p>
          </p:txBody>
        </p:sp>
      </p:grpSp>
      <p:sp>
        <p:nvSpPr>
          <p:cNvPr id="148" name="Google Shape;148;g3b3da039a41_0_0"/>
          <p:cNvSpPr txBox="1"/>
          <p:nvPr/>
        </p:nvSpPr>
        <p:spPr>
          <a:xfrm>
            <a:off x="11324787" y="4717725"/>
            <a:ext cx="4960200" cy="3447098"/>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Πώς να το αναγνωρίσετε</a:t>
            </a:r>
            <a:endParaRPr lang="en-GB" sz="2000" b="1" dirty="0">
              <a:solidFill>
                <a:schemeClr val="dk1"/>
              </a:solidFill>
              <a:latin typeface="+mn-lt"/>
              <a:ea typeface="Poppins"/>
              <a:cs typeface="Poppins"/>
              <a:sym typeface="Poppins"/>
            </a:endParaRPr>
          </a:p>
          <a:p>
            <a:pPr marL="342900" lvl="0" indent="-342900">
              <a:lnSpc>
                <a:spcPct val="115000"/>
              </a:lnSpc>
              <a:spcBef>
                <a:spcPts val="1200"/>
              </a:spcBef>
              <a:buClr>
                <a:schemeClr val="dk1"/>
              </a:buClr>
              <a:buSzPct val="100000"/>
              <a:buFont typeface="Arial" panose="020B0604020202020204" pitchFamily="34" charset="0"/>
              <a:buChar char="•"/>
            </a:pPr>
            <a:r>
              <a:rPr lang="el-GR" sz="2000" dirty="0">
                <a:solidFill>
                  <a:schemeClr val="dk1"/>
                </a:solidFill>
                <a:latin typeface="+mn-lt"/>
                <a:ea typeface="Poppins Light"/>
                <a:cs typeface="Poppins Light"/>
                <a:sym typeface="Poppins Light"/>
              </a:rPr>
              <a:t>Αναρτήσεις που αισθάνονται «παρασκηνιακές» ή ειλικρινείς, όχι τέλεια σκηνοθετημένες.
Άνθρωποι που μοιράζονται λάθη, μάθηση ή καθημερινές στιγμές.
Περιεχόμενο που εστιάζει στη διαδικασία, όχι μόνο στα αποτελέσματα.</a:t>
            </a:r>
            <a:endParaRPr sz="2000" dirty="0">
              <a:solidFill>
                <a:srgbClr val="2B2B2B"/>
              </a:solidFill>
              <a:latin typeface="+mn-lt"/>
              <a:ea typeface="Poppins Light"/>
              <a:cs typeface="Poppins Light"/>
              <a:sym typeface="Poppi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b3da039a41_0_51"/>
          <p:cNvSpPr/>
          <p:nvPr/>
        </p:nvSpPr>
        <p:spPr>
          <a:xfrm>
            <a:off x="123034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54" name="Google Shape;154;g3b3da039a41_0_51"/>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55" name="Google Shape;155;g3b3da039a41_0_51"/>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56" name="Google Shape;156;g3b3da039a41_0_51"/>
          <p:cNvSpPr txBox="1"/>
          <p:nvPr/>
        </p:nvSpPr>
        <p:spPr>
          <a:xfrm>
            <a:off x="2963315" y="1112937"/>
            <a:ext cx="12645300" cy="2031325"/>
          </a:xfrm>
          <a:prstGeom prst="rect">
            <a:avLst/>
          </a:prstGeom>
          <a:noFill/>
          <a:ln>
            <a:noFill/>
          </a:ln>
        </p:spPr>
        <p:txBody>
          <a:bodyPr spcFirstLastPara="1" wrap="square" lIns="0" tIns="0" rIns="0" bIns="0" anchor="t" anchorCtr="0">
            <a:spAutoFit/>
          </a:bodyPr>
          <a:lstStyle/>
          <a:p>
            <a:pPr lvl="0" algn="ctr">
              <a:lnSpc>
                <a:spcPct val="110001"/>
              </a:lnSpc>
              <a:buSzPts val="6000"/>
            </a:pPr>
            <a:r>
              <a:rPr lang="el-GR" sz="4000" b="1" dirty="0">
                <a:latin typeface="+mn-lt"/>
                <a:ea typeface="Poppins"/>
                <a:cs typeface="Poppins"/>
                <a:sym typeface="Poppins"/>
              </a:rPr>
              <a:t>Η σημασία του να γνωρίζουμε ποιοι είμαστε πέρα από τα μέσα κοινωνικής δικτύωσης:
Αυτοεκτίμηση</a:t>
            </a:r>
            <a:endParaRPr sz="6000" b="1" dirty="0">
              <a:latin typeface="+mn-lt"/>
              <a:ea typeface="Poppins"/>
              <a:cs typeface="Poppins"/>
              <a:sym typeface="Poppins"/>
            </a:endParaRPr>
          </a:p>
        </p:txBody>
      </p:sp>
      <p:sp>
        <p:nvSpPr>
          <p:cNvPr id="157" name="Google Shape;157;g3b3da039a41_0_51"/>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58" name="Google Shape;158;g3b3da039a41_0_51"/>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grpSp>
        <p:nvGrpSpPr>
          <p:cNvPr id="159" name="Google Shape;159;g3b3da039a41_0_51"/>
          <p:cNvGrpSpPr/>
          <p:nvPr/>
        </p:nvGrpSpPr>
        <p:grpSpPr>
          <a:xfrm>
            <a:off x="3380225" y="4398700"/>
            <a:ext cx="5906248" cy="4057601"/>
            <a:chOff x="0" y="0"/>
            <a:chExt cx="1220400" cy="692707"/>
          </a:xfrm>
        </p:grpSpPr>
        <p:sp>
          <p:nvSpPr>
            <p:cNvPr id="160" name="Google Shape;160;g3b3da039a41_0_51"/>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161" name="Google Shape;161;g3b3da039a41_0_51"/>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g3b3da039a41_0_51"/>
          <p:cNvSpPr txBox="1"/>
          <p:nvPr/>
        </p:nvSpPr>
        <p:spPr>
          <a:xfrm>
            <a:off x="3669528" y="4717725"/>
            <a:ext cx="5334600" cy="3385542"/>
          </a:xfrm>
          <a:prstGeom prst="rect">
            <a:avLst/>
          </a:prstGeom>
          <a:noFill/>
          <a:ln>
            <a:noFill/>
          </a:ln>
        </p:spPr>
        <p:txBody>
          <a:bodyPr spcFirstLastPara="1" wrap="square" lIns="0" tIns="0" rIns="0" bIns="0" anchor="t" anchorCtr="0">
            <a:spAutoFit/>
          </a:bodyPr>
          <a:lstStyle/>
          <a:p>
            <a:pPr lvl="0">
              <a:spcBef>
                <a:spcPts val="1200"/>
              </a:spcBef>
              <a:buClr>
                <a:schemeClr val="dk1"/>
              </a:buClr>
              <a:buSzPts val="1100"/>
            </a:pPr>
            <a:r>
              <a:rPr lang="el-GR" sz="2000" b="1" dirty="0">
                <a:solidFill>
                  <a:schemeClr val="dk1"/>
                </a:solidFill>
                <a:latin typeface="+mn-lt"/>
                <a:ea typeface="Poppins"/>
                <a:cs typeface="Poppins"/>
                <a:sym typeface="Poppins"/>
              </a:rPr>
              <a:t>Γιατί έχει σημασία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Προστατεύει την ψυχική υγεία από αρνητικές συγκρίσεις.
Βοηθά τους ανθρώπους να κάνουν επιλογές που ταιριάζουν με τις αξίες τους και όχι με τις τάσεις.
Αυξάνει την ανθεκτικότητα όταν αντιμετωπίζετε κριτική ή αποκλεισμό στο διαδίκτυο</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p:txBody>
      </p:sp>
      <p:grpSp>
        <p:nvGrpSpPr>
          <p:cNvPr id="163" name="Google Shape;163;g3b3da039a41_0_51"/>
          <p:cNvGrpSpPr/>
          <p:nvPr/>
        </p:nvGrpSpPr>
        <p:grpSpPr>
          <a:xfrm>
            <a:off x="10856700" y="4398725"/>
            <a:ext cx="5896363" cy="4057601"/>
            <a:chOff x="0" y="0"/>
            <a:chExt cx="1220400" cy="692707"/>
          </a:xfrm>
        </p:grpSpPr>
        <p:sp>
          <p:nvSpPr>
            <p:cNvPr id="164" name="Google Shape;164;g3b3da039a41_0_51"/>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42100" cap="sq" cmpd="sng">
              <a:solidFill>
                <a:srgbClr val="9EC6AA"/>
              </a:solidFill>
              <a:prstDash val="solid"/>
              <a:miter lim="8000"/>
              <a:headEnd type="none" w="sm" len="sm"/>
              <a:tailEnd type="none" w="sm" len="sm"/>
            </a:ln>
          </p:spPr>
          <p:txBody>
            <a:bodyPr/>
            <a:lstStyle/>
            <a:p>
              <a:endParaRPr lang="en-GB"/>
            </a:p>
          </p:txBody>
        </p:sp>
        <p:sp>
          <p:nvSpPr>
            <p:cNvPr id="165" name="Google Shape;165;g3b3da039a41_0_51"/>
            <p:cNvSpPr txBox="1"/>
            <p:nvPr/>
          </p:nvSpPr>
          <p:spPr>
            <a:xfrm>
              <a:off x="0" y="9525"/>
              <a:ext cx="1220400" cy="683100"/>
            </a:xfrm>
            <a:prstGeom prst="rect">
              <a:avLst/>
            </a:prstGeom>
            <a:noFill/>
            <a:ln>
              <a:noFill/>
            </a:ln>
          </p:spPr>
          <p:txBody>
            <a:bodyPr spcFirstLastPara="1" wrap="square" lIns="56150" tIns="56150" rIns="56150" bIns="56150" anchor="ctr" anchorCtr="0">
              <a:noAutofit/>
            </a:bodyPr>
            <a:lstStyle/>
            <a:p>
              <a:pPr marL="0" marR="0" lvl="0" indent="0" algn="ctr" rtl="0">
                <a:lnSpc>
                  <a:spcPct val="158888"/>
                </a:lnSpc>
                <a:spcBef>
                  <a:spcPts val="0"/>
                </a:spcBef>
                <a:spcAft>
                  <a:spcPts val="0"/>
                </a:spcAft>
                <a:buClr>
                  <a:srgbClr val="000000"/>
                </a:buClr>
                <a:buSzPts val="1990"/>
                <a:buFont typeface="Arial"/>
                <a:buNone/>
              </a:pPr>
              <a:endParaRPr sz="1989" b="0" i="0" u="none" strike="noStrike" cap="none">
                <a:solidFill>
                  <a:schemeClr val="dk1"/>
                </a:solidFill>
                <a:latin typeface="Calibri"/>
                <a:ea typeface="Calibri"/>
                <a:cs typeface="Calibri"/>
                <a:sym typeface="Calibri"/>
              </a:endParaRPr>
            </a:p>
          </p:txBody>
        </p:sp>
      </p:grpSp>
      <p:sp>
        <p:nvSpPr>
          <p:cNvPr id="166" name="Google Shape;166;g3b3da039a41_0_51"/>
          <p:cNvSpPr txBox="1"/>
          <p:nvPr/>
        </p:nvSpPr>
        <p:spPr>
          <a:xfrm>
            <a:off x="11324528" y="4586920"/>
            <a:ext cx="4960200" cy="3647152"/>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Πώς να το αναγνωρίσετε</a:t>
            </a:r>
            <a:endParaRPr lang="en-GB" sz="2000" b="1" dirty="0">
              <a:solidFill>
                <a:schemeClr val="dk1"/>
              </a:solidFill>
              <a:latin typeface="+mn-lt"/>
              <a:ea typeface="Poppins"/>
              <a:cs typeface="Poppins"/>
              <a:sym typeface="Poppins"/>
            </a:endParaRPr>
          </a:p>
          <a:p>
            <a:pPr marL="342900" lvl="0" indent="-342900">
              <a:lnSpc>
                <a:spcPct val="115000"/>
              </a:lnSpc>
              <a:spcBef>
                <a:spcPts val="1200"/>
              </a:spcBef>
              <a:buClr>
                <a:schemeClr val="dk1"/>
              </a:buClr>
              <a:buSzPct val="100000"/>
              <a:buFont typeface="Arial" panose="020B0604020202020204" pitchFamily="34" charset="0"/>
              <a:buChar char="•"/>
            </a:pPr>
            <a:r>
              <a:rPr lang="el-GR" sz="2000" dirty="0">
                <a:solidFill>
                  <a:schemeClr val="dk1"/>
                </a:solidFill>
                <a:latin typeface="+mn-lt"/>
                <a:ea typeface="Poppins Light"/>
                <a:cs typeface="Poppins Light"/>
                <a:sym typeface="Poppins Light"/>
              </a:rPr>
              <a:t>Χαμηλός: συχνή σύγκριση, ανάγκη επικύρωσης από σχόλια, αίσθημα συντριβής από αρνητικά σχόλια.
Ισχυρή: παρατηρώντας προσωπικές δυνάμεις, κάνοντας δραστηριότητες εκτός σύνδεσης που χτίζουν αυτοπεποίθηση, αναζητώντας σχόλια από έμπιστα άτομα</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3b3da039a41_0_70"/>
          <p:cNvSpPr/>
          <p:nvPr/>
        </p:nvSpPr>
        <p:spPr>
          <a:xfrm>
            <a:off x="12303444" y="8898430"/>
            <a:ext cx="1388570" cy="1388570"/>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72" name="Google Shape;172;g3b3da039a41_0_70"/>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4">
              <a:alphaModFix/>
            </a:blip>
            <a:stretch>
              <a:fillRect/>
            </a:stretch>
          </a:blipFill>
          <a:ln>
            <a:noFill/>
          </a:ln>
        </p:spPr>
        <p:txBody>
          <a:bodyPr/>
          <a:lstStyle/>
          <a:p>
            <a:endParaRPr lang="en-GB"/>
          </a:p>
        </p:txBody>
      </p:sp>
      <p:sp>
        <p:nvSpPr>
          <p:cNvPr id="173" name="Google Shape;173;g3b3da039a41_0_70"/>
          <p:cNvSpPr/>
          <p:nvPr/>
        </p:nvSpPr>
        <p:spPr>
          <a:xfrm rot="-1921234">
            <a:off x="5303983" y="8754127"/>
            <a:ext cx="1938915" cy="1507506"/>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5">
              <a:alphaModFix/>
            </a:blip>
            <a:stretch>
              <a:fillRect/>
            </a:stretch>
          </a:blipFill>
          <a:ln>
            <a:noFill/>
          </a:ln>
        </p:spPr>
        <p:txBody>
          <a:bodyPr/>
          <a:lstStyle/>
          <a:p>
            <a:endParaRPr lang="en-GB"/>
          </a:p>
        </p:txBody>
      </p:sp>
      <p:sp>
        <p:nvSpPr>
          <p:cNvPr id="174" name="Google Shape;174;g3b3da039a41_0_70"/>
          <p:cNvSpPr txBox="1"/>
          <p:nvPr/>
        </p:nvSpPr>
        <p:spPr>
          <a:xfrm>
            <a:off x="2821350" y="1001325"/>
            <a:ext cx="12645300" cy="2031325"/>
          </a:xfrm>
          <a:prstGeom prst="rect">
            <a:avLst/>
          </a:prstGeom>
          <a:noFill/>
          <a:ln>
            <a:noFill/>
          </a:ln>
        </p:spPr>
        <p:txBody>
          <a:bodyPr spcFirstLastPara="1" wrap="square" lIns="0" tIns="0" rIns="0" bIns="0" anchor="t" anchorCtr="0">
            <a:spAutoFit/>
          </a:bodyPr>
          <a:lstStyle/>
          <a:p>
            <a:pPr lvl="0" algn="ctr">
              <a:lnSpc>
                <a:spcPct val="110001"/>
              </a:lnSpc>
              <a:buSzPts val="6000"/>
            </a:pPr>
            <a:r>
              <a:rPr lang="el-GR" sz="4000" b="1" dirty="0">
                <a:latin typeface="+mn-lt"/>
                <a:ea typeface="Poppins"/>
                <a:cs typeface="Poppins"/>
                <a:sym typeface="Poppins"/>
              </a:rPr>
              <a:t>Η σημασία του να γνωρίζουμε ποιοι είμαστε πέρα από τα μέσα κοινωνικής δικτύωσης:
Ισορροπία</a:t>
            </a:r>
            <a:endParaRPr sz="6000" b="1" dirty="0">
              <a:latin typeface="+mn-lt"/>
              <a:ea typeface="Poppins"/>
              <a:cs typeface="Poppins"/>
              <a:sym typeface="Poppins"/>
            </a:endParaRPr>
          </a:p>
        </p:txBody>
      </p:sp>
      <p:sp>
        <p:nvSpPr>
          <p:cNvPr id="175" name="Google Shape;175;g3b3da039a41_0_70"/>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6">
              <a:alphaModFix/>
            </a:blip>
            <a:stretch>
              <a:fillRect/>
            </a:stretch>
          </a:blipFill>
          <a:ln>
            <a:noFill/>
          </a:ln>
        </p:spPr>
        <p:txBody>
          <a:bodyPr/>
          <a:lstStyle/>
          <a:p>
            <a:endParaRPr lang="en-GB"/>
          </a:p>
        </p:txBody>
      </p:sp>
      <p:sp>
        <p:nvSpPr>
          <p:cNvPr id="176" name="Google Shape;176;g3b3da039a41_0_70"/>
          <p:cNvSpPr/>
          <p:nvPr/>
        </p:nvSpPr>
        <p:spPr>
          <a:xfrm rot="10800000" flipH="1">
            <a:off x="0" y="7707400"/>
            <a:ext cx="2792531" cy="2579600"/>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7">
              <a:alphaModFix/>
            </a:blip>
            <a:stretch>
              <a:fillRect/>
            </a:stretch>
          </a:blipFill>
          <a:ln>
            <a:noFill/>
          </a:ln>
        </p:spPr>
        <p:txBody>
          <a:bodyPr/>
          <a:lstStyle/>
          <a:p>
            <a:endParaRPr lang="en-GB"/>
          </a:p>
        </p:txBody>
      </p:sp>
      <p:grpSp>
        <p:nvGrpSpPr>
          <p:cNvPr id="177" name="Google Shape;177;g3b3da039a41_0_70"/>
          <p:cNvGrpSpPr/>
          <p:nvPr/>
        </p:nvGrpSpPr>
        <p:grpSpPr>
          <a:xfrm>
            <a:off x="3380225" y="4398700"/>
            <a:ext cx="5906248" cy="4057601"/>
            <a:chOff x="0" y="0"/>
            <a:chExt cx="1220400" cy="692707"/>
          </a:xfrm>
        </p:grpSpPr>
        <p:sp>
          <p:nvSpPr>
            <p:cNvPr id="178" name="Google Shape;178;g3b3da039a41_0_70"/>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179" name="Google Shape;179;g3b3da039a41_0_70"/>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0" name="Google Shape;180;g3b3da039a41_0_70"/>
          <p:cNvSpPr txBox="1"/>
          <p:nvPr/>
        </p:nvSpPr>
        <p:spPr>
          <a:xfrm>
            <a:off x="3669528" y="4623637"/>
            <a:ext cx="5334600" cy="3123932"/>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Γιατί έχει σημασία</a:t>
            </a:r>
            <a:r>
              <a:rPr lang="en-US" sz="2000" b="1" dirty="0">
                <a:solidFill>
                  <a:schemeClr val="dk1"/>
                </a:solidFill>
                <a:latin typeface="Poppins"/>
                <a:ea typeface="Poppins"/>
                <a:cs typeface="Poppins"/>
                <a:sym typeface="Poppins"/>
              </a:rPr>
              <a:t>:</a:t>
            </a:r>
            <a:endParaRPr sz="2000" b="1" dirty="0">
              <a:solidFill>
                <a:schemeClr val="dk1"/>
              </a:solidFill>
              <a:latin typeface="Poppins"/>
              <a:ea typeface="Poppins"/>
              <a:cs typeface="Poppins"/>
              <a:sym typeface="Poppins"/>
            </a:endParaRPr>
          </a:p>
          <a:p>
            <a:pPr marL="444500" lvl="0" indent="-342900">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Εμποδίζει την ψηφιακή χρήση να αντικαταστήσει βασικές ανάγκες (ύπνος, άσκηση, μελέτη).
Βελτιώνει την εστίαση, τη διάθεση και τις σχέσεις στον πραγματικό κόσμο.
Κάνει τον χρόνο στο διαδίκτυο πιο σκόπιμο και ικανοποιητικό</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grpSp>
        <p:nvGrpSpPr>
          <p:cNvPr id="181" name="Google Shape;181;g3b3da039a41_0_70"/>
          <p:cNvGrpSpPr/>
          <p:nvPr/>
        </p:nvGrpSpPr>
        <p:grpSpPr>
          <a:xfrm>
            <a:off x="10856700" y="4398725"/>
            <a:ext cx="5896363" cy="3308646"/>
            <a:chOff x="0" y="0"/>
            <a:chExt cx="1220400" cy="692707"/>
          </a:xfrm>
        </p:grpSpPr>
        <p:sp>
          <p:nvSpPr>
            <p:cNvPr id="182" name="Google Shape;182;g3b3da039a41_0_70"/>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42100" cap="sq" cmpd="sng">
              <a:solidFill>
                <a:srgbClr val="9EC6AA"/>
              </a:solidFill>
              <a:prstDash val="solid"/>
              <a:miter lim="8000"/>
              <a:headEnd type="none" w="sm" len="sm"/>
              <a:tailEnd type="none" w="sm" len="sm"/>
            </a:ln>
          </p:spPr>
          <p:txBody>
            <a:bodyPr/>
            <a:lstStyle/>
            <a:p>
              <a:endParaRPr lang="en-GB"/>
            </a:p>
          </p:txBody>
        </p:sp>
        <p:sp>
          <p:nvSpPr>
            <p:cNvPr id="183" name="Google Shape;183;g3b3da039a41_0_70"/>
            <p:cNvSpPr txBox="1"/>
            <p:nvPr/>
          </p:nvSpPr>
          <p:spPr>
            <a:xfrm>
              <a:off x="0" y="9525"/>
              <a:ext cx="1220400" cy="683100"/>
            </a:xfrm>
            <a:prstGeom prst="rect">
              <a:avLst/>
            </a:prstGeom>
            <a:noFill/>
            <a:ln>
              <a:noFill/>
            </a:ln>
          </p:spPr>
          <p:txBody>
            <a:bodyPr spcFirstLastPara="1" wrap="square" lIns="56150" tIns="56150" rIns="56150" bIns="56150" anchor="ctr" anchorCtr="0">
              <a:noAutofit/>
            </a:bodyPr>
            <a:lstStyle/>
            <a:p>
              <a:pPr marL="0" marR="0" lvl="0" indent="0" algn="ctr" rtl="0">
                <a:lnSpc>
                  <a:spcPct val="158888"/>
                </a:lnSpc>
                <a:spcBef>
                  <a:spcPts val="0"/>
                </a:spcBef>
                <a:spcAft>
                  <a:spcPts val="0"/>
                </a:spcAft>
                <a:buClr>
                  <a:srgbClr val="000000"/>
                </a:buClr>
                <a:buSzPts val="1990"/>
                <a:buFont typeface="Arial"/>
                <a:buNone/>
              </a:pPr>
              <a:endParaRPr sz="1989" b="0" i="0" u="none" strike="noStrike" cap="none" dirty="0">
                <a:solidFill>
                  <a:schemeClr val="dk1"/>
                </a:solidFill>
                <a:latin typeface="Calibri"/>
                <a:ea typeface="Calibri"/>
                <a:cs typeface="Calibri"/>
                <a:sym typeface="Calibri"/>
              </a:endParaRPr>
            </a:p>
          </p:txBody>
        </p:sp>
      </p:grpSp>
      <p:sp>
        <p:nvSpPr>
          <p:cNvPr id="184" name="Google Shape;184;g3b3da039a41_0_70"/>
          <p:cNvSpPr txBox="1"/>
          <p:nvPr/>
        </p:nvSpPr>
        <p:spPr>
          <a:xfrm>
            <a:off x="11324528" y="4583415"/>
            <a:ext cx="4960200" cy="2939266"/>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Πώς να αναγνωρίσετε την ανισορροπία</a:t>
            </a:r>
            <a:endParaRPr lang="en-GB" sz="2000" b="1" dirty="0">
              <a:solidFill>
                <a:schemeClr val="dk1"/>
              </a:solidFill>
              <a:latin typeface="+mn-lt"/>
              <a:ea typeface="Poppins"/>
              <a:cs typeface="Poppins"/>
              <a:sym typeface="Poppins"/>
            </a:endParaRPr>
          </a:p>
          <a:p>
            <a:pPr marL="342900" lvl="0" indent="-342900">
              <a:lnSpc>
                <a:spcPct val="115000"/>
              </a:lnSpc>
              <a:spcBef>
                <a:spcPts val="1200"/>
              </a:spcBef>
              <a:buClr>
                <a:schemeClr val="dk1"/>
              </a:buClr>
              <a:buSzPct val="100000"/>
              <a:buFont typeface="Arial" panose="020B0604020202020204" pitchFamily="34" charset="0"/>
              <a:buChar char="•"/>
            </a:pPr>
            <a:r>
              <a:rPr lang="el-GR" sz="2000" dirty="0">
                <a:solidFill>
                  <a:schemeClr val="dk1"/>
                </a:solidFill>
                <a:latin typeface="+mn-lt"/>
                <a:ea typeface="Poppins Light"/>
                <a:cs typeface="Poppins Light"/>
                <a:sym typeface="Poppins Light"/>
              </a:rPr>
              <a:t>Παράλειψη γευμάτων, κύλιση αργά το βράδυ, απώλεια αίσθησης του χρόνου, αίσθημα εξάντλησης μετά από διαδικτυακές συνεδρίες.
Παραμέληση χόμπι ή φίλων υπέρ της ατελείωτης κύλισης</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
          <p:cNvSpPr/>
          <p:nvPr/>
        </p:nvSpPr>
        <p:spPr>
          <a:xfrm rot="1541325">
            <a:off x="8117938" y="3428161"/>
            <a:ext cx="2052124" cy="2052124"/>
          </a:xfrm>
          <a:custGeom>
            <a:avLst/>
            <a:gdLst/>
            <a:ahLst/>
            <a:cxnLst/>
            <a:rect l="l" t="t" r="r" b="b"/>
            <a:pathLst>
              <a:path w="2052124" h="2052124" extrusionOk="0">
                <a:moveTo>
                  <a:pt x="0" y="0"/>
                </a:moveTo>
                <a:lnTo>
                  <a:pt x="2052124" y="0"/>
                </a:lnTo>
                <a:lnTo>
                  <a:pt x="2052124" y="2052124"/>
                </a:lnTo>
                <a:lnTo>
                  <a:pt x="0" y="2052124"/>
                </a:lnTo>
                <a:lnTo>
                  <a:pt x="0" y="0"/>
                </a:lnTo>
                <a:close/>
              </a:path>
            </a:pathLst>
          </a:custGeom>
          <a:blipFill rotWithShape="1">
            <a:blip r:embed="rId3">
              <a:alphaModFix/>
            </a:blip>
            <a:stretch>
              <a:fillRect/>
            </a:stretch>
          </a:blipFill>
          <a:ln>
            <a:noFill/>
          </a:ln>
        </p:spPr>
        <p:txBody>
          <a:bodyPr/>
          <a:lstStyle/>
          <a:p>
            <a:endParaRPr lang="en-GB"/>
          </a:p>
        </p:txBody>
      </p:sp>
      <p:sp>
        <p:nvSpPr>
          <p:cNvPr id="190" name="Google Shape;190;p3"/>
          <p:cNvSpPr/>
          <p:nvPr/>
        </p:nvSpPr>
        <p:spPr>
          <a:xfrm rot="-2621229">
            <a:off x="8897109" y="8229524"/>
            <a:ext cx="856888" cy="1365559"/>
          </a:xfrm>
          <a:custGeom>
            <a:avLst/>
            <a:gdLst/>
            <a:ahLst/>
            <a:cxnLst/>
            <a:rect l="l" t="t" r="r" b="b"/>
            <a:pathLst>
              <a:path w="856888" h="1365559" extrusionOk="0">
                <a:moveTo>
                  <a:pt x="0" y="0"/>
                </a:moveTo>
                <a:lnTo>
                  <a:pt x="856889" y="0"/>
                </a:lnTo>
                <a:lnTo>
                  <a:pt x="856889" y="1365558"/>
                </a:lnTo>
                <a:lnTo>
                  <a:pt x="0" y="1365558"/>
                </a:lnTo>
                <a:lnTo>
                  <a:pt x="0" y="0"/>
                </a:lnTo>
                <a:close/>
              </a:path>
            </a:pathLst>
          </a:custGeom>
          <a:blipFill rotWithShape="1">
            <a:blip r:embed="rId4">
              <a:alphaModFix/>
            </a:blip>
            <a:stretch>
              <a:fillRect/>
            </a:stretch>
          </a:blipFill>
          <a:ln>
            <a:noFill/>
          </a:ln>
        </p:spPr>
        <p:txBody>
          <a:bodyPr/>
          <a:lstStyle/>
          <a:p>
            <a:endParaRPr lang="en-GB"/>
          </a:p>
        </p:txBody>
      </p:sp>
      <p:sp>
        <p:nvSpPr>
          <p:cNvPr id="191" name="Google Shape;191;p3"/>
          <p:cNvSpPr/>
          <p:nvPr/>
        </p:nvSpPr>
        <p:spPr>
          <a:xfrm>
            <a:off x="-1366070" y="1475920"/>
            <a:ext cx="2732141" cy="2342811"/>
          </a:xfrm>
          <a:custGeom>
            <a:avLst/>
            <a:gdLst/>
            <a:ahLst/>
            <a:cxnLst/>
            <a:rect l="l" t="t" r="r" b="b"/>
            <a:pathLst>
              <a:path w="2732141" h="2342811" extrusionOk="0">
                <a:moveTo>
                  <a:pt x="0" y="0"/>
                </a:moveTo>
                <a:lnTo>
                  <a:pt x="2732140" y="0"/>
                </a:lnTo>
                <a:lnTo>
                  <a:pt x="2732140" y="2342811"/>
                </a:lnTo>
                <a:lnTo>
                  <a:pt x="0" y="2342811"/>
                </a:lnTo>
                <a:lnTo>
                  <a:pt x="0" y="0"/>
                </a:lnTo>
                <a:close/>
              </a:path>
            </a:pathLst>
          </a:custGeom>
          <a:blipFill rotWithShape="1">
            <a:blip r:embed="rId5">
              <a:alphaModFix/>
            </a:blip>
            <a:stretch>
              <a:fillRect/>
            </a:stretch>
          </a:blipFill>
          <a:ln>
            <a:noFill/>
          </a:ln>
        </p:spPr>
        <p:txBody>
          <a:bodyPr/>
          <a:lstStyle/>
          <a:p>
            <a:endParaRPr lang="en-GB"/>
          </a:p>
        </p:txBody>
      </p:sp>
      <p:sp>
        <p:nvSpPr>
          <p:cNvPr id="192" name="Google Shape;192;p3"/>
          <p:cNvSpPr/>
          <p:nvPr/>
        </p:nvSpPr>
        <p:spPr>
          <a:xfrm>
            <a:off x="0" y="-264675"/>
            <a:ext cx="600168" cy="1553833"/>
          </a:xfrm>
          <a:custGeom>
            <a:avLst/>
            <a:gdLst/>
            <a:ahLst/>
            <a:cxnLst/>
            <a:rect l="l" t="t" r="r" b="b"/>
            <a:pathLst>
              <a:path w="600168" h="1553833" extrusionOk="0">
                <a:moveTo>
                  <a:pt x="0" y="0"/>
                </a:moveTo>
                <a:lnTo>
                  <a:pt x="600168" y="0"/>
                </a:lnTo>
                <a:lnTo>
                  <a:pt x="600168" y="1553833"/>
                </a:lnTo>
                <a:lnTo>
                  <a:pt x="0" y="1553833"/>
                </a:lnTo>
                <a:lnTo>
                  <a:pt x="0" y="0"/>
                </a:lnTo>
                <a:close/>
              </a:path>
            </a:pathLst>
          </a:custGeom>
          <a:blipFill rotWithShape="1">
            <a:blip r:embed="rId6">
              <a:alphaModFix/>
            </a:blip>
            <a:stretch>
              <a:fillRect/>
            </a:stretch>
          </a:blipFill>
          <a:ln>
            <a:noFill/>
          </a:ln>
        </p:spPr>
        <p:txBody>
          <a:bodyPr/>
          <a:lstStyle/>
          <a:p>
            <a:endParaRPr lang="en-GB"/>
          </a:p>
        </p:txBody>
      </p:sp>
      <p:sp>
        <p:nvSpPr>
          <p:cNvPr id="193" name="Google Shape;193;p3"/>
          <p:cNvSpPr/>
          <p:nvPr/>
        </p:nvSpPr>
        <p:spPr>
          <a:xfrm>
            <a:off x="0" y="8703817"/>
            <a:ext cx="1462466" cy="1583183"/>
          </a:xfrm>
          <a:custGeom>
            <a:avLst/>
            <a:gdLst/>
            <a:ahLst/>
            <a:cxnLst/>
            <a:rect l="l" t="t" r="r" b="b"/>
            <a:pathLst>
              <a:path w="1462466" h="1583183" extrusionOk="0">
                <a:moveTo>
                  <a:pt x="0" y="0"/>
                </a:moveTo>
                <a:lnTo>
                  <a:pt x="1462466" y="0"/>
                </a:lnTo>
                <a:lnTo>
                  <a:pt x="1462466" y="1583183"/>
                </a:lnTo>
                <a:lnTo>
                  <a:pt x="0" y="1583183"/>
                </a:lnTo>
                <a:lnTo>
                  <a:pt x="0" y="0"/>
                </a:lnTo>
                <a:close/>
              </a:path>
            </a:pathLst>
          </a:custGeom>
          <a:blipFill rotWithShape="1">
            <a:blip r:embed="rId7">
              <a:alphaModFix/>
            </a:blip>
            <a:stretch>
              <a:fillRect/>
            </a:stretch>
          </a:blipFill>
          <a:ln>
            <a:noFill/>
          </a:ln>
        </p:spPr>
        <p:txBody>
          <a:bodyPr/>
          <a:lstStyle/>
          <a:p>
            <a:endParaRPr lang="en-GB"/>
          </a:p>
        </p:txBody>
      </p:sp>
      <p:sp>
        <p:nvSpPr>
          <p:cNvPr id="194" name="Google Shape;194;p3"/>
          <p:cNvSpPr/>
          <p:nvPr/>
        </p:nvSpPr>
        <p:spPr>
          <a:xfrm>
            <a:off x="15751955" y="-48240"/>
            <a:ext cx="2510245" cy="2695565"/>
          </a:xfrm>
          <a:custGeom>
            <a:avLst/>
            <a:gdLst/>
            <a:ahLst/>
            <a:cxnLst/>
            <a:rect l="l" t="t" r="r" b="b"/>
            <a:pathLst>
              <a:path w="2510245" h="2695565" extrusionOk="0">
                <a:moveTo>
                  <a:pt x="0" y="0"/>
                </a:moveTo>
                <a:lnTo>
                  <a:pt x="2510245" y="0"/>
                </a:lnTo>
                <a:lnTo>
                  <a:pt x="2510245" y="2695566"/>
                </a:lnTo>
                <a:lnTo>
                  <a:pt x="0" y="2695566"/>
                </a:lnTo>
                <a:lnTo>
                  <a:pt x="0" y="0"/>
                </a:lnTo>
                <a:close/>
              </a:path>
            </a:pathLst>
          </a:custGeom>
          <a:blipFill rotWithShape="1">
            <a:blip r:embed="rId8">
              <a:alphaModFix/>
            </a:blip>
            <a:stretch>
              <a:fillRect/>
            </a:stretch>
          </a:blipFill>
          <a:ln>
            <a:noFill/>
          </a:ln>
        </p:spPr>
        <p:txBody>
          <a:bodyPr/>
          <a:lstStyle/>
          <a:p>
            <a:endParaRPr lang="en-GB"/>
          </a:p>
        </p:txBody>
      </p:sp>
      <p:sp>
        <p:nvSpPr>
          <p:cNvPr id="195" name="Google Shape;195;p3"/>
          <p:cNvSpPr txBox="1"/>
          <p:nvPr/>
        </p:nvSpPr>
        <p:spPr>
          <a:xfrm>
            <a:off x="1511881" y="1049844"/>
            <a:ext cx="107343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Μαθησιακά Αποτελέσματα</a:t>
            </a:r>
            <a:endParaRPr sz="1400" b="0" i="0" u="none" strike="noStrike" cap="none" dirty="0">
              <a:solidFill>
                <a:srgbClr val="000000"/>
              </a:solidFill>
              <a:latin typeface="+mn-lt"/>
              <a:ea typeface="Arial"/>
              <a:cs typeface="Arial"/>
              <a:sym typeface="Arial"/>
            </a:endParaRPr>
          </a:p>
        </p:txBody>
      </p:sp>
      <p:sp>
        <p:nvSpPr>
          <p:cNvPr id="196" name="Google Shape;196;p3"/>
          <p:cNvSpPr txBox="1"/>
          <p:nvPr/>
        </p:nvSpPr>
        <p:spPr>
          <a:xfrm>
            <a:off x="10411622" y="3484692"/>
            <a:ext cx="6933300" cy="4154984"/>
          </a:xfrm>
          <a:prstGeom prst="rect">
            <a:avLst/>
          </a:prstGeom>
          <a:noFill/>
          <a:ln>
            <a:noFill/>
          </a:ln>
        </p:spPr>
        <p:txBody>
          <a:bodyPr spcFirstLastPara="1" wrap="square" lIns="0" tIns="0" rIns="0" bIns="0" anchor="t" anchorCtr="0">
            <a:spAutoFit/>
          </a:bodyPr>
          <a:lstStyle/>
          <a:p>
            <a:pPr marL="444500" lvl="0" indent="-342900">
              <a:lnSpc>
                <a:spcPct val="150000"/>
              </a:lnSpc>
              <a:buClr>
                <a:srgbClr val="2B2B2B"/>
              </a:buClr>
              <a:buSzPts val="2000"/>
              <a:buFont typeface="Arial" panose="020B0604020202020204" pitchFamily="34" charset="0"/>
              <a:buChar char="•"/>
            </a:pPr>
            <a:r>
              <a:rPr lang="el-GR" sz="2000" dirty="0">
                <a:solidFill>
                  <a:srgbClr val="2B2B2B"/>
                </a:solidFill>
                <a:latin typeface="+mn-lt"/>
                <a:ea typeface="Poppins Light"/>
                <a:cs typeface="Poppins Light"/>
                <a:sym typeface="Poppins Light"/>
              </a:rPr>
              <a:t>Σκεφτείτε τις προσωπικές ταυτότητες στο διαδίκτυο και εκτός σύνδεσης.
Προσδιορίστε ομοιότητες και διαφορές μεταξύ του τρόπου με τον οποίο οι νέοι παρουσιάζονται ψηφιακά και εκτός σύνδεσης.
Αναγνωρίστε τις εξωτερικές πιέσεις και τις αυτοαντιλήψεις που συνδέονται με τα μέσα κοινωνικής δικτύωσης.
Ανάπτυξη </a:t>
            </a:r>
            <a:r>
              <a:rPr lang="el-GR" sz="2000" dirty="0" err="1">
                <a:solidFill>
                  <a:srgbClr val="2B2B2B"/>
                </a:solidFill>
                <a:latin typeface="+mn-lt"/>
                <a:ea typeface="Poppins Light"/>
                <a:cs typeface="Poppins Light"/>
                <a:sym typeface="Poppins Light"/>
              </a:rPr>
              <a:t>ενσυναίσθησης</a:t>
            </a:r>
            <a:r>
              <a:rPr lang="el-GR" sz="2000" dirty="0">
                <a:solidFill>
                  <a:srgbClr val="2B2B2B"/>
                </a:solidFill>
                <a:latin typeface="+mn-lt"/>
                <a:ea typeface="Poppins Light"/>
                <a:cs typeface="Poppins Light"/>
                <a:sym typeface="Poppins Light"/>
              </a:rPr>
              <a:t> και κατανόησης των διαφορετικών ψηφιακών ταυτοτήτων εντός της ομάδας</a:t>
            </a:r>
            <a:r>
              <a:rPr lang="en-US" sz="2000" b="0" i="0" u="none" strike="noStrike" cap="none" dirty="0">
                <a:solidFill>
                  <a:srgbClr val="2B2B2B"/>
                </a:solidFill>
                <a:latin typeface="Poppins Light"/>
                <a:ea typeface="Poppins Light"/>
                <a:cs typeface="Poppins Light"/>
                <a:sym typeface="Poppins Light"/>
              </a:rPr>
              <a:t>.</a:t>
            </a:r>
            <a:endParaRPr sz="2000" b="0" i="0" u="none" strike="noStrike" cap="none" dirty="0">
              <a:solidFill>
                <a:srgbClr val="2B2B2B"/>
              </a:solidFill>
              <a:latin typeface="Poppins Light"/>
              <a:ea typeface="Poppins Light"/>
              <a:cs typeface="Poppins Light"/>
              <a:sym typeface="Poppins Light"/>
            </a:endParaRPr>
          </a:p>
        </p:txBody>
      </p:sp>
      <p:pic>
        <p:nvPicPr>
          <p:cNvPr id="197" name="Google Shape;197;p3" descr="dart and discover concept. vector discover logo. discover concept for goal, growth, success (Provided by Getty Images)"/>
          <p:cNvPicPr preferRelativeResize="0"/>
          <p:nvPr/>
        </p:nvPicPr>
        <p:blipFill rotWithShape="1">
          <a:blip r:embed="rId9">
            <a:alphaModFix/>
          </a:blip>
          <a:srcRect/>
          <a:stretch/>
        </p:blipFill>
        <p:spPr>
          <a:xfrm>
            <a:off x="1756921" y="2789757"/>
            <a:ext cx="6103700" cy="582653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
          <p:cNvSpPr/>
          <p:nvPr/>
        </p:nvSpPr>
        <p:spPr>
          <a:xfrm>
            <a:off x="0" y="461678"/>
            <a:ext cx="1016906" cy="1023302"/>
          </a:xfrm>
          <a:custGeom>
            <a:avLst/>
            <a:gdLst/>
            <a:ahLst/>
            <a:cxnLst/>
            <a:rect l="l" t="t" r="r" b="b"/>
            <a:pathLst>
              <a:path w="1016906" h="1023302" extrusionOk="0">
                <a:moveTo>
                  <a:pt x="0" y="0"/>
                </a:moveTo>
                <a:lnTo>
                  <a:pt x="1016906" y="0"/>
                </a:lnTo>
                <a:lnTo>
                  <a:pt x="1016906" y="1023301"/>
                </a:lnTo>
                <a:lnTo>
                  <a:pt x="0" y="1023301"/>
                </a:lnTo>
                <a:lnTo>
                  <a:pt x="0" y="0"/>
                </a:lnTo>
                <a:close/>
              </a:path>
            </a:pathLst>
          </a:custGeom>
          <a:blipFill rotWithShape="1">
            <a:blip r:embed="rId3">
              <a:alphaModFix/>
            </a:blip>
            <a:stretch>
              <a:fillRect/>
            </a:stretch>
          </a:blipFill>
          <a:ln>
            <a:noFill/>
          </a:ln>
        </p:spPr>
        <p:txBody>
          <a:bodyPr/>
          <a:lstStyle/>
          <a:p>
            <a:endParaRPr lang="en-GB"/>
          </a:p>
        </p:txBody>
      </p:sp>
      <p:sp>
        <p:nvSpPr>
          <p:cNvPr id="203" name="Google Shape;203;p4"/>
          <p:cNvSpPr/>
          <p:nvPr/>
        </p:nvSpPr>
        <p:spPr>
          <a:xfrm rot="5485926">
            <a:off x="8636067" y="40069"/>
            <a:ext cx="1858937" cy="1858937"/>
          </a:xfrm>
          <a:custGeom>
            <a:avLst/>
            <a:gdLst/>
            <a:ahLst/>
            <a:cxnLst/>
            <a:rect l="l" t="t" r="r" b="b"/>
            <a:pathLst>
              <a:path w="1858356" h="1858356" extrusionOk="0">
                <a:moveTo>
                  <a:pt x="0" y="0"/>
                </a:moveTo>
                <a:lnTo>
                  <a:pt x="1858357" y="0"/>
                </a:lnTo>
                <a:lnTo>
                  <a:pt x="1858357" y="1858356"/>
                </a:lnTo>
                <a:lnTo>
                  <a:pt x="0" y="1858356"/>
                </a:lnTo>
                <a:lnTo>
                  <a:pt x="0" y="0"/>
                </a:lnTo>
                <a:close/>
              </a:path>
            </a:pathLst>
          </a:custGeom>
          <a:blipFill rotWithShape="1">
            <a:blip r:embed="rId4">
              <a:alphaModFix/>
            </a:blip>
            <a:stretch>
              <a:fillRect/>
            </a:stretch>
          </a:blipFill>
          <a:ln>
            <a:noFill/>
          </a:ln>
        </p:spPr>
        <p:txBody>
          <a:bodyPr/>
          <a:lstStyle/>
          <a:p>
            <a:endParaRPr lang="en-GB"/>
          </a:p>
        </p:txBody>
      </p:sp>
      <p:sp>
        <p:nvSpPr>
          <p:cNvPr id="204" name="Google Shape;204;p4"/>
          <p:cNvSpPr/>
          <p:nvPr/>
        </p:nvSpPr>
        <p:spPr>
          <a:xfrm rot="10800000">
            <a:off x="16480286" y="423653"/>
            <a:ext cx="1558028" cy="1558028"/>
          </a:xfrm>
          <a:custGeom>
            <a:avLst/>
            <a:gdLst/>
            <a:ahLst/>
            <a:cxnLst/>
            <a:rect l="l" t="t" r="r" b="b"/>
            <a:pathLst>
              <a:path w="1558028" h="1558028" extrusionOk="0">
                <a:moveTo>
                  <a:pt x="1558028" y="1558029"/>
                </a:moveTo>
                <a:lnTo>
                  <a:pt x="0" y="1558029"/>
                </a:lnTo>
                <a:lnTo>
                  <a:pt x="0" y="0"/>
                </a:lnTo>
                <a:lnTo>
                  <a:pt x="1558028" y="0"/>
                </a:lnTo>
                <a:lnTo>
                  <a:pt x="1558028" y="1558029"/>
                </a:lnTo>
                <a:close/>
              </a:path>
            </a:pathLst>
          </a:custGeom>
          <a:blipFill rotWithShape="1">
            <a:blip r:embed="rId5">
              <a:alphaModFix/>
            </a:blip>
            <a:stretch>
              <a:fillRect/>
            </a:stretch>
          </a:blipFill>
          <a:ln>
            <a:noFill/>
          </a:ln>
        </p:spPr>
        <p:txBody>
          <a:bodyPr/>
          <a:lstStyle/>
          <a:p>
            <a:endParaRPr lang="en-GB"/>
          </a:p>
        </p:txBody>
      </p:sp>
      <p:sp>
        <p:nvSpPr>
          <p:cNvPr id="205" name="Google Shape;205;p4"/>
          <p:cNvSpPr/>
          <p:nvPr/>
        </p:nvSpPr>
        <p:spPr>
          <a:xfrm rot="10800000" flipH="1">
            <a:off x="11801" y="7551090"/>
            <a:ext cx="2562189" cy="2735910"/>
          </a:xfrm>
          <a:custGeom>
            <a:avLst/>
            <a:gdLst/>
            <a:ahLst/>
            <a:cxnLst/>
            <a:rect l="l" t="t" r="r" b="b"/>
            <a:pathLst>
              <a:path w="2979289" h="3356945" extrusionOk="0">
                <a:moveTo>
                  <a:pt x="0" y="3356945"/>
                </a:moveTo>
                <a:lnTo>
                  <a:pt x="2979289" y="3356945"/>
                </a:lnTo>
                <a:lnTo>
                  <a:pt x="2979289" y="0"/>
                </a:lnTo>
                <a:lnTo>
                  <a:pt x="0" y="0"/>
                </a:lnTo>
                <a:lnTo>
                  <a:pt x="0" y="3356945"/>
                </a:lnTo>
                <a:close/>
              </a:path>
            </a:pathLst>
          </a:custGeom>
          <a:blipFill rotWithShape="1">
            <a:blip r:embed="rId6">
              <a:alphaModFix/>
            </a:blip>
            <a:stretch>
              <a:fillRect/>
            </a:stretch>
          </a:blipFill>
          <a:ln>
            <a:noFill/>
          </a:ln>
        </p:spPr>
        <p:txBody>
          <a:bodyPr/>
          <a:lstStyle/>
          <a:p>
            <a:endParaRPr lang="en-GB"/>
          </a:p>
        </p:txBody>
      </p:sp>
      <p:sp>
        <p:nvSpPr>
          <p:cNvPr id="206" name="Google Shape;206;p4"/>
          <p:cNvSpPr txBox="1"/>
          <p:nvPr/>
        </p:nvSpPr>
        <p:spPr>
          <a:xfrm>
            <a:off x="1316554" y="871150"/>
            <a:ext cx="7034700" cy="1354217"/>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Εξερεύνηση 
Ο Ψηφιακός μου Εαυτός</a:t>
            </a:r>
            <a:endParaRPr sz="4000" b="0" i="0" u="none" strike="noStrike" cap="none" dirty="0">
              <a:solidFill>
                <a:srgbClr val="000000"/>
              </a:solidFill>
              <a:latin typeface="+mn-lt"/>
              <a:ea typeface="Arial"/>
              <a:cs typeface="Arial"/>
              <a:sym typeface="Arial"/>
            </a:endParaRPr>
          </a:p>
        </p:txBody>
      </p:sp>
      <p:sp>
        <p:nvSpPr>
          <p:cNvPr id="207" name="Google Shape;207;p4"/>
          <p:cNvSpPr txBox="1"/>
          <p:nvPr/>
        </p:nvSpPr>
        <p:spPr>
          <a:xfrm>
            <a:off x="8912775" y="1701774"/>
            <a:ext cx="4109100" cy="406265"/>
          </a:xfrm>
          <a:prstGeom prst="rect">
            <a:avLst/>
          </a:prstGeom>
          <a:noFill/>
          <a:ln>
            <a:noFill/>
          </a:ln>
        </p:spPr>
        <p:txBody>
          <a:bodyPr spcFirstLastPara="1" wrap="square" lIns="0" tIns="0" rIns="0" bIns="0" anchor="t" anchorCtr="0">
            <a:spAutoFit/>
          </a:bodyPr>
          <a:lstStyle/>
          <a:p>
            <a:pPr lvl="0">
              <a:lnSpc>
                <a:spcPct val="110000"/>
              </a:lnSpc>
              <a:buSzPts val="2600"/>
            </a:pPr>
            <a:r>
              <a:rPr lang="el-GR" sz="2400" b="1" dirty="0">
                <a:solidFill>
                  <a:srgbClr val="2B2B2B"/>
                </a:solidFill>
                <a:latin typeface="+mn-lt"/>
                <a:ea typeface="Open Sans"/>
                <a:cs typeface="Open Sans"/>
                <a:sym typeface="Open Sans"/>
              </a:rPr>
              <a:t>Διαδικτυακός-Εαυτός</a:t>
            </a:r>
            <a:endParaRPr sz="1400" b="0" i="0" u="none" strike="noStrike" cap="none" dirty="0">
              <a:solidFill>
                <a:srgbClr val="000000"/>
              </a:solidFill>
              <a:latin typeface="+mn-lt"/>
              <a:ea typeface="Arial"/>
              <a:cs typeface="Arial"/>
              <a:sym typeface="Arial"/>
            </a:endParaRPr>
          </a:p>
        </p:txBody>
      </p:sp>
      <p:sp>
        <p:nvSpPr>
          <p:cNvPr id="208" name="Google Shape;208;p4"/>
          <p:cNvSpPr txBox="1"/>
          <p:nvPr/>
        </p:nvSpPr>
        <p:spPr>
          <a:xfrm>
            <a:off x="13249345" y="1846637"/>
            <a:ext cx="3879325" cy="406265"/>
          </a:xfrm>
          <a:prstGeom prst="rect">
            <a:avLst/>
          </a:prstGeom>
          <a:noFill/>
          <a:ln>
            <a:noFill/>
          </a:ln>
        </p:spPr>
        <p:txBody>
          <a:bodyPr spcFirstLastPara="1" wrap="square" lIns="0" tIns="0" rIns="0" bIns="0" anchor="t" anchorCtr="0">
            <a:spAutoFit/>
          </a:bodyPr>
          <a:lstStyle/>
          <a:p>
            <a:pPr lvl="0">
              <a:lnSpc>
                <a:spcPct val="110000"/>
              </a:lnSpc>
              <a:buSzPts val="2600"/>
            </a:pPr>
            <a:r>
              <a:rPr lang="el-GR" sz="2400" b="1" dirty="0">
                <a:solidFill>
                  <a:srgbClr val="2B2B2B"/>
                </a:solidFill>
                <a:latin typeface="+mn-lt"/>
                <a:ea typeface="Open Sans"/>
                <a:cs typeface="Open Sans"/>
                <a:sym typeface="Open Sans"/>
              </a:rPr>
              <a:t>Εαυτός εκτός σύνδεσης</a:t>
            </a:r>
            <a:endParaRPr sz="1400" b="0" i="0" u="none" strike="noStrike" cap="none" dirty="0">
              <a:solidFill>
                <a:srgbClr val="000000"/>
              </a:solidFill>
              <a:latin typeface="+mn-lt"/>
              <a:ea typeface="Arial"/>
              <a:cs typeface="Arial"/>
              <a:sym typeface="Arial"/>
            </a:endParaRPr>
          </a:p>
        </p:txBody>
      </p:sp>
      <p:sp>
        <p:nvSpPr>
          <p:cNvPr id="209" name="Google Shape;209;p4"/>
          <p:cNvSpPr txBox="1"/>
          <p:nvPr/>
        </p:nvSpPr>
        <p:spPr>
          <a:xfrm>
            <a:off x="8912749" y="2292475"/>
            <a:ext cx="3682500" cy="1969770"/>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dirty="0">
                <a:solidFill>
                  <a:srgbClr val="2B2B2B"/>
                </a:solidFill>
                <a:latin typeface="+mn-lt"/>
                <a:ea typeface="Poppins Light"/>
                <a:cs typeface="Poppins Light"/>
                <a:sym typeface="Poppins Light"/>
              </a:rPr>
              <a:t>Πώς παρουσιάζονται, τι βλέπουν οι άλλοι, εφαρμογές που χρησιμοποιούν, φίλτρα, στυλ, </a:t>
            </a:r>
            <a:r>
              <a:rPr lang="el-GR" sz="2000" dirty="0" err="1">
                <a:solidFill>
                  <a:srgbClr val="2B2B2B"/>
                </a:solidFill>
                <a:latin typeface="+mn-lt"/>
                <a:ea typeface="Poppins Light"/>
                <a:cs typeface="Poppins Light"/>
                <a:sym typeface="Poppins Light"/>
              </a:rPr>
              <a:t>emojis</a:t>
            </a:r>
            <a:r>
              <a:rPr lang="el-GR" sz="2000" dirty="0">
                <a:solidFill>
                  <a:srgbClr val="2B2B2B"/>
                </a:solidFill>
                <a:latin typeface="+mn-lt"/>
                <a:ea typeface="Poppins Light"/>
                <a:cs typeface="Poppins Light"/>
                <a:sym typeface="Poppins Light"/>
              </a:rPr>
              <a:t> </a:t>
            </a:r>
            <a:r>
              <a:rPr lang="el-GR" sz="2000" dirty="0" err="1">
                <a:solidFill>
                  <a:srgbClr val="2B2B2B"/>
                </a:solidFill>
                <a:latin typeface="+mn-lt"/>
                <a:ea typeface="Poppins Light"/>
                <a:cs typeface="Poppins Light"/>
                <a:sym typeface="Poppins Light"/>
              </a:rPr>
              <a:t>κ.λπ</a:t>
            </a:r>
            <a:r>
              <a:rPr lang="en-US" sz="2000" b="0" i="0" u="none" strike="noStrike" cap="none" dirty="0">
                <a:solidFill>
                  <a:srgbClr val="2B2B2B"/>
                </a:solidFill>
                <a:latin typeface="Poppins Light"/>
                <a:ea typeface="Poppins Light"/>
                <a:cs typeface="Poppins Light"/>
                <a:sym typeface="Poppins Light"/>
              </a:rPr>
              <a:t>.</a:t>
            </a:r>
            <a:endParaRPr sz="1400" b="0" i="0" u="none" strike="noStrike" cap="none" dirty="0">
              <a:solidFill>
                <a:srgbClr val="000000"/>
              </a:solidFill>
              <a:latin typeface="Arial"/>
              <a:ea typeface="Arial"/>
              <a:cs typeface="Arial"/>
              <a:sym typeface="Arial"/>
            </a:endParaRPr>
          </a:p>
        </p:txBody>
      </p:sp>
      <p:sp>
        <p:nvSpPr>
          <p:cNvPr id="210" name="Google Shape;210;p4"/>
          <p:cNvSpPr txBox="1"/>
          <p:nvPr/>
        </p:nvSpPr>
        <p:spPr>
          <a:xfrm>
            <a:off x="13249351" y="2291263"/>
            <a:ext cx="4109100" cy="1477328"/>
          </a:xfrm>
          <a:prstGeom prst="rect">
            <a:avLst/>
          </a:prstGeom>
          <a:noFill/>
          <a:ln>
            <a:noFill/>
          </a:ln>
        </p:spPr>
        <p:txBody>
          <a:bodyPr spcFirstLastPara="1" wrap="square" lIns="0" tIns="0" rIns="0" bIns="0" anchor="t" anchorCtr="0">
            <a:spAutoFit/>
          </a:bodyPr>
          <a:lstStyle/>
          <a:p>
            <a:pPr lvl="0">
              <a:lnSpc>
                <a:spcPct val="160000"/>
              </a:lnSpc>
              <a:buSzPts val="2000"/>
            </a:pPr>
            <a:r>
              <a:rPr lang="el-GR" sz="2000" dirty="0">
                <a:solidFill>
                  <a:srgbClr val="2B2B2B"/>
                </a:solidFill>
                <a:latin typeface="+mn-lt"/>
                <a:ea typeface="Poppins Light"/>
                <a:cs typeface="Poppins Light"/>
                <a:sym typeface="Poppins Light"/>
              </a:rPr>
              <a:t>Πώς βλέπουν τον εαυτό τους στην καθημερινή ζωή (δυνατά σημεία, χόμπι, διαθέσεις, σχέσεις, αξίες...).</a:t>
            </a:r>
            <a:endParaRPr sz="1400" b="0" i="0" u="none" strike="noStrike" cap="none" dirty="0">
              <a:solidFill>
                <a:srgbClr val="000000"/>
              </a:solidFill>
              <a:latin typeface="+mn-lt"/>
              <a:ea typeface="Arial"/>
              <a:cs typeface="Arial"/>
              <a:sym typeface="Arial"/>
            </a:endParaRPr>
          </a:p>
        </p:txBody>
      </p:sp>
      <p:pic>
        <p:nvPicPr>
          <p:cNvPr id="211" name="Google Shape;211;p4" descr="Artist sketching a comic (Provided by Getty Images)"/>
          <p:cNvPicPr preferRelativeResize="0"/>
          <p:nvPr/>
        </p:nvPicPr>
        <p:blipFill rotWithShape="1">
          <a:blip r:embed="rId7">
            <a:alphaModFix/>
          </a:blip>
          <a:srcRect l="15012" r="7322"/>
          <a:stretch/>
        </p:blipFill>
        <p:spPr>
          <a:xfrm>
            <a:off x="13519244" y="4453400"/>
            <a:ext cx="2806702" cy="2408601"/>
          </a:xfrm>
          <a:prstGeom prst="rect">
            <a:avLst/>
          </a:prstGeom>
          <a:noFill/>
          <a:ln>
            <a:noFill/>
          </a:ln>
        </p:spPr>
      </p:pic>
      <p:pic>
        <p:nvPicPr>
          <p:cNvPr id="212" name="Google Shape;212;p4" descr="Concept of life online. You can get everything staying at home online.  Man sits in front of his laptop, choosing a service. (Provided by Getty Images)"/>
          <p:cNvPicPr preferRelativeResize="0"/>
          <p:nvPr/>
        </p:nvPicPr>
        <p:blipFill rotWithShape="1">
          <a:blip r:embed="rId8">
            <a:alphaModFix/>
          </a:blip>
          <a:srcRect/>
          <a:stretch/>
        </p:blipFill>
        <p:spPr>
          <a:xfrm>
            <a:off x="9226688" y="4417237"/>
            <a:ext cx="2574177" cy="2574152"/>
          </a:xfrm>
          <a:prstGeom prst="rect">
            <a:avLst/>
          </a:prstGeom>
          <a:noFill/>
          <a:ln>
            <a:noFill/>
          </a:ln>
        </p:spPr>
      </p:pic>
      <p:grpSp>
        <p:nvGrpSpPr>
          <p:cNvPr id="213" name="Google Shape;213;p4"/>
          <p:cNvGrpSpPr/>
          <p:nvPr/>
        </p:nvGrpSpPr>
        <p:grpSpPr>
          <a:xfrm>
            <a:off x="412900" y="2782100"/>
            <a:ext cx="7984833" cy="4079906"/>
            <a:chOff x="0" y="0"/>
            <a:chExt cx="1220400" cy="692707"/>
          </a:xfrm>
        </p:grpSpPr>
        <p:sp>
          <p:nvSpPr>
            <p:cNvPr id="214" name="Google Shape;214;p4"/>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42100" cap="sq" cmpd="sng">
              <a:solidFill>
                <a:srgbClr val="9EC6AA"/>
              </a:solidFill>
              <a:prstDash val="solid"/>
              <a:miter lim="8000"/>
              <a:headEnd type="none" w="sm" len="sm"/>
              <a:tailEnd type="none" w="sm" len="sm"/>
            </a:ln>
          </p:spPr>
          <p:txBody>
            <a:bodyPr/>
            <a:lstStyle/>
            <a:p>
              <a:endParaRPr lang="en-GB"/>
            </a:p>
          </p:txBody>
        </p:sp>
        <p:sp>
          <p:nvSpPr>
            <p:cNvPr id="215" name="Google Shape;215;p4"/>
            <p:cNvSpPr txBox="1"/>
            <p:nvPr/>
          </p:nvSpPr>
          <p:spPr>
            <a:xfrm>
              <a:off x="0" y="9525"/>
              <a:ext cx="1220400" cy="683100"/>
            </a:xfrm>
            <a:prstGeom prst="rect">
              <a:avLst/>
            </a:prstGeom>
            <a:noFill/>
            <a:ln>
              <a:noFill/>
            </a:ln>
          </p:spPr>
          <p:txBody>
            <a:bodyPr spcFirstLastPara="1" wrap="square" lIns="56150" tIns="56150" rIns="56150" bIns="56150" anchor="ctr" anchorCtr="0">
              <a:noAutofit/>
            </a:bodyPr>
            <a:lstStyle/>
            <a:p>
              <a:pPr marL="0" marR="0" lvl="0" indent="0" algn="ctr" rtl="0">
                <a:lnSpc>
                  <a:spcPct val="158888"/>
                </a:lnSpc>
                <a:spcBef>
                  <a:spcPts val="0"/>
                </a:spcBef>
                <a:spcAft>
                  <a:spcPts val="0"/>
                </a:spcAft>
                <a:buClr>
                  <a:srgbClr val="000000"/>
                </a:buClr>
                <a:buSzPts val="1990"/>
                <a:buFont typeface="Arial"/>
                <a:buNone/>
              </a:pPr>
              <a:endParaRPr sz="1989" b="0" i="0" u="none" strike="noStrike" cap="none">
                <a:solidFill>
                  <a:schemeClr val="dk1"/>
                </a:solidFill>
                <a:latin typeface="Calibri"/>
                <a:ea typeface="Calibri"/>
                <a:cs typeface="Calibri"/>
                <a:sym typeface="Calibri"/>
              </a:endParaRPr>
            </a:p>
          </p:txBody>
        </p:sp>
      </p:grpSp>
      <p:sp>
        <p:nvSpPr>
          <p:cNvPr id="216" name="Google Shape;216;p4"/>
          <p:cNvSpPr txBox="1"/>
          <p:nvPr/>
        </p:nvSpPr>
        <p:spPr>
          <a:xfrm>
            <a:off x="630050" y="2966750"/>
            <a:ext cx="7465800" cy="3539430"/>
          </a:xfrm>
          <a:prstGeom prst="rect">
            <a:avLst/>
          </a:prstGeom>
          <a:noFill/>
          <a:ln>
            <a:noFill/>
          </a:ln>
        </p:spPr>
        <p:txBody>
          <a:bodyPr spcFirstLastPara="1" wrap="square" lIns="0" tIns="0" rIns="0" bIns="0" anchor="t" anchorCtr="0">
            <a:spAutoFit/>
          </a:bodyPr>
          <a:lstStyle/>
          <a:p>
            <a:pPr lvl="0">
              <a:lnSpc>
                <a:spcPct val="115000"/>
              </a:lnSpc>
              <a:buClr>
                <a:schemeClr val="dk1"/>
              </a:buClr>
              <a:buSzPts val="1100"/>
            </a:pPr>
            <a:r>
              <a:rPr lang="el-GR" sz="2000" b="1" dirty="0">
                <a:solidFill>
                  <a:schemeClr val="dk1"/>
                </a:solidFill>
                <a:latin typeface="+mn-lt"/>
                <a:ea typeface="Poppins"/>
                <a:cs typeface="Poppins"/>
                <a:sym typeface="Poppins"/>
              </a:rPr>
              <a:t>Αυτή η δραστηριότητα μας βοηθά</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50850" lvl="0" indent="-342900">
              <a:lnSpc>
                <a:spcPct val="115000"/>
              </a:lnSpc>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Παρατηρήστε διαφορές μεταξύ του τρόπου με τον οποίο παρουσιάζουμε τον εαυτό μας στο διαδίκτυο και του πώς νιώθουμε εκτός σύνδεσης</a:t>
            </a:r>
            <a:endParaRPr lang="en-GB" sz="2000" dirty="0">
              <a:solidFill>
                <a:schemeClr val="dk1"/>
              </a:solidFill>
              <a:latin typeface="+mn-lt"/>
              <a:ea typeface="Poppins Light"/>
              <a:cs typeface="Poppins Light"/>
              <a:sym typeface="Poppins Light"/>
            </a:endParaRPr>
          </a:p>
          <a:p>
            <a:pPr marL="450850" lvl="0" indent="-342900">
              <a:lnSpc>
                <a:spcPct val="115000"/>
              </a:lnSpc>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Σκεφτείτε ποια μέρη της ταυτότητάς μας είναι πραγματικά, επιλεγμένα ή πιεσμένα</a:t>
            </a:r>
            <a:endParaRPr lang="en-US" sz="2000" dirty="0">
              <a:solidFill>
                <a:schemeClr val="dk1"/>
              </a:solidFill>
              <a:latin typeface="+mn-lt"/>
              <a:ea typeface="Poppins Light"/>
              <a:cs typeface="Poppins Light"/>
              <a:sym typeface="Poppins Light"/>
            </a:endParaRPr>
          </a:p>
          <a:p>
            <a:pPr marL="450850" lvl="0" indent="-342900">
              <a:lnSpc>
                <a:spcPct val="115000"/>
              </a:lnSpc>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Κατανοήστε ότι ο καθένας δείχνει μόνο ένα μικρό μέρος του εαυτού του στα μέσα κοινωνικής δικτύωσης</a:t>
            </a:r>
            <a:endParaRPr lang="en-US" sz="2000" dirty="0">
              <a:solidFill>
                <a:schemeClr val="dk1"/>
              </a:solidFill>
              <a:latin typeface="+mn-lt"/>
              <a:ea typeface="Poppins Light"/>
              <a:cs typeface="Poppins Light"/>
              <a:sym typeface="Poppins Light"/>
            </a:endParaRPr>
          </a:p>
          <a:p>
            <a:pPr marL="450850" lvl="0" indent="-342900">
              <a:lnSpc>
                <a:spcPct val="115000"/>
              </a:lnSpc>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Σκεφτείτε τι αισθάνεται αυθεντικό και τι αισθάνεται ότι εκτελείται</a:t>
            </a:r>
            <a:r>
              <a:rPr lang="en-US" sz="1900" dirty="0">
                <a:solidFill>
                  <a:schemeClr val="dk1"/>
                </a:solidFill>
                <a:latin typeface="Poppins Light"/>
                <a:ea typeface="Poppins Light"/>
                <a:cs typeface="Poppins Light"/>
                <a:sym typeface="Poppins Light"/>
              </a:rPr>
              <a:t>.</a:t>
            </a:r>
            <a:endParaRPr sz="1900" dirty="0">
              <a:solidFill>
                <a:schemeClr val="dk1"/>
              </a:solidFill>
              <a:latin typeface="Poppins Light"/>
              <a:ea typeface="Poppins Light"/>
              <a:cs typeface="Poppins Light"/>
              <a:sym typeface="Poppins Light"/>
            </a:endParaRPr>
          </a:p>
        </p:txBody>
      </p:sp>
      <p:grpSp>
        <p:nvGrpSpPr>
          <p:cNvPr id="217" name="Google Shape;217;p4"/>
          <p:cNvGrpSpPr/>
          <p:nvPr/>
        </p:nvGrpSpPr>
        <p:grpSpPr>
          <a:xfrm>
            <a:off x="3612587" y="7209474"/>
            <a:ext cx="9172683" cy="2574152"/>
            <a:chOff x="0" y="0"/>
            <a:chExt cx="1220400" cy="692707"/>
          </a:xfrm>
        </p:grpSpPr>
        <p:sp>
          <p:nvSpPr>
            <p:cNvPr id="218" name="Google Shape;218;p4"/>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219" name="Google Shape;219;p4"/>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0" name="Google Shape;220;p4"/>
          <p:cNvSpPr txBox="1"/>
          <p:nvPr/>
        </p:nvSpPr>
        <p:spPr>
          <a:xfrm>
            <a:off x="3816065" y="7426115"/>
            <a:ext cx="8968416" cy="2123658"/>
          </a:xfrm>
          <a:prstGeom prst="rect">
            <a:avLst/>
          </a:prstGeom>
          <a:noFill/>
          <a:ln>
            <a:noFill/>
          </a:ln>
        </p:spPr>
        <p:txBody>
          <a:bodyPr spcFirstLastPara="1" wrap="square" lIns="0" tIns="0" rIns="0" bIns="0" anchor="t" anchorCtr="0">
            <a:spAutoFit/>
          </a:bodyPr>
          <a:lstStyle/>
          <a:p>
            <a:pPr lvl="0">
              <a:lnSpc>
                <a:spcPct val="115000"/>
              </a:lnSpc>
            </a:pPr>
            <a:r>
              <a:rPr lang="el-GR" sz="2000" b="1" dirty="0">
                <a:solidFill>
                  <a:schemeClr val="dk1"/>
                </a:solidFill>
                <a:latin typeface="+mn-lt"/>
                <a:ea typeface="Poppins"/>
                <a:cs typeface="Poppins"/>
                <a:sym typeface="Poppins"/>
              </a:rPr>
              <a:t>Μοιραζόμενοι τα πορτρέτα μας</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lnSpc>
                <a:spcPct val="115000"/>
              </a:lnSpc>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συνειδητοποιήστε ότι οι άλλοι έχουν επίσης κρυμμένα συναισθήματα και ανασφάλειες
Δείτε ότι οι διαδικτυακές εικόνες δεν λένε όλη την ιστορία
εξασκηθείτε στην ακρόαση χωρίς κρίση
μάθετε να σέβεστε τους διαφορετικούς τρόπους έκφρασης της ταυτότητας</a:t>
            </a:r>
            <a:endParaRPr sz="2000" dirty="0">
              <a:solidFill>
                <a:schemeClr val="dk1"/>
              </a:solidFill>
              <a:latin typeface="+mn-lt"/>
              <a:ea typeface="Poppins Light"/>
              <a:cs typeface="Poppins Light"/>
              <a:sym typeface="Poppins Light"/>
            </a:endParaRPr>
          </a:p>
        </p:txBody>
      </p:sp>
      <p:sp>
        <p:nvSpPr>
          <p:cNvPr id="221" name="Google Shape;221;p4"/>
          <p:cNvSpPr txBox="1"/>
          <p:nvPr/>
        </p:nvSpPr>
        <p:spPr>
          <a:xfrm>
            <a:off x="13242200" y="7972388"/>
            <a:ext cx="4588600" cy="1877407"/>
          </a:xfrm>
          <a:prstGeom prst="rect">
            <a:avLst/>
          </a:prstGeom>
          <a:noFill/>
          <a:ln>
            <a:noFill/>
          </a:ln>
        </p:spPr>
        <p:txBody>
          <a:bodyPr spcFirstLastPara="1" wrap="square" lIns="91425" tIns="91425" rIns="91425" bIns="91425" anchor="t" anchorCtr="0">
            <a:spAutoFit/>
          </a:bodyPr>
          <a:lstStyle/>
          <a:p>
            <a:pPr lvl="0"/>
            <a:r>
              <a:rPr lang="el-GR" sz="2200" b="1" i="1" dirty="0">
                <a:solidFill>
                  <a:srgbClr val="51795D"/>
                </a:solidFill>
                <a:latin typeface="+mn-lt"/>
                <a:ea typeface="Poppins"/>
                <a:cs typeface="Poppins"/>
                <a:sym typeface="Poppins"/>
              </a:rPr>
              <a:t>Η ταυτότητά σας είναι προσωπική. 
Έχετε πάντα τον έλεγχο του τι μοιράζεστε. 
Φροντίστε πρώτα τον εαυτό σας</a:t>
            </a:r>
            <a:r>
              <a:rPr lang="en-US" sz="2200" b="1" i="1" dirty="0">
                <a:solidFill>
                  <a:srgbClr val="51795D"/>
                </a:solidFill>
                <a:latin typeface="Poppins"/>
                <a:ea typeface="Poppins"/>
                <a:cs typeface="Poppins"/>
                <a:sym typeface="Poppins"/>
              </a:rPr>
              <a:t>.</a:t>
            </a:r>
            <a:endParaRPr sz="2200" b="1" i="1" dirty="0">
              <a:solidFill>
                <a:srgbClr val="51795D"/>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b3da039a41_0_99"/>
          <p:cNvSpPr/>
          <p:nvPr/>
        </p:nvSpPr>
        <p:spPr>
          <a:xfrm>
            <a:off x="0" y="461678"/>
            <a:ext cx="1016906" cy="1023302"/>
          </a:xfrm>
          <a:custGeom>
            <a:avLst/>
            <a:gdLst/>
            <a:ahLst/>
            <a:cxnLst/>
            <a:rect l="l" t="t" r="r" b="b"/>
            <a:pathLst>
              <a:path w="1016906" h="1023302" extrusionOk="0">
                <a:moveTo>
                  <a:pt x="0" y="0"/>
                </a:moveTo>
                <a:lnTo>
                  <a:pt x="1016906" y="0"/>
                </a:lnTo>
                <a:lnTo>
                  <a:pt x="1016906" y="1023301"/>
                </a:lnTo>
                <a:lnTo>
                  <a:pt x="0" y="1023301"/>
                </a:lnTo>
                <a:lnTo>
                  <a:pt x="0" y="0"/>
                </a:lnTo>
                <a:close/>
              </a:path>
            </a:pathLst>
          </a:custGeom>
          <a:blipFill rotWithShape="1">
            <a:blip r:embed="rId3">
              <a:alphaModFix/>
            </a:blip>
            <a:stretch>
              <a:fillRect/>
            </a:stretch>
          </a:blipFill>
          <a:ln>
            <a:noFill/>
          </a:ln>
        </p:spPr>
        <p:txBody>
          <a:bodyPr/>
          <a:lstStyle/>
          <a:p>
            <a:endParaRPr lang="en-GB"/>
          </a:p>
        </p:txBody>
      </p:sp>
      <p:sp>
        <p:nvSpPr>
          <p:cNvPr id="227" name="Google Shape;227;g3b3da039a41_0_99"/>
          <p:cNvSpPr/>
          <p:nvPr/>
        </p:nvSpPr>
        <p:spPr>
          <a:xfrm rot="5485926">
            <a:off x="8839492" y="467232"/>
            <a:ext cx="1858937" cy="1858937"/>
          </a:xfrm>
          <a:custGeom>
            <a:avLst/>
            <a:gdLst/>
            <a:ahLst/>
            <a:cxnLst/>
            <a:rect l="l" t="t" r="r" b="b"/>
            <a:pathLst>
              <a:path w="1858356" h="1858356" extrusionOk="0">
                <a:moveTo>
                  <a:pt x="0" y="0"/>
                </a:moveTo>
                <a:lnTo>
                  <a:pt x="1858357" y="0"/>
                </a:lnTo>
                <a:lnTo>
                  <a:pt x="1858357" y="1858356"/>
                </a:lnTo>
                <a:lnTo>
                  <a:pt x="0" y="1858356"/>
                </a:lnTo>
                <a:lnTo>
                  <a:pt x="0" y="0"/>
                </a:lnTo>
                <a:close/>
              </a:path>
            </a:pathLst>
          </a:custGeom>
          <a:blipFill rotWithShape="1">
            <a:blip r:embed="rId4">
              <a:alphaModFix/>
            </a:blip>
            <a:stretch>
              <a:fillRect/>
            </a:stretch>
          </a:blipFill>
          <a:ln>
            <a:noFill/>
          </a:ln>
        </p:spPr>
        <p:txBody>
          <a:bodyPr/>
          <a:lstStyle/>
          <a:p>
            <a:endParaRPr lang="en-GB"/>
          </a:p>
        </p:txBody>
      </p:sp>
      <p:sp>
        <p:nvSpPr>
          <p:cNvPr id="228" name="Google Shape;228;g3b3da039a41_0_99"/>
          <p:cNvSpPr/>
          <p:nvPr/>
        </p:nvSpPr>
        <p:spPr>
          <a:xfrm rot="10800000">
            <a:off x="16480286" y="423653"/>
            <a:ext cx="1558028" cy="1558028"/>
          </a:xfrm>
          <a:custGeom>
            <a:avLst/>
            <a:gdLst/>
            <a:ahLst/>
            <a:cxnLst/>
            <a:rect l="l" t="t" r="r" b="b"/>
            <a:pathLst>
              <a:path w="1558028" h="1558028" extrusionOk="0">
                <a:moveTo>
                  <a:pt x="1558028" y="1558029"/>
                </a:moveTo>
                <a:lnTo>
                  <a:pt x="0" y="1558029"/>
                </a:lnTo>
                <a:lnTo>
                  <a:pt x="0" y="0"/>
                </a:lnTo>
                <a:lnTo>
                  <a:pt x="1558028" y="0"/>
                </a:lnTo>
                <a:lnTo>
                  <a:pt x="1558028" y="1558029"/>
                </a:lnTo>
                <a:close/>
              </a:path>
            </a:pathLst>
          </a:custGeom>
          <a:blipFill rotWithShape="1">
            <a:blip r:embed="rId5">
              <a:alphaModFix/>
            </a:blip>
            <a:stretch>
              <a:fillRect/>
            </a:stretch>
          </a:blipFill>
          <a:ln>
            <a:noFill/>
          </a:ln>
        </p:spPr>
        <p:txBody>
          <a:bodyPr/>
          <a:lstStyle/>
          <a:p>
            <a:endParaRPr lang="en-GB"/>
          </a:p>
        </p:txBody>
      </p:sp>
      <p:sp>
        <p:nvSpPr>
          <p:cNvPr id="229" name="Google Shape;229;g3b3da039a41_0_99"/>
          <p:cNvSpPr txBox="1"/>
          <p:nvPr/>
        </p:nvSpPr>
        <p:spPr>
          <a:xfrm>
            <a:off x="2395362" y="1011944"/>
            <a:ext cx="70347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Πως να το κάνεις?</a:t>
            </a:r>
            <a:endParaRPr sz="4000" b="0" i="0" u="none" strike="noStrike" cap="none" dirty="0">
              <a:solidFill>
                <a:srgbClr val="000000"/>
              </a:solidFill>
              <a:latin typeface="+mn-lt"/>
              <a:ea typeface="Arial"/>
              <a:cs typeface="Arial"/>
              <a:sym typeface="Arial"/>
            </a:endParaRPr>
          </a:p>
        </p:txBody>
      </p:sp>
      <p:grpSp>
        <p:nvGrpSpPr>
          <p:cNvPr id="230" name="Google Shape;230;g3b3da039a41_0_99"/>
          <p:cNvGrpSpPr/>
          <p:nvPr/>
        </p:nvGrpSpPr>
        <p:grpSpPr>
          <a:xfrm>
            <a:off x="9480913" y="2562325"/>
            <a:ext cx="7621154" cy="7430460"/>
            <a:chOff x="0" y="0"/>
            <a:chExt cx="1220400" cy="692707"/>
          </a:xfrm>
        </p:grpSpPr>
        <p:sp>
          <p:nvSpPr>
            <p:cNvPr id="231" name="Google Shape;231;g3b3da039a41_0_99"/>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42100" cap="sq" cmpd="sng">
              <a:solidFill>
                <a:srgbClr val="9EC6AA"/>
              </a:solidFill>
              <a:prstDash val="solid"/>
              <a:miter lim="8000"/>
              <a:headEnd type="none" w="sm" len="sm"/>
              <a:tailEnd type="none" w="sm" len="sm"/>
            </a:ln>
          </p:spPr>
          <p:txBody>
            <a:bodyPr/>
            <a:lstStyle/>
            <a:p>
              <a:endParaRPr lang="en-GB"/>
            </a:p>
          </p:txBody>
        </p:sp>
        <p:sp>
          <p:nvSpPr>
            <p:cNvPr id="232" name="Google Shape;232;g3b3da039a41_0_99"/>
            <p:cNvSpPr txBox="1"/>
            <p:nvPr/>
          </p:nvSpPr>
          <p:spPr>
            <a:xfrm>
              <a:off x="0" y="9525"/>
              <a:ext cx="1220400" cy="683100"/>
            </a:xfrm>
            <a:prstGeom prst="rect">
              <a:avLst/>
            </a:prstGeom>
            <a:noFill/>
            <a:ln>
              <a:noFill/>
            </a:ln>
          </p:spPr>
          <p:txBody>
            <a:bodyPr spcFirstLastPara="1" wrap="square" lIns="56150" tIns="56150" rIns="56150" bIns="56150" anchor="ctr" anchorCtr="0">
              <a:noAutofit/>
            </a:bodyPr>
            <a:lstStyle/>
            <a:p>
              <a:pPr marL="0" marR="0" lvl="0" indent="0" algn="ctr" rtl="0">
                <a:lnSpc>
                  <a:spcPct val="158888"/>
                </a:lnSpc>
                <a:spcBef>
                  <a:spcPts val="0"/>
                </a:spcBef>
                <a:spcAft>
                  <a:spcPts val="0"/>
                </a:spcAft>
                <a:buClr>
                  <a:srgbClr val="000000"/>
                </a:buClr>
                <a:buSzPts val="1990"/>
                <a:buFont typeface="Arial"/>
                <a:buNone/>
              </a:pPr>
              <a:endParaRPr sz="1989" b="0" i="0" u="none" strike="noStrike" cap="none">
                <a:solidFill>
                  <a:schemeClr val="dk1"/>
                </a:solidFill>
                <a:latin typeface="Calibri"/>
                <a:ea typeface="Calibri"/>
                <a:cs typeface="Calibri"/>
                <a:sym typeface="Calibri"/>
              </a:endParaRPr>
            </a:p>
          </p:txBody>
        </p:sp>
      </p:grpSp>
      <p:sp>
        <p:nvSpPr>
          <p:cNvPr id="233" name="Google Shape;233;g3b3da039a41_0_99"/>
          <p:cNvSpPr txBox="1"/>
          <p:nvPr/>
        </p:nvSpPr>
        <p:spPr>
          <a:xfrm>
            <a:off x="9868978" y="2890412"/>
            <a:ext cx="6884184" cy="5847755"/>
          </a:xfrm>
          <a:prstGeom prst="rect">
            <a:avLst/>
          </a:prstGeom>
          <a:noFill/>
          <a:ln>
            <a:noFill/>
          </a:ln>
        </p:spPr>
        <p:txBody>
          <a:bodyPr spcFirstLastPara="1" wrap="square" lIns="0" tIns="0" rIns="0" bIns="0" anchor="t" anchorCtr="0">
            <a:spAutoFit/>
          </a:bodyPr>
          <a:lstStyle/>
          <a:p>
            <a:pPr lvl="0">
              <a:spcBef>
                <a:spcPts val="1800"/>
              </a:spcBef>
            </a:pPr>
            <a:r>
              <a:rPr lang="el-GR" sz="2000" b="1" dirty="0">
                <a:solidFill>
                  <a:schemeClr val="dk1"/>
                </a:solidFill>
                <a:latin typeface="+mn-lt"/>
                <a:ea typeface="Poppins"/>
                <a:cs typeface="Poppins"/>
                <a:sym typeface="Poppins"/>
              </a:rPr>
              <a:t>Εαυτός εκτός σύνδεσης – Τι να συμπεριλάβετε</a:t>
            </a:r>
            <a:endParaRPr lang="en-GB" sz="2000" b="1" dirty="0">
              <a:solidFill>
                <a:schemeClr val="dk1"/>
              </a:solidFill>
              <a:latin typeface="+mn-lt"/>
              <a:ea typeface="Poppins"/>
              <a:cs typeface="Poppins"/>
              <a:sym typeface="Poppins"/>
            </a:endParaRPr>
          </a:p>
          <a:p>
            <a:pPr lvl="0">
              <a:spcBef>
                <a:spcPts val="1800"/>
              </a:spcBef>
            </a:pPr>
            <a:r>
              <a:rPr lang="el-GR" sz="2000" dirty="0">
                <a:solidFill>
                  <a:schemeClr val="dk1"/>
                </a:solidFill>
                <a:latin typeface="+mn-lt"/>
                <a:ea typeface="Poppins Light"/>
                <a:cs typeface="Poppins Light"/>
                <a:sym typeface="Poppins Light"/>
              </a:rPr>
              <a:t>Οι συμμετέχοντες μπορούν να δείξουν</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450850" lvl="0" indent="-342900">
              <a:spcBef>
                <a:spcPts val="1200"/>
              </a:spcBef>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Πραγματικά χόμπι και ενδιαφέροντα (μουσική, αθλητισμός, ζωγραφική, φύση κ.λπ.)
δυνατά σημεία και θετικές ιδιότητες (ευγενικός, υπομονετικός, αστείος, δημιουργικός...)
πραγματικά συναισθήματα που βιώνουν (χαρούμενοι, κουρασμένοι, αγχωμένοι, χαλαροί...)
άτομα που έχουν σημασία για αυτούς (φίλοι, οικογένεια, κατοικίδια, κοινότητα)
καθημερινές δραστηριότητες και </a:t>
            </a:r>
            <a:r>
              <a:rPr lang="el-GR" sz="2000" dirty="0" err="1">
                <a:solidFill>
                  <a:schemeClr val="dk1"/>
                </a:solidFill>
                <a:latin typeface="+mn-lt"/>
                <a:ea typeface="Poppins Light"/>
                <a:cs typeface="Poppins Light"/>
                <a:sym typeface="Poppins Light"/>
              </a:rPr>
              <a:t>ρουτίνες</a:t>
            </a:r>
            <a:r>
              <a:rPr lang="el-GR" sz="2000" dirty="0">
                <a:solidFill>
                  <a:schemeClr val="dk1"/>
                </a:solidFill>
                <a:latin typeface="+mn-lt"/>
                <a:ea typeface="Poppins Light"/>
                <a:cs typeface="Poppins Light"/>
                <a:sym typeface="Poppins Light"/>
              </a:rPr>
              <a:t>
Προσωπικά όνειρα ή στόχοι
αξίες που τους καθοδηγούν (σεβασμός, ειλικρίνεια, ελευθερία, πίστη...)</a:t>
            </a:r>
            <a:endParaRPr sz="2000" dirty="0">
              <a:solidFill>
                <a:schemeClr val="dk1"/>
              </a:solidFill>
              <a:latin typeface="+mn-lt"/>
              <a:ea typeface="Poppins Light"/>
              <a:cs typeface="Poppins Light"/>
              <a:sym typeface="Poppins Light"/>
            </a:endParaRPr>
          </a:p>
        </p:txBody>
      </p:sp>
      <p:grpSp>
        <p:nvGrpSpPr>
          <p:cNvPr id="234" name="Google Shape;234;g3b3da039a41_0_99"/>
          <p:cNvGrpSpPr/>
          <p:nvPr/>
        </p:nvGrpSpPr>
        <p:grpSpPr>
          <a:xfrm>
            <a:off x="1166275" y="2562325"/>
            <a:ext cx="7806533" cy="6727570"/>
            <a:chOff x="0" y="0"/>
            <a:chExt cx="1220400" cy="692707"/>
          </a:xfrm>
        </p:grpSpPr>
        <p:sp>
          <p:nvSpPr>
            <p:cNvPr id="235" name="Google Shape;235;g3b3da039a41_0_99"/>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236" name="Google Shape;236;g3b3da039a41_0_99"/>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7" name="Google Shape;237;g3b3da039a41_0_99"/>
          <p:cNvSpPr txBox="1"/>
          <p:nvPr/>
        </p:nvSpPr>
        <p:spPr>
          <a:xfrm>
            <a:off x="1441305" y="2890412"/>
            <a:ext cx="7255800" cy="5539978"/>
          </a:xfrm>
          <a:prstGeom prst="rect">
            <a:avLst/>
          </a:prstGeom>
          <a:noFill/>
          <a:ln>
            <a:noFill/>
          </a:ln>
        </p:spPr>
        <p:txBody>
          <a:bodyPr spcFirstLastPara="1" wrap="square" lIns="0" tIns="0" rIns="0" bIns="0" anchor="t" anchorCtr="0">
            <a:spAutoFit/>
          </a:bodyPr>
          <a:lstStyle/>
          <a:p>
            <a:pPr lvl="0">
              <a:spcBef>
                <a:spcPts val="1800"/>
              </a:spcBef>
            </a:pPr>
            <a:r>
              <a:rPr lang="el-GR" sz="2000" b="1" dirty="0">
                <a:solidFill>
                  <a:schemeClr val="dk1"/>
                </a:solidFill>
                <a:latin typeface="+mn-lt"/>
                <a:ea typeface="Poppins"/>
                <a:cs typeface="Poppins"/>
                <a:sym typeface="Poppins"/>
              </a:rPr>
              <a:t>Διαδικτυακός Εαυτός – Τι να συμπεριλάβετε</a:t>
            </a:r>
            <a:endParaRPr lang="en-GB" sz="2000" b="1" dirty="0">
              <a:solidFill>
                <a:schemeClr val="dk1"/>
              </a:solidFill>
              <a:latin typeface="+mn-lt"/>
              <a:ea typeface="Poppins"/>
              <a:cs typeface="Poppins"/>
              <a:sym typeface="Poppins"/>
            </a:endParaRPr>
          </a:p>
          <a:p>
            <a:pPr lvl="0">
              <a:spcBef>
                <a:spcPts val="1800"/>
              </a:spcBef>
            </a:pPr>
            <a:r>
              <a:rPr lang="el-GR" sz="2000" dirty="0">
                <a:solidFill>
                  <a:schemeClr val="dk1"/>
                </a:solidFill>
                <a:latin typeface="+mn-lt"/>
                <a:ea typeface="Poppins Light"/>
                <a:cs typeface="Poppins Light"/>
                <a:sym typeface="Poppins Light"/>
              </a:rPr>
              <a:t>Οι συμμετέχοντες μπορούν να δείξουν</a:t>
            </a:r>
            <a:r>
              <a:rPr lang="en-US" sz="2000" dirty="0">
                <a:solidFill>
                  <a:schemeClr val="dk1"/>
                </a:solidFill>
                <a:latin typeface="+mn-lt"/>
                <a:ea typeface="Poppins Light"/>
                <a:cs typeface="Poppins Light"/>
                <a:sym typeface="Poppins Light"/>
              </a:rPr>
              <a:t>:</a:t>
            </a:r>
            <a:endParaRPr sz="2000" dirty="0">
              <a:solidFill>
                <a:schemeClr val="dk1"/>
              </a:solidFill>
              <a:latin typeface="+mn-lt"/>
              <a:ea typeface="Poppins Light"/>
              <a:cs typeface="Poppins Light"/>
              <a:sym typeface="Poppins Light"/>
            </a:endParaRPr>
          </a:p>
          <a:p>
            <a:pPr marL="450850" lvl="0" indent="-342900">
              <a:spcBef>
                <a:spcPts val="1200"/>
              </a:spcBef>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εφαρμογές ή πλατφόρμες που χρησιμοποιούν περισσότερο
Φωτογραφίες προφίλ, φίλτρα, </a:t>
            </a:r>
            <a:r>
              <a:rPr lang="el-GR" sz="2000" dirty="0" err="1">
                <a:solidFill>
                  <a:schemeClr val="dk1"/>
                </a:solidFill>
                <a:latin typeface="+mn-lt"/>
                <a:ea typeface="Poppins Light"/>
                <a:cs typeface="Poppins Light"/>
                <a:sym typeface="Poppins Light"/>
              </a:rPr>
              <a:t>emoji</a:t>
            </a:r>
            <a:r>
              <a:rPr lang="el-GR" sz="2000" dirty="0">
                <a:solidFill>
                  <a:schemeClr val="dk1"/>
                </a:solidFill>
                <a:latin typeface="+mn-lt"/>
                <a:ea typeface="Poppins Light"/>
                <a:cs typeface="Poppins Light"/>
                <a:sym typeface="Poppins Light"/>
              </a:rPr>
              <a:t> ή </a:t>
            </a:r>
            <a:r>
              <a:rPr lang="el-GR" sz="2000" dirty="0" err="1">
                <a:solidFill>
                  <a:schemeClr val="dk1"/>
                </a:solidFill>
                <a:latin typeface="+mn-lt"/>
                <a:ea typeface="Poppins Light"/>
                <a:cs typeface="Poppins Light"/>
                <a:sym typeface="Poppins Light"/>
              </a:rPr>
              <a:t>avatar</a:t>
            </a:r>
            <a:r>
              <a:rPr lang="el-GR" sz="2000" dirty="0">
                <a:solidFill>
                  <a:schemeClr val="dk1"/>
                </a:solidFill>
                <a:latin typeface="+mn-lt"/>
                <a:ea typeface="Poppins Light"/>
                <a:cs typeface="Poppins Light"/>
                <a:sym typeface="Poppins Light"/>
              </a:rPr>
              <a:t>
πώς θέλουν να τους βλέπουν οι άλλοι
τυπικές διαδικτυακές διαθέσεις (αυτοπεποίθηση, διασκέδαση, ησυχία, άγχος κ.λπ.)
χρώματα, σύμβολα ή λέξεις που συνδέονται με το διαδικτυακό τους στυλ
πράγματα που συνήθως δημοσιεύουν ή μοιράζονται (φωτογραφίες, </a:t>
            </a:r>
            <a:r>
              <a:rPr lang="el-GR" sz="2000" dirty="0" err="1">
                <a:solidFill>
                  <a:schemeClr val="dk1"/>
                </a:solidFill>
                <a:latin typeface="+mn-lt"/>
                <a:ea typeface="Poppins Light"/>
                <a:cs typeface="Poppins Light"/>
                <a:sym typeface="Poppins Light"/>
              </a:rPr>
              <a:t>memes</a:t>
            </a:r>
            <a:r>
              <a:rPr lang="el-GR" sz="2000" dirty="0">
                <a:solidFill>
                  <a:schemeClr val="dk1"/>
                </a:solidFill>
                <a:latin typeface="+mn-lt"/>
                <a:ea typeface="Poppins Light"/>
                <a:cs typeface="Poppins Light"/>
                <a:sym typeface="Poppins Light"/>
              </a:rPr>
              <a:t>, αθλήματα, τέχνη...)
αριθμοί που τους ενδιαφέρουν στο διαδίκτυο (</a:t>
            </a:r>
            <a:r>
              <a:rPr lang="el-GR" sz="2000" dirty="0" err="1">
                <a:solidFill>
                  <a:schemeClr val="dk1"/>
                </a:solidFill>
                <a:latin typeface="+mn-lt"/>
                <a:ea typeface="Poppins Light"/>
                <a:cs typeface="Poppins Light"/>
                <a:sym typeface="Poppins Light"/>
              </a:rPr>
              <a:t>likes</a:t>
            </a:r>
            <a:r>
              <a:rPr lang="el-GR" sz="2000" dirty="0">
                <a:solidFill>
                  <a:schemeClr val="dk1"/>
                </a:solidFill>
                <a:latin typeface="+mn-lt"/>
                <a:ea typeface="Poppins Light"/>
                <a:cs typeface="Poppins Light"/>
                <a:sym typeface="Poppins Light"/>
              </a:rPr>
              <a:t>, </a:t>
            </a:r>
            <a:r>
              <a:rPr lang="el-GR" sz="2000" dirty="0" err="1">
                <a:solidFill>
                  <a:schemeClr val="dk1"/>
                </a:solidFill>
                <a:latin typeface="+mn-lt"/>
                <a:ea typeface="Poppins Light"/>
                <a:cs typeface="Poppins Light"/>
                <a:sym typeface="Poppins Light"/>
              </a:rPr>
              <a:t>followers</a:t>
            </a:r>
            <a:r>
              <a:rPr lang="el-GR" sz="2000" dirty="0">
                <a:solidFill>
                  <a:schemeClr val="dk1"/>
                </a:solidFill>
                <a:latin typeface="+mn-lt"/>
                <a:ea typeface="Poppins Light"/>
                <a:cs typeface="Poppins Light"/>
                <a:sym typeface="Poppins Light"/>
              </a:rPr>
              <a:t>, προβολές)</a:t>
            </a:r>
            <a:endParaRPr sz="2000" dirty="0">
              <a:solidFill>
                <a:schemeClr val="dk1"/>
              </a:solidFill>
              <a:latin typeface="+mn-lt"/>
              <a:ea typeface="Poppins Light"/>
              <a:cs typeface="Poppins Light"/>
              <a:sym typeface="Poppins Light"/>
            </a:endParaRPr>
          </a:p>
        </p:txBody>
      </p:sp>
      <p:sp>
        <p:nvSpPr>
          <p:cNvPr id="238" name="Google Shape;238;g3b3da039a41_0_99"/>
          <p:cNvSpPr txBox="1"/>
          <p:nvPr/>
        </p:nvSpPr>
        <p:spPr>
          <a:xfrm>
            <a:off x="11105486" y="915608"/>
            <a:ext cx="5374800" cy="1138743"/>
          </a:xfrm>
          <a:prstGeom prst="rect">
            <a:avLst/>
          </a:prstGeom>
          <a:noFill/>
          <a:ln>
            <a:noFill/>
          </a:ln>
        </p:spPr>
        <p:txBody>
          <a:bodyPr spcFirstLastPara="1" wrap="square" lIns="91425" tIns="91425" rIns="91425" bIns="91425" anchor="t" anchorCtr="0">
            <a:spAutoFit/>
          </a:bodyPr>
          <a:lstStyle/>
          <a:p>
            <a:pPr lvl="0"/>
            <a:r>
              <a:rPr lang="el-GR" sz="2000" b="1" i="1" dirty="0">
                <a:solidFill>
                  <a:srgbClr val="51795D"/>
                </a:solidFill>
                <a:latin typeface="+mn-lt"/>
                <a:ea typeface="Poppins"/>
                <a:cs typeface="Poppins"/>
                <a:sym typeface="Poppins"/>
              </a:rPr>
              <a:t>Η κοινή χρήση είναι εθελοντική. 
Τα συναισθήματα είναι έγκυρα. 
Αναμένεται σεβασμός και καλοσύνη</a:t>
            </a:r>
            <a:r>
              <a:rPr lang="en-US" sz="2200" b="1" i="1" dirty="0">
                <a:solidFill>
                  <a:srgbClr val="51795D"/>
                </a:solidFill>
                <a:latin typeface="Poppins"/>
                <a:ea typeface="Poppins"/>
                <a:cs typeface="Poppins"/>
                <a:sym typeface="Poppins"/>
              </a:rPr>
              <a:t>.</a:t>
            </a:r>
            <a:endParaRPr sz="2200" b="1" i="1" dirty="0">
              <a:solidFill>
                <a:srgbClr val="51795D"/>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b3da039a41_0_128"/>
          <p:cNvSpPr/>
          <p:nvPr/>
        </p:nvSpPr>
        <p:spPr>
          <a:xfrm>
            <a:off x="0" y="461678"/>
            <a:ext cx="1016906" cy="1023302"/>
          </a:xfrm>
          <a:custGeom>
            <a:avLst/>
            <a:gdLst/>
            <a:ahLst/>
            <a:cxnLst/>
            <a:rect l="l" t="t" r="r" b="b"/>
            <a:pathLst>
              <a:path w="1016906" h="1023302" extrusionOk="0">
                <a:moveTo>
                  <a:pt x="0" y="0"/>
                </a:moveTo>
                <a:lnTo>
                  <a:pt x="1016906" y="0"/>
                </a:lnTo>
                <a:lnTo>
                  <a:pt x="1016906" y="1023301"/>
                </a:lnTo>
                <a:lnTo>
                  <a:pt x="0" y="1023301"/>
                </a:lnTo>
                <a:lnTo>
                  <a:pt x="0" y="0"/>
                </a:lnTo>
                <a:close/>
              </a:path>
            </a:pathLst>
          </a:custGeom>
          <a:blipFill rotWithShape="1">
            <a:blip r:embed="rId3">
              <a:alphaModFix/>
            </a:blip>
            <a:stretch>
              <a:fillRect/>
            </a:stretch>
          </a:blipFill>
          <a:ln>
            <a:noFill/>
          </a:ln>
        </p:spPr>
        <p:txBody>
          <a:bodyPr/>
          <a:lstStyle/>
          <a:p>
            <a:endParaRPr lang="en-GB"/>
          </a:p>
        </p:txBody>
      </p:sp>
      <p:sp>
        <p:nvSpPr>
          <p:cNvPr id="244" name="Google Shape;244;g3b3da039a41_0_128"/>
          <p:cNvSpPr/>
          <p:nvPr/>
        </p:nvSpPr>
        <p:spPr>
          <a:xfrm rot="10800000">
            <a:off x="16480286" y="423653"/>
            <a:ext cx="1558028" cy="1558028"/>
          </a:xfrm>
          <a:custGeom>
            <a:avLst/>
            <a:gdLst/>
            <a:ahLst/>
            <a:cxnLst/>
            <a:rect l="l" t="t" r="r" b="b"/>
            <a:pathLst>
              <a:path w="1558028" h="1558028" extrusionOk="0">
                <a:moveTo>
                  <a:pt x="1558028" y="1558029"/>
                </a:moveTo>
                <a:lnTo>
                  <a:pt x="0" y="1558029"/>
                </a:lnTo>
                <a:lnTo>
                  <a:pt x="0" y="0"/>
                </a:lnTo>
                <a:lnTo>
                  <a:pt x="1558028" y="0"/>
                </a:lnTo>
                <a:lnTo>
                  <a:pt x="1558028" y="1558029"/>
                </a:lnTo>
                <a:close/>
              </a:path>
            </a:pathLst>
          </a:custGeom>
          <a:blipFill rotWithShape="1">
            <a:blip r:embed="rId4">
              <a:alphaModFix/>
            </a:blip>
            <a:stretch>
              <a:fillRect/>
            </a:stretch>
          </a:blipFill>
          <a:ln>
            <a:noFill/>
          </a:ln>
        </p:spPr>
        <p:txBody>
          <a:bodyPr/>
          <a:lstStyle/>
          <a:p>
            <a:endParaRPr lang="en-GB"/>
          </a:p>
        </p:txBody>
      </p:sp>
      <p:sp>
        <p:nvSpPr>
          <p:cNvPr id="245" name="Google Shape;245;g3b3da039a41_0_128"/>
          <p:cNvSpPr txBox="1"/>
          <p:nvPr/>
        </p:nvSpPr>
        <p:spPr>
          <a:xfrm>
            <a:off x="3832351" y="1011950"/>
            <a:ext cx="10623300" cy="1354217"/>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Πώς σας βοηθά αυτή η δραστηριότητα ως Εκπαιδευτής Συνομηλίκων</a:t>
            </a:r>
            <a:endParaRPr sz="4000" b="0" i="0" u="none" strike="noStrike" cap="none" dirty="0">
              <a:solidFill>
                <a:srgbClr val="000000"/>
              </a:solidFill>
              <a:latin typeface="+mn-lt"/>
              <a:ea typeface="Arial"/>
              <a:cs typeface="Arial"/>
              <a:sym typeface="Arial"/>
            </a:endParaRPr>
          </a:p>
        </p:txBody>
      </p:sp>
      <p:grpSp>
        <p:nvGrpSpPr>
          <p:cNvPr id="246" name="Google Shape;246;g3b3da039a41_0_128"/>
          <p:cNvGrpSpPr/>
          <p:nvPr/>
        </p:nvGrpSpPr>
        <p:grpSpPr>
          <a:xfrm>
            <a:off x="2339675" y="2938675"/>
            <a:ext cx="13608680" cy="5160459"/>
            <a:chOff x="0" y="0"/>
            <a:chExt cx="1220400" cy="692707"/>
          </a:xfrm>
        </p:grpSpPr>
        <p:sp>
          <p:nvSpPr>
            <p:cNvPr id="247" name="Google Shape;247;g3b3da039a41_0_128"/>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248" name="Google Shape;248;g3b3da039a41_0_128"/>
            <p:cNvSpPr txBox="1"/>
            <p:nvPr/>
          </p:nvSpPr>
          <p:spPr>
            <a:xfrm>
              <a:off x="0" y="9525"/>
              <a:ext cx="1220400" cy="6831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9" name="Google Shape;249;g3b3da039a41_0_128"/>
          <p:cNvSpPr txBox="1"/>
          <p:nvPr/>
        </p:nvSpPr>
        <p:spPr>
          <a:xfrm>
            <a:off x="2781841" y="3287524"/>
            <a:ext cx="12492900" cy="4462760"/>
          </a:xfrm>
          <a:prstGeom prst="rect">
            <a:avLst/>
          </a:prstGeom>
          <a:noFill/>
          <a:ln>
            <a:noFill/>
          </a:ln>
        </p:spPr>
        <p:txBody>
          <a:bodyPr spcFirstLastPara="1" wrap="square" lIns="0" tIns="0" rIns="0" bIns="0" anchor="t" anchorCtr="0">
            <a:spAutoFit/>
          </a:bodyPr>
          <a:lstStyle/>
          <a:p>
            <a:pPr marL="431800" lvl="0" indent="-342900">
              <a:lnSpc>
                <a:spcPct val="150000"/>
              </a:lnSpc>
              <a:spcBef>
                <a:spcPts val="1200"/>
              </a:spcBef>
              <a:buClr>
                <a:schemeClr val="dk1"/>
              </a:buClr>
              <a:buSzPts val="2200"/>
              <a:buFont typeface="Arial" panose="020B0604020202020204" pitchFamily="34" charset="0"/>
              <a:buChar char="•"/>
            </a:pPr>
            <a:r>
              <a:rPr lang="el-GR" sz="2000" dirty="0">
                <a:solidFill>
                  <a:schemeClr val="dk1"/>
                </a:solidFill>
                <a:latin typeface="+mn-lt"/>
                <a:ea typeface="Poppins Light"/>
                <a:cs typeface="Poppins Light"/>
                <a:sym typeface="Poppins Light"/>
              </a:rPr>
              <a:t>Η κατανόηση του διαδικτυακού και του μη διαδικτυακού εαυτού σας σας βοηθά να παρατηρήσετε πιέσεις που μπορεί να αισθάνονται και οι άλλοι.
Όταν αναλογίζεστε τις δικές σας συνήθειες, γίνεται πιο εύκολο να ακούτε χωρίς να κρίνετε τους συνομηλίκους σας.
Μπορείτε να αναγνωρίσετε σημάδια χαμηλής αυτοεκτίμησης, σύγκρισης ή ψηφιακού άγχους στους φίλους.
Μαθαίνετε τρόπους για να ξεκινήσετε συζητήσεις σχετικά με την ταυτότητα και την ευημερία στο διαδίκτυο.
Η εμπειρία σας σε αυτήν τη δραστηριότητα σάς δίνει παραδείγματα που μπορείτε να αναφέρετε για να υποστηρίξετε άλλους</a:t>
            </a:r>
            <a:r>
              <a:rPr lang="en-US" sz="2000" dirty="0">
                <a:solidFill>
                  <a:schemeClr val="dk1"/>
                </a:solidFill>
                <a:latin typeface="Poppins Light"/>
                <a:ea typeface="Poppins Light"/>
                <a:cs typeface="Poppins Light"/>
                <a:sym typeface="Poppins Light"/>
              </a:rPr>
              <a:t>.</a:t>
            </a:r>
            <a:endParaRPr sz="2000" dirty="0">
              <a:solidFill>
                <a:schemeClr val="dk1"/>
              </a:solidFill>
              <a:latin typeface="Poppins Light"/>
              <a:ea typeface="Poppins Light"/>
              <a:cs typeface="Poppins Light"/>
              <a:sym typeface="Poppins Light"/>
            </a:endParaRPr>
          </a:p>
        </p:txBody>
      </p:sp>
      <p:sp>
        <p:nvSpPr>
          <p:cNvPr id="250" name="Google Shape;250;g3b3da039a41_0_128"/>
          <p:cNvSpPr/>
          <p:nvPr/>
        </p:nvSpPr>
        <p:spPr>
          <a:xfrm rot="10800000" flipH="1">
            <a:off x="11800" y="7911961"/>
            <a:ext cx="2256811" cy="2375039"/>
          </a:xfrm>
          <a:custGeom>
            <a:avLst/>
            <a:gdLst/>
            <a:ahLst/>
            <a:cxnLst/>
            <a:rect l="l" t="t" r="r" b="b"/>
            <a:pathLst>
              <a:path w="2979289" h="3356945" extrusionOk="0">
                <a:moveTo>
                  <a:pt x="0" y="3356945"/>
                </a:moveTo>
                <a:lnTo>
                  <a:pt x="2979289" y="3356945"/>
                </a:lnTo>
                <a:lnTo>
                  <a:pt x="2979289" y="0"/>
                </a:lnTo>
                <a:lnTo>
                  <a:pt x="0" y="0"/>
                </a:lnTo>
                <a:lnTo>
                  <a:pt x="0" y="3356945"/>
                </a:lnTo>
                <a:close/>
              </a:path>
            </a:pathLst>
          </a:custGeom>
          <a:blipFill rotWithShape="1">
            <a:blip r:embed="rId5">
              <a:alphaModFix/>
            </a:blip>
            <a:stretch>
              <a:fillRect/>
            </a:stretch>
          </a:blipFill>
          <a:ln>
            <a:noFill/>
          </a:ln>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1315</Words>
  <Application>Microsoft Office PowerPoint</Application>
  <PresentationFormat>Custom</PresentationFormat>
  <Paragraphs>71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Poppins Light</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Danae Marga</cp:lastModifiedBy>
  <cp:revision>2</cp:revision>
  <dcterms:created xsi:type="dcterms:W3CDTF">2006-08-16T00:00:00Z</dcterms:created>
  <dcterms:modified xsi:type="dcterms:W3CDTF">2026-03-17T11:43:31Z</dcterms:modified>
</cp:coreProperties>
</file>