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10287000" cx="18288000"/>
  <p:notesSz cx="6858000" cy="9144000"/>
  <p:embeddedFontLst>
    <p:embeddedFont>
      <p:font typeface="Roboto"/>
      <p:regular r:id="rId15"/>
      <p:bold r:id="rId16"/>
      <p:italic r:id="rId17"/>
      <p:boldItalic r:id="rId18"/>
    </p:embeddedFont>
    <p:embeddedFont>
      <p:font typeface="Poppins"/>
      <p:regular r:id="rId19"/>
      <p:bold r:id="rId20"/>
      <p:italic r:id="rId21"/>
      <p:boldItalic r:id="rId22"/>
    </p:embeddedFont>
    <p:embeddedFont>
      <p:font typeface="Anta"/>
      <p:regular r:id="rId23"/>
    </p:embeddedFont>
    <p:embeddedFont>
      <p:font typeface="Questrial"/>
      <p:regular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5" roundtripDataSignature="AMtx7mjz+aT/OMfuzEaVaXNMFHLV95+H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bold.fntdata"/><Relationship Id="rId22" Type="http://schemas.openxmlformats.org/officeDocument/2006/relationships/font" Target="fonts/Poppins-boldItalic.fntdata"/><Relationship Id="rId21" Type="http://schemas.openxmlformats.org/officeDocument/2006/relationships/font" Target="fonts/Poppins-italic.fntdata"/><Relationship Id="rId24" Type="http://schemas.openxmlformats.org/officeDocument/2006/relationships/font" Target="fonts/Questrial-regular.fntdata"/><Relationship Id="rId23" Type="http://schemas.openxmlformats.org/officeDocument/2006/relationships/font" Target="fonts/Anta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Roboto-regular.fntdata"/><Relationship Id="rId14" Type="http://schemas.openxmlformats.org/officeDocument/2006/relationships/slide" Target="slides/slide9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19" Type="http://schemas.openxmlformats.org/officeDocument/2006/relationships/font" Target="fonts/Poppins-regular.fntdata"/><Relationship Id="rId18" Type="http://schemas.openxmlformats.org/officeDocument/2006/relationships/font" Target="fonts/Robot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b4b0b47a20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g3b4b0b47a20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g3b4b0b47a20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3" name="Google Shape;22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11" Type="http://schemas.openxmlformats.org/officeDocument/2006/relationships/image" Target="../media/image5.png"/><Relationship Id="rId10" Type="http://schemas.openxmlformats.org/officeDocument/2006/relationships/image" Target="../media/image20.png"/><Relationship Id="rId9" Type="http://schemas.openxmlformats.org/officeDocument/2006/relationships/image" Target="../media/image6.png"/><Relationship Id="rId5" Type="http://schemas.openxmlformats.org/officeDocument/2006/relationships/image" Target="../media/image15.png"/><Relationship Id="rId6" Type="http://schemas.openxmlformats.org/officeDocument/2006/relationships/image" Target="../media/image1.png"/><Relationship Id="rId7" Type="http://schemas.openxmlformats.org/officeDocument/2006/relationships/image" Target="../media/image27.png"/><Relationship Id="rId8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13.png"/><Relationship Id="rId6" Type="http://schemas.openxmlformats.org/officeDocument/2006/relationships/image" Target="../media/image6.png"/><Relationship Id="rId7" Type="http://schemas.openxmlformats.org/officeDocument/2006/relationships/image" Target="../media/image20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3583675" y="7999115"/>
            <a:ext cx="5089902" cy="3350081"/>
          </a:xfrm>
          <a:custGeom>
            <a:rect b="b" l="l" r="r" t="t"/>
            <a:pathLst>
              <a:path extrusionOk="0" h="3350081" w="5089902">
                <a:moveTo>
                  <a:pt x="0" y="0"/>
                </a:moveTo>
                <a:lnTo>
                  <a:pt x="5089902" y="0"/>
                </a:lnTo>
                <a:lnTo>
                  <a:pt x="5089902" y="3350081"/>
                </a:lnTo>
                <a:lnTo>
                  <a:pt x="0" y="3350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16128626" y="6397776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-1595133" y="-863453"/>
            <a:ext cx="3190265" cy="6836282"/>
          </a:xfrm>
          <a:custGeom>
            <a:rect b="b" l="l" r="r" t="t"/>
            <a:pathLst>
              <a:path extrusionOk="0" h="6836282" w="3190265">
                <a:moveTo>
                  <a:pt x="0" y="0"/>
                </a:moveTo>
                <a:lnTo>
                  <a:pt x="3190266" y="0"/>
                </a:lnTo>
                <a:lnTo>
                  <a:pt x="3190266" y="6836283"/>
                </a:lnTo>
                <a:lnTo>
                  <a:pt x="0" y="6836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 rot="-5400000">
            <a:off x="899485" y="-1165063"/>
            <a:ext cx="1205248" cy="3182277"/>
          </a:xfrm>
          <a:custGeom>
            <a:rect b="b" l="l" r="r" t="t"/>
            <a:pathLst>
              <a:path extrusionOk="0" h="3182277" w="1205248">
                <a:moveTo>
                  <a:pt x="0" y="0"/>
                </a:moveTo>
                <a:lnTo>
                  <a:pt x="1205248" y="0"/>
                </a:lnTo>
                <a:lnTo>
                  <a:pt x="1205248" y="3182278"/>
                </a:lnTo>
                <a:lnTo>
                  <a:pt x="0" y="31822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"/>
          <p:cNvGrpSpPr/>
          <p:nvPr/>
        </p:nvGrpSpPr>
        <p:grpSpPr>
          <a:xfrm>
            <a:off x="0" y="8238185"/>
            <a:ext cx="18288000" cy="3502954"/>
            <a:chOff x="0" y="-57150"/>
            <a:chExt cx="4816593" cy="922589"/>
          </a:xfrm>
        </p:grpSpPr>
        <p:sp>
          <p:nvSpPr>
            <p:cNvPr id="94" name="Google Shape;94;p1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/>
          <p:cNvSpPr/>
          <p:nvPr/>
        </p:nvSpPr>
        <p:spPr>
          <a:xfrm>
            <a:off x="5015324" y="8594037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7263680" y="8594037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2744726" y="3225371"/>
            <a:ext cx="127986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</a:t>
            </a:r>
            <a:r>
              <a:rPr b="1" lang="en-US" sz="6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 Seu Espaço para o Bem-Estar Digital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623050" y="5234395"/>
            <a:ext cx="9042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Projeto No: </a:t>
            </a:r>
            <a:r>
              <a:rPr b="0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057400" y="6378726"/>
            <a:ext cx="14071200" cy="16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5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Dia 2: Ser um Educador de Pares</a:t>
            </a:r>
            <a:endParaRPr b="1" sz="45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1F1F1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-US" sz="45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Sessão 3: Laboratório de Facilitação</a:t>
            </a:r>
            <a:endParaRPr b="1" sz="45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7747529" y="9587642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" title="MSA logo.png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212527" y="8520192"/>
            <a:ext cx="1209974" cy="111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/>
          <p:nvPr/>
        </p:nvSpPr>
        <p:spPr>
          <a:xfrm>
            <a:off x="1537400" y="2843523"/>
            <a:ext cx="15475500" cy="1891800"/>
          </a:xfrm>
          <a:prstGeom prst="rect">
            <a:avLst/>
          </a:prstGeom>
          <a:solidFill>
            <a:srgbClr val="9FC8AA"/>
          </a:solidFill>
          <a:ln cap="flat" cmpd="sng" w="9525">
            <a:solidFill>
              <a:srgbClr val="9EC6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" name="Google Shape;109;p2"/>
          <p:cNvGrpSpPr/>
          <p:nvPr/>
        </p:nvGrpSpPr>
        <p:grpSpPr>
          <a:xfrm>
            <a:off x="1332093" y="830367"/>
            <a:ext cx="16727307" cy="1571949"/>
            <a:chOff x="0" y="-47625"/>
            <a:chExt cx="1854750" cy="316945"/>
          </a:xfrm>
        </p:grpSpPr>
        <p:sp>
          <p:nvSpPr>
            <p:cNvPr id="110" name="Google Shape;110;p2"/>
            <p:cNvSpPr/>
            <p:nvPr/>
          </p:nvSpPr>
          <p:spPr>
            <a:xfrm>
              <a:off x="0" y="0"/>
              <a:ext cx="1854750" cy="269320"/>
            </a:xfrm>
            <a:custGeom>
              <a:rect b="b" l="l" r="r" t="t"/>
              <a:pathLst>
                <a:path extrusionOk="0" h="269320" w="185475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2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13" name="Google Shape;113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" name="Google Shape;115;p2"/>
          <p:cNvSpPr txBox="1"/>
          <p:nvPr/>
        </p:nvSpPr>
        <p:spPr>
          <a:xfrm>
            <a:off x="911449" y="3235319"/>
            <a:ext cx="16727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objetivo de hoje é praticar as competências de facilitação – em grupos terá a oportunidade de rever recursos e realizar micro-sessões.</a:t>
            </a:r>
            <a:endParaRPr b="1"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" name="Google Shape;116;p2"/>
          <p:cNvSpPr/>
          <p:nvPr/>
        </p:nvSpPr>
        <p:spPr>
          <a:xfrm flipH="1">
            <a:off x="14063415" y="6459112"/>
            <a:ext cx="4708734" cy="4126563"/>
          </a:xfrm>
          <a:custGeom>
            <a:rect b="b" l="l" r="r" t="t"/>
            <a:pathLst>
              <a:path extrusionOk="0" h="4126563" w="4708734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13051778" y="8336153"/>
            <a:ext cx="3069038" cy="2838860"/>
          </a:xfrm>
          <a:custGeom>
            <a:rect b="b" l="l" r="r" t="t"/>
            <a:pathLst>
              <a:path extrusionOk="0" h="3069038" w="3069038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 rot="-1974109">
            <a:off x="850534" y="970179"/>
            <a:ext cx="1490319" cy="1289804"/>
          </a:xfrm>
          <a:custGeom>
            <a:rect b="b" l="l" r="r" t="t"/>
            <a:pathLst>
              <a:path extrusionOk="0" h="1289804" w="1490319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t/>
            </a:r>
            <a:endParaRPr b="1" sz="66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2684176" y="1380450"/>
            <a:ext cx="15084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lang="en-US" sz="46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Objetivo da Sessão e Resultados de Aprendizagem</a:t>
            </a:r>
            <a:endParaRPr b="1" sz="46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1537400" y="5921000"/>
            <a:ext cx="14611200" cy="1245600"/>
          </a:xfrm>
          <a:prstGeom prst="roundRect">
            <a:avLst>
              <a:gd fmla="val 10000" name="adj"/>
            </a:avLst>
          </a:prstGeom>
          <a:solidFill>
            <a:srgbClr val="DAEE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Professor" id="121" name="Google Shape;121;p2"/>
          <p:cNvSpPr/>
          <p:nvPr/>
        </p:nvSpPr>
        <p:spPr>
          <a:xfrm>
            <a:off x="1944363" y="6201277"/>
            <a:ext cx="739800" cy="685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1537400" y="7478094"/>
            <a:ext cx="14611200" cy="1245600"/>
          </a:xfrm>
          <a:prstGeom prst="roundRect">
            <a:avLst>
              <a:gd fmla="val 10000" name="adj"/>
            </a:avLst>
          </a:prstGeom>
          <a:solidFill>
            <a:srgbClr val="B6DDE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" name="Google Shape;123;p2"/>
          <p:cNvGrpSpPr/>
          <p:nvPr/>
        </p:nvGrpSpPr>
        <p:grpSpPr>
          <a:xfrm>
            <a:off x="3027881" y="5954229"/>
            <a:ext cx="13092934" cy="2757882"/>
            <a:chOff x="1518189" y="48977"/>
            <a:chExt cx="13092934" cy="2978596"/>
          </a:xfrm>
        </p:grpSpPr>
        <p:sp>
          <p:nvSpPr>
            <p:cNvPr id="124" name="Google Shape;124;p2"/>
            <p:cNvSpPr/>
            <p:nvPr/>
          </p:nvSpPr>
          <p:spPr>
            <a:xfrm>
              <a:off x="1553859" y="1682241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 txBox="1"/>
            <p:nvPr/>
          </p:nvSpPr>
          <p:spPr>
            <a:xfrm>
              <a:off x="1518189" y="4897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375" lIns="142375" spcFirstLastPara="1" rIns="142375" wrap="square" tIns="142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estrial"/>
                <a:buNone/>
              </a:pP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Rever e adaptar recursos existentes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2"/>
          <p:cNvSpPr/>
          <p:nvPr/>
        </p:nvSpPr>
        <p:spPr>
          <a:xfrm>
            <a:off x="1537400" y="9035187"/>
            <a:ext cx="14611200" cy="1245600"/>
          </a:xfrm>
          <a:prstGeom prst="roundRect">
            <a:avLst>
              <a:gd fmla="val 10000" name="adj"/>
            </a:avLst>
          </a:prstGeom>
          <a:solidFill>
            <a:srgbClr val="92CCD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Care with solid fill" id="127" name="Google Shape;127;p2"/>
          <p:cNvSpPr/>
          <p:nvPr/>
        </p:nvSpPr>
        <p:spPr>
          <a:xfrm>
            <a:off x="1944363" y="9315464"/>
            <a:ext cx="739800" cy="685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" name="Google Shape;128;p2"/>
          <p:cNvGrpSpPr/>
          <p:nvPr/>
        </p:nvGrpSpPr>
        <p:grpSpPr>
          <a:xfrm>
            <a:off x="3091259" y="9035110"/>
            <a:ext cx="13057264" cy="1245643"/>
            <a:chOff x="1553859" y="3363907"/>
            <a:chExt cx="13057264" cy="1345332"/>
          </a:xfrm>
        </p:grpSpPr>
        <p:sp>
          <p:nvSpPr>
            <p:cNvPr id="129" name="Google Shape;129;p2"/>
            <p:cNvSpPr/>
            <p:nvPr/>
          </p:nvSpPr>
          <p:spPr>
            <a:xfrm>
              <a:off x="1553859" y="336390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 txBox="1"/>
            <p:nvPr/>
          </p:nvSpPr>
          <p:spPr>
            <a:xfrm>
              <a:off x="1553859" y="336390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375" lIns="142375" spcFirstLastPara="1" rIns="142375" wrap="square" tIns="142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estrial"/>
                <a:buNone/>
              </a:pP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Explorar a dinâmica de grupo e como criar espaços de aprendizagem seguros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1" name="Google Shape;131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40520" y="7756591"/>
            <a:ext cx="743776" cy="6886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" name="Google Shape;132;p2"/>
          <p:cNvGrpSpPr/>
          <p:nvPr/>
        </p:nvGrpSpPr>
        <p:grpSpPr>
          <a:xfrm>
            <a:off x="3027881" y="7400047"/>
            <a:ext cx="13057264" cy="1323533"/>
            <a:chOff x="1553859" y="574"/>
            <a:chExt cx="13057264" cy="1429456"/>
          </a:xfrm>
        </p:grpSpPr>
        <p:sp>
          <p:nvSpPr>
            <p:cNvPr id="133" name="Google Shape;133;p2"/>
            <p:cNvSpPr/>
            <p:nvPr/>
          </p:nvSpPr>
          <p:spPr>
            <a:xfrm>
              <a:off x="1553859" y="574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 txBox="1"/>
            <p:nvPr/>
          </p:nvSpPr>
          <p:spPr>
            <a:xfrm>
              <a:off x="1553859" y="84830"/>
              <a:ext cx="13057200" cy="134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375" lIns="142375" spcFirstLastPara="1" rIns="142375" wrap="square" tIns="1423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estrial"/>
                <a:buNone/>
              </a:pP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Dar e receber </a:t>
              </a:r>
              <a:r>
                <a:rPr i="1"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feedback</a:t>
              </a: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 construtivo para </a:t>
              </a: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melhorar</a:t>
              </a: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 as </a:t>
              </a: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competências</a:t>
              </a:r>
              <a:r>
                <a:rPr lang="en-US" sz="2800">
                  <a:solidFill>
                    <a:schemeClr val="dk1"/>
                  </a:solidFill>
                  <a:latin typeface="Questrial"/>
                  <a:ea typeface="Questrial"/>
                  <a:cs typeface="Questrial"/>
                  <a:sym typeface="Questrial"/>
                </a:rPr>
                <a:t> de facilitação</a:t>
              </a:r>
              <a:endParaRPr b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2"/>
          <p:cNvSpPr txBox="1"/>
          <p:nvPr/>
        </p:nvSpPr>
        <p:spPr>
          <a:xfrm>
            <a:off x="911462" y="5352532"/>
            <a:ext cx="16727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9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Após a sessão de hoje, será capaz de:</a:t>
            </a:r>
            <a:endParaRPr b="0" i="0" sz="28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3"/>
          <p:cNvGrpSpPr/>
          <p:nvPr/>
        </p:nvGrpSpPr>
        <p:grpSpPr>
          <a:xfrm>
            <a:off x="1332100" y="830375"/>
            <a:ext cx="12630662" cy="1571952"/>
            <a:chOff x="0" y="-47625"/>
            <a:chExt cx="1854750" cy="316945"/>
          </a:xfrm>
        </p:grpSpPr>
        <p:sp>
          <p:nvSpPr>
            <p:cNvPr id="142" name="Google Shape;142;p3"/>
            <p:cNvSpPr/>
            <p:nvPr/>
          </p:nvSpPr>
          <p:spPr>
            <a:xfrm>
              <a:off x="0" y="0"/>
              <a:ext cx="1854750" cy="269320"/>
            </a:xfrm>
            <a:custGeom>
              <a:rect b="b" l="l" r="r" t="t"/>
              <a:pathLst>
                <a:path extrusionOk="0" h="269320" w="185475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45" name="Google Shape;145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3"/>
          <p:cNvSpPr txBox="1"/>
          <p:nvPr/>
        </p:nvSpPr>
        <p:spPr>
          <a:xfrm>
            <a:off x="1199950" y="3111000"/>
            <a:ext cx="16084500" cy="6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7150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4400"/>
              <a:buChar char="•"/>
            </a:pPr>
            <a:r>
              <a:rPr b="1" lang="en-US" sz="4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Pense em experiências memoráveis em que recebeu realmente boa formação ou aconselhamento e reveja os aspetos que as tornaram memoráveis.</a:t>
            </a:r>
            <a:endParaRPr b="1" sz="44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7150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4400"/>
              <a:buChar char="•"/>
            </a:pPr>
            <a:r>
              <a:rPr b="1" lang="en-US" sz="4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Qual é a chave para envolver a facilitação entre pares?</a:t>
            </a:r>
            <a:endParaRPr b="1" sz="44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292100" lvl="0" marL="5715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" name="Google Shape;148;p3"/>
          <p:cNvSpPr/>
          <p:nvPr/>
        </p:nvSpPr>
        <p:spPr>
          <a:xfrm flipH="1">
            <a:off x="15011389" y="6769725"/>
            <a:ext cx="4708734" cy="4126563"/>
          </a:xfrm>
          <a:custGeom>
            <a:rect b="b" l="l" r="r" t="t"/>
            <a:pathLst>
              <a:path extrusionOk="0" h="4126563" w="4708734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"/>
          <p:cNvSpPr/>
          <p:nvPr/>
        </p:nvSpPr>
        <p:spPr>
          <a:xfrm>
            <a:off x="15095975" y="7509945"/>
            <a:ext cx="3069038" cy="3069038"/>
          </a:xfrm>
          <a:custGeom>
            <a:rect b="b" l="l" r="r" t="t"/>
            <a:pathLst>
              <a:path extrusionOk="0" h="3069038" w="3069038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/>
          <p:nvPr/>
        </p:nvSpPr>
        <p:spPr>
          <a:xfrm rot="-1974109">
            <a:off x="850534" y="970179"/>
            <a:ext cx="1490319" cy="1289804"/>
          </a:xfrm>
          <a:custGeom>
            <a:rect b="b" l="l" r="r" t="t"/>
            <a:pathLst>
              <a:path extrusionOk="0" h="1289804" w="1490319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 txBox="1"/>
          <p:nvPr/>
        </p:nvSpPr>
        <p:spPr>
          <a:xfrm>
            <a:off x="2750925" y="1054350"/>
            <a:ext cx="11735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7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As nossas experiências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4"/>
          <p:cNvGrpSpPr/>
          <p:nvPr/>
        </p:nvGrpSpPr>
        <p:grpSpPr>
          <a:xfrm>
            <a:off x="514538" y="28348"/>
            <a:ext cx="17258923" cy="1571949"/>
            <a:chOff x="0" y="-47625"/>
            <a:chExt cx="1770418" cy="316945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770418" cy="269320"/>
            </a:xfrm>
            <a:custGeom>
              <a:rect b="b" l="l" r="r" t="t"/>
              <a:pathLst>
                <a:path extrusionOk="0" h="269320" w="1770418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7704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704661" y="396893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704650" y="2180400"/>
            <a:ext cx="16455000" cy="76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588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400"/>
              <a:buChar char="➢"/>
            </a:pPr>
            <a:r>
              <a:rPr lang="en-US" sz="3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Divida-se em g</a:t>
            </a:r>
            <a:r>
              <a:rPr b="1" lang="en-US" sz="3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rupos de 3-4 pessoas</a:t>
            </a:r>
            <a:r>
              <a:rPr lang="en-US" sz="3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, assegure uma mistura de backgrounds para enriquecer a discussão.</a:t>
            </a:r>
            <a:endParaRPr sz="34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588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400"/>
              <a:buChar char="➢"/>
            </a:pPr>
            <a:r>
              <a:rPr lang="en-US" sz="3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Cada grupo seleciona um ou mais elementos dos recursos existentes da </a:t>
            </a:r>
            <a:r>
              <a:rPr b="1" lang="en-US" sz="3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Caixa de Ferramentas Serenity para o Bem-Estar Digital de Infografias Interativas e Módulos Online</a:t>
            </a:r>
            <a:r>
              <a:rPr lang="en-US" sz="3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, tais como:</a:t>
            </a:r>
            <a:endParaRPr sz="34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58800" lvl="0" marL="57150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400"/>
              <a:buChar char="➢"/>
            </a:pPr>
            <a:r>
              <a:rPr lang="en-US" sz="3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Desenhar uma </a:t>
            </a:r>
            <a:r>
              <a:rPr b="1" lang="en-US" sz="3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micro-sessão de 5 minutos</a:t>
            </a:r>
            <a:r>
              <a:rPr lang="en-US" sz="34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.</a:t>
            </a:r>
            <a:endParaRPr sz="34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15163800" y="5890089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1987889" y="533458"/>
            <a:ext cx="17259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lang="en-US" sz="5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Trabalho em Grupo – Laboratório de Facilitação</a:t>
            </a:r>
            <a:endParaRPr b="1" sz="52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sp>
        <p:nvSpPr>
          <p:cNvPr id="164" name="Google Shape;164;p4"/>
          <p:cNvSpPr txBox="1"/>
          <p:nvPr/>
        </p:nvSpPr>
        <p:spPr>
          <a:xfrm>
            <a:off x="1256975" y="7251975"/>
            <a:ext cx="88665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2900"/>
              <a:buFont typeface="Questrial"/>
              <a:buChar char="-"/>
            </a:pPr>
            <a:r>
              <a:rPr lang="en-US" sz="29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uma folha de dicas,</a:t>
            </a:r>
            <a:endParaRPr sz="29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2900"/>
              <a:buFont typeface="Questrial"/>
              <a:buChar char="-"/>
            </a:pPr>
            <a:r>
              <a:rPr lang="en-US" sz="29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atividade,</a:t>
            </a:r>
            <a:endParaRPr sz="29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2900"/>
              <a:buFont typeface="Questrial"/>
              <a:buChar char="-"/>
            </a:pPr>
            <a:r>
              <a:rPr lang="en-US" sz="29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vídeo,</a:t>
            </a:r>
            <a:endParaRPr sz="29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27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2900"/>
              <a:buFont typeface="Questrial"/>
              <a:buChar char="-"/>
            </a:pPr>
            <a:r>
              <a:rPr lang="en-US" sz="29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escape room</a:t>
            </a:r>
            <a:endParaRPr sz="29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 txBox="1"/>
          <p:nvPr/>
        </p:nvSpPr>
        <p:spPr>
          <a:xfrm>
            <a:off x="899025" y="1836502"/>
            <a:ext cx="15697200" cy="77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Char char="➢"/>
            </a:pPr>
            <a:r>
              <a:rPr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Tenha em mente que a sua micro-sessão deve ter como objetivo:</a:t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Demonstrar ou ensinar um conceito relacionado com hábitos digitais,</a:t>
            </a:r>
            <a:endParaRPr sz="28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Envolver o resto do grupo numa curta atividade ou discussão,</a:t>
            </a:r>
            <a:endParaRPr sz="28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Ser clara, interativa e prática.</a:t>
            </a:r>
            <a:endParaRPr sz="28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Char char="➢"/>
            </a:pPr>
            <a:r>
              <a:rPr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Utilize dramatização, visuais ou storytelling, bem como inclusividade para garantir que todos estão envolvidos.</a:t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Char char="➢"/>
            </a:pPr>
            <a:r>
              <a:rPr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Apresente as suas micro-sessões ao resto dos participantes.</a:t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600"/>
              <a:buChar char="➢"/>
            </a:pPr>
            <a:r>
              <a:rPr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Após cada micro-sessão, os pares fornecem feedback construtivo:</a:t>
            </a:r>
            <a:endParaRPr sz="36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O que funcionou bem?</a:t>
            </a:r>
            <a:endParaRPr sz="28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O que poderia ser melhorado?</a:t>
            </a:r>
            <a:endParaRPr sz="28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Quão eficazmente foi utilizado o conteúdo da Caixa de Ferramentas?</a:t>
            </a:r>
            <a:endParaRPr sz="28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1" name="Google Shape;171;p5"/>
          <p:cNvSpPr/>
          <p:nvPr/>
        </p:nvSpPr>
        <p:spPr>
          <a:xfrm>
            <a:off x="15163800" y="5890089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2" name="Google Shape;172;p5"/>
          <p:cNvGrpSpPr/>
          <p:nvPr/>
        </p:nvGrpSpPr>
        <p:grpSpPr>
          <a:xfrm>
            <a:off x="514538" y="28348"/>
            <a:ext cx="17258920" cy="1571952"/>
            <a:chOff x="0" y="-47625"/>
            <a:chExt cx="1770418" cy="316945"/>
          </a:xfrm>
        </p:grpSpPr>
        <p:sp>
          <p:nvSpPr>
            <p:cNvPr id="173" name="Google Shape;173;p5"/>
            <p:cNvSpPr/>
            <p:nvPr/>
          </p:nvSpPr>
          <p:spPr>
            <a:xfrm>
              <a:off x="0" y="0"/>
              <a:ext cx="1770418" cy="269320"/>
            </a:xfrm>
            <a:custGeom>
              <a:rect b="b" l="l" r="r" t="t"/>
              <a:pathLst>
                <a:path extrusionOk="0" h="269320" w="1770418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5"/>
            <p:cNvSpPr txBox="1"/>
            <p:nvPr/>
          </p:nvSpPr>
          <p:spPr>
            <a:xfrm>
              <a:off x="0" y="-47625"/>
              <a:ext cx="1770300" cy="31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5"/>
          <p:cNvSpPr/>
          <p:nvPr/>
        </p:nvSpPr>
        <p:spPr>
          <a:xfrm>
            <a:off x="704661" y="396893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"/>
          <p:cNvSpPr txBox="1"/>
          <p:nvPr/>
        </p:nvSpPr>
        <p:spPr>
          <a:xfrm>
            <a:off x="1987889" y="533458"/>
            <a:ext cx="17259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lang="en-US" sz="5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Trabalho em Grupo – Laboratório de Facilitação</a:t>
            </a:r>
            <a:endParaRPr b="1" sz="52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b4b0b47a20_0_6"/>
          <p:cNvSpPr/>
          <p:nvPr/>
        </p:nvSpPr>
        <p:spPr>
          <a:xfrm>
            <a:off x="3244600" y="7730200"/>
            <a:ext cx="11797200" cy="2138100"/>
          </a:xfrm>
          <a:prstGeom prst="roundRect">
            <a:avLst>
              <a:gd fmla="val 16667" name="adj"/>
            </a:avLst>
          </a:prstGeom>
          <a:solidFill>
            <a:srgbClr val="9FC8AA"/>
          </a:solidFill>
          <a:ln cap="flat" cmpd="sng" w="9525">
            <a:solidFill>
              <a:srgbClr val="9EC6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9FC8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3b4b0b47a20_0_6"/>
          <p:cNvSpPr txBox="1"/>
          <p:nvPr/>
        </p:nvSpPr>
        <p:spPr>
          <a:xfrm>
            <a:off x="899025" y="1836502"/>
            <a:ext cx="156972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Um bom facilitador de pares:</a:t>
            </a:r>
            <a:endParaRPr b="1" i="0" sz="36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Cria um espaço seguro e inclusivo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Mantém todos envolvidos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Gere o tempo e a energia do grupo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Incentiva a escuta e o respeito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★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Facilita a participação dos outros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4" name="Google Shape;184;g3b4b0b47a20_0_6"/>
          <p:cNvSpPr/>
          <p:nvPr/>
        </p:nvSpPr>
        <p:spPr>
          <a:xfrm>
            <a:off x="15163800" y="5890089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3b4b0b47a20_0_6"/>
          <p:cNvSpPr txBox="1"/>
          <p:nvPr/>
        </p:nvSpPr>
        <p:spPr>
          <a:xfrm>
            <a:off x="899025" y="5171027"/>
            <a:ext cx="156972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Bons educadores de pares ajustam as suas sessões dependendo de:</a:t>
            </a:r>
            <a:endParaRPr b="1" i="0" sz="36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●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Idade (linguagem mais simples para grupos mais jovens)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●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Tamanho do grupo (mais discussão em grupos pequenos, mais estrutura em grupos maiores)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000"/>
              <a:buFont typeface="Questrial"/>
              <a:buChar char="●"/>
            </a:pPr>
            <a:r>
              <a:rPr lang="en-US" sz="30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Contexto (escola, clube juvenil, online, espaço informal)</a:t>
            </a:r>
            <a:endParaRPr sz="30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6" name="Google Shape;186;g3b4b0b47a20_0_6"/>
          <p:cNvSpPr txBox="1"/>
          <p:nvPr/>
        </p:nvSpPr>
        <p:spPr>
          <a:xfrm>
            <a:off x="3604200" y="8044325"/>
            <a:ext cx="11079600" cy="13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objetivo é sempre o mesmo:</a:t>
            </a:r>
            <a:br>
              <a:rPr b="0" i="0" lang="en-US" sz="3100" u="none" cap="none" strike="noStrike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</a:br>
            <a:r>
              <a:rPr b="1"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Torná-lo claro, seguro e relevante para as pessoas à sua frente</a:t>
            </a:r>
            <a:endParaRPr b="1" i="0" sz="31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187" name="Google Shape;187;g3b4b0b47a20_0_6"/>
          <p:cNvGrpSpPr/>
          <p:nvPr/>
        </p:nvGrpSpPr>
        <p:grpSpPr>
          <a:xfrm>
            <a:off x="514538" y="28348"/>
            <a:ext cx="17258920" cy="1571952"/>
            <a:chOff x="0" y="-47625"/>
            <a:chExt cx="1770418" cy="316945"/>
          </a:xfrm>
        </p:grpSpPr>
        <p:sp>
          <p:nvSpPr>
            <p:cNvPr id="188" name="Google Shape;188;g3b4b0b47a20_0_6"/>
            <p:cNvSpPr/>
            <p:nvPr/>
          </p:nvSpPr>
          <p:spPr>
            <a:xfrm>
              <a:off x="0" y="0"/>
              <a:ext cx="1770418" cy="269320"/>
            </a:xfrm>
            <a:custGeom>
              <a:rect b="b" l="l" r="r" t="t"/>
              <a:pathLst>
                <a:path extrusionOk="0" h="269320" w="1770418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g3b4b0b47a20_0_6"/>
            <p:cNvSpPr txBox="1"/>
            <p:nvPr/>
          </p:nvSpPr>
          <p:spPr>
            <a:xfrm>
              <a:off x="0" y="-47625"/>
              <a:ext cx="1770300" cy="31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g3b4b0b47a20_0_6"/>
          <p:cNvSpPr/>
          <p:nvPr/>
        </p:nvSpPr>
        <p:spPr>
          <a:xfrm>
            <a:off x="704661" y="396893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g3b4b0b47a20_0_6"/>
          <p:cNvSpPr txBox="1"/>
          <p:nvPr/>
        </p:nvSpPr>
        <p:spPr>
          <a:xfrm>
            <a:off x="1987889" y="533458"/>
            <a:ext cx="17259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2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b="1" lang="en-US" sz="5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Trabalho em Grupo – Laboratório de Facilitação</a:t>
            </a:r>
            <a:endParaRPr b="1" sz="52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"/>
          <p:cNvSpPr/>
          <p:nvPr/>
        </p:nvSpPr>
        <p:spPr>
          <a:xfrm>
            <a:off x="1233450" y="2758325"/>
            <a:ext cx="15821100" cy="2226600"/>
          </a:xfrm>
          <a:prstGeom prst="rect">
            <a:avLst/>
          </a:prstGeom>
          <a:solidFill>
            <a:srgbClr val="102C57"/>
          </a:solidFill>
          <a:ln cap="flat" cmpd="sng" w="9525">
            <a:solidFill>
              <a:srgbClr val="102C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sz="36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15542475" y="7192275"/>
            <a:ext cx="4083110" cy="3906175"/>
          </a:xfrm>
          <a:custGeom>
            <a:rect b="b" l="l" r="r" t="t"/>
            <a:pathLst>
              <a:path extrusionOk="0" h="3906175" w="408311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1164248" y="792500"/>
            <a:ext cx="16963949" cy="1571952"/>
            <a:chOff x="0" y="-47625"/>
            <a:chExt cx="1608918" cy="316945"/>
          </a:xfrm>
        </p:grpSpPr>
        <p:sp>
          <p:nvSpPr>
            <p:cNvPr id="199" name="Google Shape;199;p6"/>
            <p:cNvSpPr/>
            <p:nvPr/>
          </p:nvSpPr>
          <p:spPr>
            <a:xfrm>
              <a:off x="0" y="0"/>
              <a:ext cx="1608918" cy="269320"/>
            </a:xfrm>
            <a:custGeom>
              <a:rect b="b" l="l" r="r" t="t"/>
              <a:pathLst>
                <a:path extrusionOk="0" h="269320" w="1608918">
                  <a:moveTo>
                    <a:pt x="97020" y="0"/>
                  </a:moveTo>
                  <a:lnTo>
                    <a:pt x="1511898" y="0"/>
                  </a:lnTo>
                  <a:cubicBezTo>
                    <a:pt x="1565481" y="0"/>
                    <a:pt x="1608918" y="43437"/>
                    <a:pt x="1608918" y="97020"/>
                  </a:cubicBezTo>
                  <a:lnTo>
                    <a:pt x="1608918" y="172300"/>
                  </a:lnTo>
                  <a:cubicBezTo>
                    <a:pt x="1608918" y="198031"/>
                    <a:pt x="1598696" y="222709"/>
                    <a:pt x="1580502" y="240903"/>
                  </a:cubicBezTo>
                  <a:cubicBezTo>
                    <a:pt x="1562307" y="259098"/>
                    <a:pt x="1537629" y="269320"/>
                    <a:pt x="1511898" y="269320"/>
                  </a:cubicBezTo>
                  <a:lnTo>
                    <a:pt x="97020" y="269320"/>
                  </a:lnTo>
                  <a:cubicBezTo>
                    <a:pt x="71288" y="269320"/>
                    <a:pt x="46611" y="259098"/>
                    <a:pt x="28416" y="240903"/>
                  </a:cubicBezTo>
                  <a:cubicBezTo>
                    <a:pt x="10222" y="222709"/>
                    <a:pt x="0" y="198031"/>
                    <a:pt x="0" y="172300"/>
                  </a:cubicBezTo>
                  <a:lnTo>
                    <a:pt x="0" y="97020"/>
                  </a:lnTo>
                  <a:cubicBezTo>
                    <a:pt x="0" y="71288"/>
                    <a:pt x="10222" y="46611"/>
                    <a:pt x="28416" y="28416"/>
                  </a:cubicBezTo>
                  <a:cubicBezTo>
                    <a:pt x="46611" y="10222"/>
                    <a:pt x="71288" y="0"/>
                    <a:pt x="970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6"/>
            <p:cNvSpPr txBox="1"/>
            <p:nvPr/>
          </p:nvSpPr>
          <p:spPr>
            <a:xfrm>
              <a:off x="0" y="-47625"/>
              <a:ext cx="16089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6"/>
          <p:cNvSpPr/>
          <p:nvPr/>
        </p:nvSpPr>
        <p:spPr>
          <a:xfrm>
            <a:off x="1354144" y="1159802"/>
            <a:ext cx="1073539" cy="1073539"/>
          </a:xfrm>
          <a:custGeom>
            <a:rect b="b" l="l" r="r" t="t"/>
            <a:pathLst>
              <a:path extrusionOk="0" h="1073539" w="1073539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1338450" y="3203963"/>
            <a:ext cx="15611100" cy="13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Discussão em grupo sobre o que funcionou bem e o que melhorar em relação à revisão e utilização dos recursos existentes na Caixa de Ferramentas Serenity.</a:t>
            </a:r>
            <a:endParaRPr b="1" sz="3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2427679" y="1116777"/>
            <a:ext cx="15821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60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Vamos partilhar as nossas experiências!</a:t>
            </a:r>
            <a:endParaRPr b="1" sz="7100">
              <a:solidFill>
                <a:srgbClr val="FFFFFF"/>
              </a:solidFill>
              <a:latin typeface="Anta"/>
              <a:ea typeface="Anta"/>
              <a:cs typeface="Anta"/>
              <a:sym typeface="Anta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965250" y="5263125"/>
            <a:ext cx="16357500" cy="24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25450" lvl="0" marL="45720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Que novos aspetos adquiriu sobre a conceção das micro-sessões?</a:t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rtl="0" algn="l">
              <a:spcBef>
                <a:spcPts val="5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Qual o formato de micro-sessão que pareceu mais envolvente ou eficaz, e porquê?</a:t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rtl="0" algn="l">
              <a:spcBef>
                <a:spcPts val="5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Como é que o seu grupo colaborou durante o processo de conceção, e quais foram os pontos fortes e os desafios?</a:t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rtl="0" algn="l">
              <a:spcBef>
                <a:spcPts val="5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De que forma os recursos da Caixa de Ferramentas Serenity melhoraram a sua micro-sessão, e como poderiam ser usados de forma diferente na próxima vez?</a:t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425450" lvl="0" marL="457200" rtl="0" algn="l">
              <a:spcBef>
                <a:spcPts val="50"/>
              </a:spcBef>
              <a:spcAft>
                <a:spcPts val="0"/>
              </a:spcAft>
              <a:buClr>
                <a:srgbClr val="102C57"/>
              </a:buClr>
              <a:buSzPts val="3100"/>
              <a:buFont typeface="Questrial"/>
              <a:buAutoNum type="arabicPeriod"/>
            </a:pPr>
            <a:r>
              <a:rPr lang="en-US" sz="31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O que faria de diferente se fosse conceber outra micro-sessão sobre bem-estar digital?</a:t>
            </a:r>
            <a:endParaRPr sz="31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7"/>
          <p:cNvGrpSpPr/>
          <p:nvPr/>
        </p:nvGrpSpPr>
        <p:grpSpPr>
          <a:xfrm>
            <a:off x="-830425" y="792500"/>
            <a:ext cx="12446109" cy="1571952"/>
            <a:chOff x="0" y="-47625"/>
            <a:chExt cx="1833843" cy="316945"/>
          </a:xfrm>
        </p:grpSpPr>
        <p:sp>
          <p:nvSpPr>
            <p:cNvPr id="210" name="Google Shape;210;p7"/>
            <p:cNvSpPr/>
            <p:nvPr/>
          </p:nvSpPr>
          <p:spPr>
            <a:xfrm>
              <a:off x="0" y="0"/>
              <a:ext cx="1833843" cy="269320"/>
            </a:xfrm>
            <a:custGeom>
              <a:rect b="b" l="l" r="r" t="t"/>
              <a:pathLst>
                <a:path extrusionOk="0" h="269320" w="1833843">
                  <a:moveTo>
                    <a:pt x="85120" y="0"/>
                  </a:moveTo>
                  <a:lnTo>
                    <a:pt x="1748723" y="0"/>
                  </a:lnTo>
                  <a:cubicBezTo>
                    <a:pt x="1795733" y="0"/>
                    <a:pt x="1833843" y="38110"/>
                    <a:pt x="1833843" y="85120"/>
                  </a:cubicBezTo>
                  <a:lnTo>
                    <a:pt x="1833843" y="184200"/>
                  </a:lnTo>
                  <a:cubicBezTo>
                    <a:pt x="1833843" y="231210"/>
                    <a:pt x="1795733" y="269320"/>
                    <a:pt x="1748723" y="269320"/>
                  </a:cubicBezTo>
                  <a:lnTo>
                    <a:pt x="85120" y="269320"/>
                  </a:lnTo>
                  <a:cubicBezTo>
                    <a:pt x="62545" y="269320"/>
                    <a:pt x="40894" y="260352"/>
                    <a:pt x="24931" y="244389"/>
                  </a:cubicBezTo>
                  <a:cubicBezTo>
                    <a:pt x="8968" y="228426"/>
                    <a:pt x="0" y="206775"/>
                    <a:pt x="0" y="184200"/>
                  </a:cubicBezTo>
                  <a:lnTo>
                    <a:pt x="0" y="85120"/>
                  </a:lnTo>
                  <a:cubicBezTo>
                    <a:pt x="0" y="38110"/>
                    <a:pt x="38110" y="0"/>
                    <a:pt x="851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7"/>
            <p:cNvSpPr txBox="1"/>
            <p:nvPr/>
          </p:nvSpPr>
          <p:spPr>
            <a:xfrm>
              <a:off x="0" y="-47625"/>
              <a:ext cx="1833843" cy="31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212;p7"/>
          <p:cNvGrpSpPr/>
          <p:nvPr/>
        </p:nvGrpSpPr>
        <p:grpSpPr>
          <a:xfrm>
            <a:off x="289322" y="922059"/>
            <a:ext cx="1478756" cy="1926649"/>
            <a:chOff x="0" y="-47625"/>
            <a:chExt cx="660400" cy="860425"/>
          </a:xfrm>
        </p:grpSpPr>
        <p:sp>
          <p:nvSpPr>
            <p:cNvPr id="213" name="Google Shape;213;p7"/>
            <p:cNvSpPr/>
            <p:nvPr/>
          </p:nvSpPr>
          <p:spPr>
            <a:xfrm>
              <a:off x="0" y="0"/>
              <a:ext cx="660400" cy="812800"/>
            </a:xfrm>
            <a:custGeom>
              <a:rect b="b" l="l" r="r" t="t"/>
              <a:pathLst>
                <a:path extrusionOk="0" h="812800" w="660400">
                  <a:moveTo>
                    <a:pt x="220252" y="793731"/>
                  </a:moveTo>
                  <a:cubicBezTo>
                    <a:pt x="254109" y="805245"/>
                    <a:pt x="292600" y="812800"/>
                    <a:pt x="330378" y="812800"/>
                  </a:cubicBezTo>
                  <a:cubicBezTo>
                    <a:pt x="368157" y="812800"/>
                    <a:pt x="404509" y="806323"/>
                    <a:pt x="438009" y="794809"/>
                  </a:cubicBezTo>
                  <a:cubicBezTo>
                    <a:pt x="438723" y="794450"/>
                    <a:pt x="439435" y="794450"/>
                    <a:pt x="440148" y="794090"/>
                  </a:cubicBezTo>
                  <a:cubicBezTo>
                    <a:pt x="565955" y="748035"/>
                    <a:pt x="658618" y="626421"/>
                    <a:pt x="660400" y="48429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782" y="627140"/>
                    <a:pt x="93019" y="748755"/>
                    <a:pt x="220252" y="793731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7"/>
            <p:cNvSpPr txBox="1"/>
            <p:nvPr/>
          </p:nvSpPr>
          <p:spPr>
            <a:xfrm>
              <a:off x="0" y="-4762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" name="Google Shape;215;p7"/>
          <p:cNvSpPr/>
          <p:nvPr/>
        </p:nvSpPr>
        <p:spPr>
          <a:xfrm flipH="1">
            <a:off x="13724525" y="6414850"/>
            <a:ext cx="5268837" cy="4617417"/>
          </a:xfrm>
          <a:custGeom>
            <a:rect b="b" l="l" r="r" t="t"/>
            <a:pathLst>
              <a:path extrusionOk="0" h="4617417" w="5268837">
                <a:moveTo>
                  <a:pt x="5268837" y="0"/>
                </a:moveTo>
                <a:lnTo>
                  <a:pt x="0" y="0"/>
                </a:lnTo>
                <a:lnTo>
                  <a:pt x="0" y="4617417"/>
                </a:lnTo>
                <a:lnTo>
                  <a:pt x="5268837" y="4617417"/>
                </a:lnTo>
                <a:lnTo>
                  <a:pt x="526883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7"/>
          <p:cNvSpPr txBox="1"/>
          <p:nvPr/>
        </p:nvSpPr>
        <p:spPr>
          <a:xfrm>
            <a:off x="2345675" y="1016475"/>
            <a:ext cx="8952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lang="en-US" sz="720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Tempo de Reflexão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7"/>
          <p:cNvGrpSpPr/>
          <p:nvPr/>
        </p:nvGrpSpPr>
        <p:grpSpPr>
          <a:xfrm>
            <a:off x="486054" y="950434"/>
            <a:ext cx="1085292" cy="1723865"/>
            <a:chOff x="0" y="-47625"/>
            <a:chExt cx="660400" cy="1048972"/>
          </a:xfrm>
        </p:grpSpPr>
        <p:sp>
          <p:nvSpPr>
            <p:cNvPr id="218" name="Google Shape;218;p7"/>
            <p:cNvSpPr/>
            <p:nvPr/>
          </p:nvSpPr>
          <p:spPr>
            <a:xfrm>
              <a:off x="0" y="0"/>
              <a:ext cx="660400" cy="1001347"/>
            </a:xfrm>
            <a:custGeom>
              <a:rect b="b" l="l" r="r" t="t"/>
              <a:pathLst>
                <a:path extrusionOk="0" h="1001347" w="660400">
                  <a:moveTo>
                    <a:pt x="220252" y="982278"/>
                  </a:moveTo>
                  <a:cubicBezTo>
                    <a:pt x="254109" y="993792"/>
                    <a:pt x="292600" y="1001347"/>
                    <a:pt x="330378" y="1001347"/>
                  </a:cubicBezTo>
                  <a:cubicBezTo>
                    <a:pt x="368157" y="1001347"/>
                    <a:pt x="404509" y="994870"/>
                    <a:pt x="438009" y="983356"/>
                  </a:cubicBezTo>
                  <a:cubicBezTo>
                    <a:pt x="438723" y="982997"/>
                    <a:pt x="439435" y="982997"/>
                    <a:pt x="440148" y="982637"/>
                  </a:cubicBezTo>
                  <a:cubicBezTo>
                    <a:pt x="565955" y="936582"/>
                    <a:pt x="658618" y="814968"/>
                    <a:pt x="660400" y="668657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68161"/>
                  </a:lnTo>
                  <a:cubicBezTo>
                    <a:pt x="1782" y="815687"/>
                    <a:pt x="93019" y="937302"/>
                    <a:pt x="220252" y="982278"/>
                  </a:cubicBezTo>
                  <a:close/>
                </a:path>
              </a:pathLst>
            </a:custGeom>
            <a:solidFill>
              <a:srgbClr val="E6FBE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7"/>
            <p:cNvSpPr txBox="1"/>
            <p:nvPr/>
          </p:nvSpPr>
          <p:spPr>
            <a:xfrm>
              <a:off x="0" y="-47625"/>
              <a:ext cx="660400" cy="921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" name="Google Shape;220;p7"/>
          <p:cNvSpPr txBox="1"/>
          <p:nvPr/>
        </p:nvSpPr>
        <p:spPr>
          <a:xfrm>
            <a:off x="1739650" y="2642600"/>
            <a:ext cx="15544800" cy="57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Reflita sobre como estes recursos podem apoiar os seus amigos e pares, e considere formas eficazes de partilhar e promover quaisquer ferramentas ou informações valiosas que descubra.</a:t>
            </a:r>
            <a:endParaRPr b="1" i="0" sz="3600" u="none" cap="none" strike="noStrike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200"/>
              <a:buChar char="★"/>
            </a:pPr>
            <a:r>
              <a:rPr lang="en-US" sz="32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Qual conceito/dica ou ideia das micro-sessões poderia aplicar realisticamente na minha rotina diária?</a:t>
            </a:r>
            <a:endParaRPr sz="32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200"/>
              <a:buChar char="★"/>
            </a:pPr>
            <a:r>
              <a:rPr lang="en-US" sz="32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Quem na minha vida poderia beneficiar do que aprendi, e como poderei partilhá-lo com eles?</a:t>
            </a:r>
            <a:endParaRPr sz="32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C57"/>
              </a:buClr>
              <a:buSzPts val="3200"/>
              <a:buChar char="★"/>
            </a:pPr>
            <a:r>
              <a:rPr lang="en-US" sz="3200">
                <a:solidFill>
                  <a:srgbClr val="102C57"/>
                </a:solidFill>
                <a:latin typeface="Questrial"/>
                <a:ea typeface="Questrial"/>
                <a:cs typeface="Questrial"/>
                <a:sym typeface="Questrial"/>
              </a:rPr>
              <a:t>Como poderia tornar-me um melhor educador de pares à luz da conceção e realização da micro-sessão de hoje para os meus pares?</a:t>
            </a:r>
            <a:endParaRPr sz="320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FBEC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"/>
          <p:cNvSpPr/>
          <p:nvPr/>
        </p:nvSpPr>
        <p:spPr>
          <a:xfrm rot="-5400000">
            <a:off x="2615203" y="7671797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4" y="0"/>
                </a:lnTo>
                <a:lnTo>
                  <a:pt x="2615204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 rot="-5400000">
            <a:off x="0" y="7671797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/>
          <p:nvPr/>
        </p:nvSpPr>
        <p:spPr>
          <a:xfrm rot="-5400000">
            <a:off x="15672797" y="0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/>
          <p:nvPr/>
        </p:nvSpPr>
        <p:spPr>
          <a:xfrm rot="-5400000">
            <a:off x="13096660" y="0"/>
            <a:ext cx="2615203" cy="2615203"/>
          </a:xfrm>
          <a:custGeom>
            <a:rect b="b" l="l" r="r" t="t"/>
            <a:pathLst>
              <a:path extrusionOk="0" h="2615203" w="2615203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 txBox="1"/>
          <p:nvPr/>
        </p:nvSpPr>
        <p:spPr>
          <a:xfrm>
            <a:off x="4541948" y="2823584"/>
            <a:ext cx="9204000" cy="1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59"/>
              <a:buFont typeface="Arial"/>
              <a:buNone/>
            </a:pPr>
            <a:r>
              <a:rPr b="1" lang="en-US" sz="1205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OBRIGADO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8"/>
          <p:cNvSpPr txBox="1"/>
          <p:nvPr/>
        </p:nvSpPr>
        <p:spPr>
          <a:xfrm>
            <a:off x="979550" y="4475625"/>
            <a:ext cx="16513800" cy="8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6"/>
              <a:buFont typeface="Arial"/>
              <a:buNone/>
            </a:pPr>
            <a:r>
              <a:rPr b="1" i="0" lang="en-US" sz="5336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Your Space for Digital Well-being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8"/>
          <p:cNvGrpSpPr/>
          <p:nvPr/>
        </p:nvGrpSpPr>
        <p:grpSpPr>
          <a:xfrm>
            <a:off x="0" y="8199808"/>
            <a:ext cx="18288000" cy="3502954"/>
            <a:chOff x="0" y="-57150"/>
            <a:chExt cx="4816593" cy="922589"/>
          </a:xfrm>
        </p:grpSpPr>
        <p:sp>
          <p:nvSpPr>
            <p:cNvPr id="233" name="Google Shape;233;p8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8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p8"/>
          <p:cNvSpPr/>
          <p:nvPr/>
        </p:nvSpPr>
        <p:spPr>
          <a:xfrm>
            <a:off x="5015324" y="8594037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"/>
          <p:cNvSpPr/>
          <p:nvPr/>
        </p:nvSpPr>
        <p:spPr>
          <a:xfrm>
            <a:off x="7263680" y="8594037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8"/>
          <p:cNvSpPr/>
          <p:nvPr/>
        </p:nvSpPr>
        <p:spPr>
          <a:xfrm>
            <a:off x="4895061" y="9590954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8"/>
          <p:cNvSpPr txBox="1"/>
          <p:nvPr/>
        </p:nvSpPr>
        <p:spPr>
          <a:xfrm>
            <a:off x="5122898" y="5565595"/>
            <a:ext cx="804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Projet No: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8"/>
          <p:cNvSpPr txBox="1"/>
          <p:nvPr/>
        </p:nvSpPr>
        <p:spPr>
          <a:xfrm>
            <a:off x="7741041" y="9587642"/>
            <a:ext cx="5651898" cy="585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b="0" i="0" lang="en-US" sz="10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Funded by the Erasmus+ Programme, Serenity empowers young people to take control of their digital habits and support each other through peer learning leading to positive change.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b="0" i="0" lang="en-US" sz="10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 Number: 2024-2-PT02-KA220-YOU-000287246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8"/>
          <p:cNvSpPr txBox="1"/>
          <p:nvPr/>
        </p:nvSpPr>
        <p:spPr>
          <a:xfrm>
            <a:off x="5122898" y="7590505"/>
            <a:ext cx="8042204" cy="374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Website: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www.serenityproject.eu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8"/>
          <p:cNvSpPr txBox="1"/>
          <p:nvPr/>
        </p:nvSpPr>
        <p:spPr>
          <a:xfrm>
            <a:off x="3155029" y="6094938"/>
            <a:ext cx="11978100" cy="15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EC6AA"/>
              </a:buClr>
              <a:buSzPts val="4500"/>
              <a:buFont typeface="Poppins"/>
              <a:buNone/>
            </a:pPr>
            <a:r>
              <a:rPr b="1" lang="en-US" sz="45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“Ser um Educador de Pares”</a:t>
            </a:r>
            <a:endParaRPr b="1" sz="45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EC6AA"/>
              </a:buClr>
              <a:buSzPts val="4500"/>
              <a:buFont typeface="Poppins"/>
              <a:buNone/>
            </a:pPr>
            <a:r>
              <a:rPr b="1" lang="en-US" sz="45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Laboratório de Facilitação</a:t>
            </a:r>
            <a:endParaRPr b="1" sz="45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42" name="Google Shape;242;p8" title="MSA logo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24320" y="8439675"/>
            <a:ext cx="1049880" cy="9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FIPL</dc:creator>
</cp:coreProperties>
</file>