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Poppins" panose="00000500000000000000" pitchFamily="2" charset="0"/>
      <p:regular r:id="rId12"/>
      <p:bold r:id="rId13"/>
      <p:italic r:id="rId14"/>
      <p:boldItalic r:id="rId15"/>
    </p:embeddedFont>
    <p:embeddedFont>
      <p:font typeface="Questrial" pitchFamily="2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jlVkIasJKMAKuqQ6WDLQXqwAP1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138" y="2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b4b0b47a2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b4b0b47a20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g3b4b0b47a20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3" name="Google Shape;2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583675" y="7999115"/>
            <a:ext cx="5089902" cy="3350081"/>
          </a:xfrm>
          <a:custGeom>
            <a:avLst/>
            <a:gdLst/>
            <a:ahLst/>
            <a:cxnLst/>
            <a:rect l="l" t="t" r="r" b="b"/>
            <a:pathLst>
              <a:path w="5089902" h="3350081" extrusionOk="0">
                <a:moveTo>
                  <a:pt x="0" y="0"/>
                </a:moveTo>
                <a:lnTo>
                  <a:pt x="5089902" y="0"/>
                </a:lnTo>
                <a:lnTo>
                  <a:pt x="5089902" y="3350081"/>
                </a:lnTo>
                <a:lnTo>
                  <a:pt x="0" y="3350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6128626" y="639777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595133" y="-863453"/>
            <a:ext cx="3190265" cy="6836282"/>
          </a:xfrm>
          <a:custGeom>
            <a:avLst/>
            <a:gdLst/>
            <a:ahLst/>
            <a:cxnLst/>
            <a:rect l="l" t="t" r="r" b="b"/>
            <a:pathLst>
              <a:path w="3190265" h="6836282" extrusionOk="0">
                <a:moveTo>
                  <a:pt x="0" y="0"/>
                </a:moveTo>
                <a:lnTo>
                  <a:pt x="3190266" y="0"/>
                </a:lnTo>
                <a:lnTo>
                  <a:pt x="3190266" y="6836283"/>
                </a:lnTo>
                <a:lnTo>
                  <a:pt x="0" y="6836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-5400000">
            <a:off x="899485" y="-1165063"/>
            <a:ext cx="1205248" cy="3182277"/>
          </a:xfrm>
          <a:custGeom>
            <a:avLst/>
            <a:gdLst/>
            <a:ahLst/>
            <a:cxnLst/>
            <a:rect l="l" t="t" r="r" b="b"/>
            <a:pathLst>
              <a:path w="1205248" h="3182277" extrusionOk="0">
                <a:moveTo>
                  <a:pt x="0" y="0"/>
                </a:moveTo>
                <a:lnTo>
                  <a:pt x="1205248" y="0"/>
                </a:lnTo>
                <a:lnTo>
                  <a:pt x="1205248" y="3182278"/>
                </a:lnTo>
                <a:lnTo>
                  <a:pt x="0" y="3182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726931" y="244755"/>
            <a:ext cx="2834137" cy="2834137"/>
          </a:xfrm>
          <a:custGeom>
            <a:avLst/>
            <a:gdLst/>
            <a:ahLst/>
            <a:cxnLst/>
            <a:rect l="l" t="t" r="r" b="b"/>
            <a:pathLst>
              <a:path w="2834137" h="2834137" extrusionOk="0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4816592" cy="865439"/>
            </a:xfrm>
            <a:custGeom>
              <a:avLst/>
              <a:gdLst/>
              <a:ahLst/>
              <a:cxnLst/>
              <a:rect l="l" t="t" r="r" b="b"/>
              <a:pathLst>
                <a:path w="4816592" h="865439" extrusionOk="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/>
          <p:nvPr/>
        </p:nvSpPr>
        <p:spPr>
          <a:xfrm>
            <a:off x="5015324" y="8594037"/>
            <a:ext cx="1946377" cy="993605"/>
          </a:xfrm>
          <a:custGeom>
            <a:avLst/>
            <a:gdLst/>
            <a:ahLst/>
            <a:cxnLst/>
            <a:rect l="l" t="t" r="r" b="b"/>
            <a:pathLst>
              <a:path w="1946377" h="993605" extrusionOk="0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263680" y="8594037"/>
            <a:ext cx="3760641" cy="968365"/>
          </a:xfrm>
          <a:custGeom>
            <a:avLst/>
            <a:gdLst/>
            <a:ahLst/>
            <a:cxnLst/>
            <a:rect l="l" t="t" r="r" b="b"/>
            <a:pathLst>
              <a:path w="3760641" h="968365" extrusionOk="0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4816144" y="3170562"/>
            <a:ext cx="855373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23050" y="5234395"/>
            <a:ext cx="904189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Αριθμός Έργου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2024-2-PT02-KA220-YOU-000287246 </a:t>
            </a:r>
            <a:endParaRPr sz="12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108385" y="6403200"/>
            <a:ext cx="14071226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4500"/>
            </a:pPr>
            <a:r>
              <a:rPr lang="el-GR" sz="4000" b="1" dirty="0">
                <a:solidFill>
                  <a:srgbClr val="9EC6AA"/>
                </a:solidFill>
                <a:latin typeface="+mn-lt"/>
                <a:ea typeface="Poppins"/>
                <a:cs typeface="Poppins"/>
                <a:sym typeface="Poppins"/>
              </a:rPr>
              <a:t>Ημέρα 2: Το να είσαι εκπαιδευτής συνομηλίκων
Συνεδρία 3: Εργαστήριο Διευκόλυνσης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7747529" y="9587642"/>
            <a:ext cx="2792943" cy="581863"/>
          </a:xfrm>
          <a:custGeom>
            <a:avLst/>
            <a:gdLst/>
            <a:ahLst/>
            <a:cxnLst/>
            <a:rect l="l" t="t" r="r" b="b"/>
            <a:pathLst>
              <a:path w="2792943" h="581863" extrusionOk="0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title="MSA 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212527" y="8520192"/>
            <a:ext cx="1209974" cy="111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/>
          <p:nvPr/>
        </p:nvSpPr>
        <p:spPr>
          <a:xfrm>
            <a:off x="1537400" y="2843523"/>
            <a:ext cx="15475500" cy="1891800"/>
          </a:xfrm>
          <a:prstGeom prst="rect">
            <a:avLst/>
          </a:prstGeom>
          <a:solidFill>
            <a:srgbClr val="9FC8AA"/>
          </a:solidFill>
          <a:ln w="9525" cap="flat" cmpd="sng">
            <a:solidFill>
              <a:srgbClr val="9EC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2"/>
          <p:cNvGrpSpPr/>
          <p:nvPr/>
        </p:nvGrpSpPr>
        <p:grpSpPr>
          <a:xfrm>
            <a:off x="1332093" y="830367"/>
            <a:ext cx="16727307" cy="1571949"/>
            <a:chOff x="0" y="-47625"/>
            <a:chExt cx="1854750" cy="316945"/>
          </a:xfrm>
        </p:grpSpPr>
        <p:sp>
          <p:nvSpPr>
            <p:cNvPr id="110" name="Google Shape;110;p2"/>
            <p:cNvSpPr/>
            <p:nvPr/>
          </p:nvSpPr>
          <p:spPr>
            <a:xfrm>
              <a:off x="0" y="0"/>
              <a:ext cx="1854750" cy="269320"/>
            </a:xfrm>
            <a:custGeom>
              <a:avLst/>
              <a:gdLst/>
              <a:ahLst/>
              <a:cxnLst/>
              <a:rect l="l" t="t" r="r" b="b"/>
              <a:pathLst>
                <a:path w="1854750" h="269320" extrusionOk="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2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13" name="Google Shape;113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2"/>
          <p:cNvSpPr txBox="1"/>
          <p:nvPr/>
        </p:nvSpPr>
        <p:spPr>
          <a:xfrm>
            <a:off x="2312408" y="3236794"/>
            <a:ext cx="14438192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44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 σημερινός στόχος είναι να εξασκήσετε τις δεξιότητες διευκόλυνσης - σε ομάδες θα έχετε την ευκαιρία να αναθεωρήσετε τους πόρους και να παραδώσετε </a:t>
            </a:r>
            <a:r>
              <a:rPr lang="el-GR" sz="2000" b="1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μικροσυνεδρίες</a:t>
            </a: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.</a:t>
            </a:r>
            <a:endParaRPr sz="30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116" name="Google Shape;116;p2"/>
          <p:cNvSpPr/>
          <p:nvPr/>
        </p:nvSpPr>
        <p:spPr>
          <a:xfrm flipH="1">
            <a:off x="14063415" y="6459112"/>
            <a:ext cx="4708734" cy="4126563"/>
          </a:xfrm>
          <a:custGeom>
            <a:avLst/>
            <a:gdLst/>
            <a:ahLst/>
            <a:cxnLst/>
            <a:rect l="l" t="t" r="r" b="b"/>
            <a:pathLst>
              <a:path w="4708734" h="4126563" extrusionOk="0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3051778" y="8336153"/>
            <a:ext cx="3069038" cy="2838860"/>
          </a:xfrm>
          <a:custGeom>
            <a:avLst/>
            <a:gdLst/>
            <a:ahLst/>
            <a:cxnLst/>
            <a:rect l="l" t="t" r="r" b="b"/>
            <a:pathLst>
              <a:path w="3069038" h="3069038" extrusionOk="0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 rot="-1974109">
            <a:off x="850534" y="970179"/>
            <a:ext cx="1490319" cy="1289804"/>
          </a:xfrm>
          <a:custGeom>
            <a:avLst/>
            <a:gdLst/>
            <a:ahLst/>
            <a:cxnLst/>
            <a:rect l="l" t="t" r="r" b="b"/>
            <a:pathLst>
              <a:path w="1490319" h="1289804" extrusionOk="0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2951137" y="1185524"/>
            <a:ext cx="15821012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2727"/>
              </a:lnSpc>
              <a:buSzPts val="66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Στόχος Συνεδρίας &amp; Μαθησιακά Αποτελέσματα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1537400" y="5921000"/>
            <a:ext cx="14611200" cy="1245600"/>
          </a:xfrm>
          <a:prstGeom prst="roundRect">
            <a:avLst>
              <a:gd name="adj" fmla="val 10000"/>
            </a:avLst>
          </a:prstGeom>
          <a:solidFill>
            <a:srgbClr val="DAEE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 descr="Professor"/>
          <p:cNvSpPr/>
          <p:nvPr/>
        </p:nvSpPr>
        <p:spPr>
          <a:xfrm>
            <a:off x="1944363" y="6201277"/>
            <a:ext cx="739800" cy="685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1537400" y="7478094"/>
            <a:ext cx="14611200" cy="1245600"/>
          </a:xfrm>
          <a:prstGeom prst="roundRect">
            <a:avLst>
              <a:gd name="adj" fmla="val 10000"/>
            </a:avLst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2"/>
          <p:cNvGrpSpPr/>
          <p:nvPr/>
        </p:nvGrpSpPr>
        <p:grpSpPr>
          <a:xfrm>
            <a:off x="2951137" y="5949420"/>
            <a:ext cx="13169678" cy="2762691"/>
            <a:chOff x="1441445" y="43783"/>
            <a:chExt cx="13169678" cy="2983790"/>
          </a:xfrm>
        </p:grpSpPr>
        <p:sp>
          <p:nvSpPr>
            <p:cNvPr id="124" name="Google Shape;124;p2"/>
            <p:cNvSpPr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1441445" y="43783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375" tIns="142375" rIns="142375" bIns="142375" anchor="ctr" anchorCtr="0">
              <a:noAutofit/>
            </a:bodyPr>
            <a:lstStyle/>
            <a:p>
              <a:pPr lvl="0">
                <a:buClr>
                  <a:schemeClr val="dk1"/>
                </a:buClr>
                <a:buSzPts val="2800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Επανεξέταση και προσαρμογή των υφιστάμενων πόρων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2"/>
          <p:cNvSpPr/>
          <p:nvPr/>
        </p:nvSpPr>
        <p:spPr>
          <a:xfrm>
            <a:off x="1537400" y="9035187"/>
            <a:ext cx="14611200" cy="1245600"/>
          </a:xfrm>
          <a:prstGeom prst="roundRect">
            <a:avLst>
              <a:gd name="adj" fmla="val 10000"/>
            </a:avLst>
          </a:prstGeom>
          <a:solidFill>
            <a:srgbClr val="92C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 descr="Care with solid fill"/>
          <p:cNvSpPr/>
          <p:nvPr/>
        </p:nvSpPr>
        <p:spPr>
          <a:xfrm>
            <a:off x="1944363" y="9315464"/>
            <a:ext cx="739800" cy="685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oogle Shape;128;p2"/>
          <p:cNvGrpSpPr/>
          <p:nvPr/>
        </p:nvGrpSpPr>
        <p:grpSpPr>
          <a:xfrm>
            <a:off x="2951137" y="9016909"/>
            <a:ext cx="13197386" cy="1263843"/>
            <a:chOff x="1413737" y="3344250"/>
            <a:chExt cx="13197386" cy="1364989"/>
          </a:xfrm>
        </p:grpSpPr>
        <p:sp>
          <p:nvSpPr>
            <p:cNvPr id="129" name="Google Shape;129;p2"/>
            <p:cNvSpPr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 txBox="1"/>
            <p:nvPr/>
          </p:nvSpPr>
          <p:spPr>
            <a:xfrm>
              <a:off x="1413737" y="3344250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375" tIns="142375" rIns="142375" bIns="142375" anchor="ctr" anchorCtr="0">
              <a:noAutofit/>
            </a:bodyPr>
            <a:lstStyle/>
            <a:p>
              <a:pPr lvl="0">
                <a:buClr>
                  <a:schemeClr val="dk1"/>
                </a:buClr>
                <a:buSzPts val="2800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Εξερευνήστε τη δυναμική της ομάδας και πώς να δημιουργήσετε ασφαλείς χώρους μάθησης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" name="Google Shape;131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40520" y="7756591"/>
            <a:ext cx="743776" cy="688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2"/>
          <p:cNvGrpSpPr/>
          <p:nvPr/>
        </p:nvGrpSpPr>
        <p:grpSpPr>
          <a:xfrm>
            <a:off x="2951137" y="7400047"/>
            <a:ext cx="13134008" cy="1245643"/>
            <a:chOff x="1477115" y="574"/>
            <a:chExt cx="13134008" cy="1345332"/>
          </a:xfrm>
        </p:grpSpPr>
        <p:sp>
          <p:nvSpPr>
            <p:cNvPr id="133" name="Google Shape;133;p2"/>
            <p:cNvSpPr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 txBox="1"/>
            <p:nvPr/>
          </p:nvSpPr>
          <p:spPr>
            <a:xfrm>
              <a:off x="1477115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375" tIns="142375" rIns="142375" bIns="142375" anchor="ctr" anchorCtr="0">
              <a:noAutofit/>
            </a:bodyPr>
            <a:lstStyle/>
            <a:p>
              <a:pPr lvl="0">
                <a:buClr>
                  <a:schemeClr val="dk1"/>
                </a:buClr>
                <a:buSzPts val="2800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Δώστε και λάβετε εποικοδομητική ανατροφοδότηση για να βελτιώσετε τις δεξιότητες διευκόλυνσης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"/>
          <p:cNvSpPr txBox="1"/>
          <p:nvPr/>
        </p:nvSpPr>
        <p:spPr>
          <a:xfrm>
            <a:off x="1537400" y="5013545"/>
            <a:ext cx="16727400" cy="594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92500"/>
              </a:lnSpc>
              <a:buSzPts val="3200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Μετά τη σημερινή συνεδρία, θα είστε σε θέση:</a:t>
            </a:r>
            <a:endParaRPr sz="28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3"/>
          <p:cNvGrpSpPr/>
          <p:nvPr/>
        </p:nvGrpSpPr>
        <p:grpSpPr>
          <a:xfrm>
            <a:off x="1332093" y="830367"/>
            <a:ext cx="9198989" cy="1571949"/>
            <a:chOff x="0" y="-47625"/>
            <a:chExt cx="1854750" cy="316945"/>
          </a:xfrm>
        </p:grpSpPr>
        <p:sp>
          <p:nvSpPr>
            <p:cNvPr id="142" name="Google Shape;142;p3"/>
            <p:cNvSpPr/>
            <p:nvPr/>
          </p:nvSpPr>
          <p:spPr>
            <a:xfrm>
              <a:off x="0" y="0"/>
              <a:ext cx="1854750" cy="269320"/>
            </a:xfrm>
            <a:custGeom>
              <a:avLst/>
              <a:gdLst/>
              <a:ahLst/>
              <a:cxnLst/>
              <a:rect l="l" t="t" r="r" b="b"/>
              <a:pathLst>
                <a:path w="1854750" h="269320" extrusionOk="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45" name="Google Shape;145;p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1101750" y="3654189"/>
            <a:ext cx="13384964" cy="224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0" indent="-571500">
              <a:lnSpc>
                <a:spcPct val="140000"/>
              </a:lnSpc>
              <a:buClr>
                <a:srgbClr val="102C57"/>
              </a:buClr>
              <a:buSzPct val="100000"/>
              <a:buFont typeface="Arial"/>
              <a:buChar char="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Σκεφτείτε τυχόν αξέχαστες εμπειρίες όπου έχετε λάβει πολύ καλή εκπαίδευση ή συμβουλές και αναθεωρήστε τις πτυχές που το έκαναν αξέχαστο. 
Ποιο είναι το κλειδί για τη διευκόλυνση των συνομηλίκων;</a:t>
            </a:r>
            <a:endParaRPr sz="440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" name="Google Shape;148;p3"/>
          <p:cNvSpPr/>
          <p:nvPr/>
        </p:nvSpPr>
        <p:spPr>
          <a:xfrm flipH="1">
            <a:off x="14486714" y="6362700"/>
            <a:ext cx="4708734" cy="4126563"/>
          </a:xfrm>
          <a:custGeom>
            <a:avLst/>
            <a:gdLst/>
            <a:ahLst/>
            <a:cxnLst/>
            <a:rect l="l" t="t" r="r" b="b"/>
            <a:pathLst>
              <a:path w="4708734" h="4126563" extrusionOk="0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15011400" y="7298495"/>
            <a:ext cx="3069038" cy="3069038"/>
          </a:xfrm>
          <a:custGeom>
            <a:avLst/>
            <a:gdLst/>
            <a:ahLst/>
            <a:cxnLst/>
            <a:rect l="l" t="t" r="r" b="b"/>
            <a:pathLst>
              <a:path w="3069038" h="3069038" extrusionOk="0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 rot="-1974109">
            <a:off x="850534" y="970179"/>
            <a:ext cx="1490319" cy="1289804"/>
          </a:xfrm>
          <a:custGeom>
            <a:avLst/>
            <a:gdLst/>
            <a:ahLst/>
            <a:cxnLst/>
            <a:rect l="l" t="t" r="r" b="b"/>
            <a:pathLst>
              <a:path w="1490319" h="1289804" extrusionOk="0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2950736" y="1237263"/>
            <a:ext cx="743913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Οι εμπειρίες μας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4"/>
          <p:cNvGrpSpPr/>
          <p:nvPr/>
        </p:nvGrpSpPr>
        <p:grpSpPr>
          <a:xfrm>
            <a:off x="514538" y="28348"/>
            <a:ext cx="17258923" cy="1571949"/>
            <a:chOff x="0" y="-47625"/>
            <a:chExt cx="1770418" cy="316945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770418" cy="269320"/>
            </a:xfrm>
            <a:custGeom>
              <a:avLst/>
              <a:gdLst/>
              <a:ahLst/>
              <a:cxnLst/>
              <a:rect l="l" t="t" r="r" b="b"/>
              <a:pathLst>
                <a:path w="1770418" h="269320" extrusionOk="0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704661" y="396893"/>
            <a:ext cx="1073539" cy="1073539"/>
          </a:xfrm>
          <a:custGeom>
            <a:avLst/>
            <a:gdLst/>
            <a:ahLst/>
            <a:cxnLst/>
            <a:rect l="l" t="t" r="r" b="b"/>
            <a:pathLst>
              <a:path w="1073539" h="1073539" extrusionOk="0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704661" y="2756133"/>
            <a:ext cx="16455000" cy="431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0" indent="-55880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Χωριστείτε σε ομάδες των 3-4 ατόμων, εξασφαλίστε έναν συνδυασμό υποβάθρων για να εμπλουτίσετε τη συζήτηση.</a:t>
            </a:r>
            <a:endParaRPr sz="34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571500" lvl="0" indent="-55880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Κάθε ομάδα επιλέγει ένα ή περισσότερα στοιχεία από την υπάρχουσα εργαλειοθήκη </a:t>
            </a:r>
            <a:r>
              <a:rPr lang="en-US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Serenity 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Εργαλειοθήκη Ψηφιακής Ευημερίας των πόρων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Διαδραστικά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Infographics&amp; 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Διαδικτυακές ενότητες</a:t>
            </a:r>
            <a:r>
              <a:rPr lang="en-US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, 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όπως:</a:t>
            </a:r>
          </a:p>
          <a:p>
            <a:pPr marL="355600" lvl="1" indent="-342900">
              <a:lnSpc>
                <a:spcPct val="171111"/>
              </a:lnSpc>
              <a:buClr>
                <a:srgbClr val="102C57"/>
              </a:buClr>
              <a:buSzPct val="100000"/>
              <a:buFontTx/>
              <a:buChar char="-"/>
            </a:pPr>
            <a:r>
              <a:rPr lang="el-GR" sz="200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ένα φύλλο συμβουλών, </a:t>
            </a:r>
          </a:p>
          <a:p>
            <a:pPr marL="355600" lvl="1" indent="-342900">
              <a:lnSpc>
                <a:spcPct val="171111"/>
              </a:lnSpc>
              <a:buClr>
                <a:srgbClr val="102C57"/>
              </a:buClr>
              <a:buSzPct val="100000"/>
              <a:buFontTx/>
              <a:buChar char="-"/>
            </a:pPr>
            <a:r>
              <a:rPr lang="el-GR" sz="200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δραστηριότητα, </a:t>
            </a:r>
          </a:p>
          <a:p>
            <a:pPr marL="355600" lvl="1" indent="-342900">
              <a:lnSpc>
                <a:spcPct val="171111"/>
              </a:lnSpc>
              <a:buClr>
                <a:srgbClr val="102C57"/>
              </a:buClr>
              <a:buSzPct val="100000"/>
              <a:buFontTx/>
              <a:buChar char="-"/>
            </a:pPr>
            <a:r>
              <a:rPr lang="el-GR" sz="200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βίντεο, </a:t>
            </a:r>
          </a:p>
          <a:p>
            <a:pPr marL="355600" lvl="1" indent="-342900">
              <a:lnSpc>
                <a:spcPct val="171111"/>
              </a:lnSpc>
              <a:buClr>
                <a:srgbClr val="102C57"/>
              </a:buClr>
              <a:buSzPct val="100000"/>
              <a:buFontTx/>
              <a:buChar char="-"/>
            </a:pPr>
            <a:r>
              <a:rPr lang="el-GR" sz="200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δωμάτιο απόδρασης</a:t>
            </a:r>
            <a:endParaRPr sz="3300" b="0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438150">
              <a:lnSpc>
                <a:spcPct val="171111"/>
              </a:lnSpc>
              <a:buClr>
                <a:srgbClr val="102C57"/>
              </a:buClr>
              <a:buSzPct val="100000"/>
              <a:buFont typeface="Quest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Σχεδιάστε μια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-συνεδρία διάρκειας 5 λεπτών.</a:t>
            </a:r>
            <a:endParaRPr sz="3300" b="1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15163800" y="5890089"/>
            <a:ext cx="4083110" cy="3906175"/>
          </a:xfrm>
          <a:custGeom>
            <a:avLst/>
            <a:gdLst/>
            <a:ahLst/>
            <a:cxnLst/>
            <a:rect l="l" t="t" r="r" b="b"/>
            <a:pathLst>
              <a:path w="4083110" h="3906175" extrusionOk="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1987910" y="396893"/>
            <a:ext cx="17259000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2727"/>
              </a:lnSpc>
              <a:buSzPts val="66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Ομαδική εργασία – Εργαστήριο Διευκόλυνσης</a:t>
            </a:r>
            <a:endParaRPr sz="6600" b="1" i="0" u="none" strike="noStrike" cap="none" dirty="0">
              <a:solidFill>
                <a:srgbClr val="FFFFFF"/>
              </a:solidFill>
              <a:latin typeface="+mn-lt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5"/>
          <p:cNvGrpSpPr/>
          <p:nvPr/>
        </p:nvGrpSpPr>
        <p:grpSpPr>
          <a:xfrm>
            <a:off x="514539" y="28348"/>
            <a:ext cx="13811062" cy="1571949"/>
            <a:chOff x="0" y="-47625"/>
            <a:chExt cx="1770418" cy="316945"/>
          </a:xfrm>
        </p:grpSpPr>
        <p:sp>
          <p:nvSpPr>
            <p:cNvPr id="171" name="Google Shape;171;p5"/>
            <p:cNvSpPr/>
            <p:nvPr/>
          </p:nvSpPr>
          <p:spPr>
            <a:xfrm>
              <a:off x="0" y="0"/>
              <a:ext cx="1770418" cy="269320"/>
            </a:xfrm>
            <a:custGeom>
              <a:avLst/>
              <a:gdLst/>
              <a:ahLst/>
              <a:cxnLst/>
              <a:rect l="l" t="t" r="r" b="b"/>
              <a:pathLst>
                <a:path w="1770418" h="269320" extrusionOk="0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5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5"/>
          <p:cNvSpPr/>
          <p:nvPr/>
        </p:nvSpPr>
        <p:spPr>
          <a:xfrm>
            <a:off x="704661" y="396893"/>
            <a:ext cx="1073539" cy="1073539"/>
          </a:xfrm>
          <a:custGeom>
            <a:avLst/>
            <a:gdLst/>
            <a:ahLst/>
            <a:cxnLst/>
            <a:rect l="l" t="t" r="r" b="b"/>
            <a:pathLst>
              <a:path w="1073539" h="1073539" extrusionOk="0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1000625" y="2479969"/>
            <a:ext cx="14696575" cy="4277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0" indent="-57150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Λάβετε υπόψη ότι η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μικροσυνεδρία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τους θα πρέπει να στοχεύει:</a:t>
            </a:r>
            <a:endParaRPr lang="en-GB"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1257300" lvl="0" indent="-342900">
              <a:buSzPct val="100000"/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επιδεικνύουν ή διδάσκουν μια έννοια που σχετίζεται με τις ψηφιακές συνήθειες,
εμπλέξτε την υπόλοιπη ομάδα σε μια σύντομη δραστηριότητα ή συζήτηση,
Να είστε σαφείς,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διαδραστικοί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και πρακτικοί.</a:t>
            </a:r>
            <a:endParaRPr sz="3600" b="0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457200">
              <a:buClr>
                <a:srgbClr val="102C57"/>
              </a:buClr>
              <a:buSzPct val="100000"/>
              <a:buFont typeface="A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Χρησιμοποιήστε παιχνίδι ρόλων, γραφικά ή αφήγηση καθώς και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συμμετοχικότητα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για να βεβαιωθείτε ότι όλοι συμμετέχουν.</a:t>
            </a:r>
            <a:endParaRPr sz="36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571500" lvl="0" indent="-57150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Παραδώστε τις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μικροσυνεδρίες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σας στους υπόλοιπους συμμετέχοντες.</a:t>
            </a:r>
            <a:r>
              <a:rPr lang="en-US" sz="3600" b="0" i="0" u="none" strike="noStrike" cap="none" dirty="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lvl="0" indent="-57150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Μετά από κάθε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-συνεδρία, οι συνομήλικοι παρέχουν εποικοδομητική ανατροφοδότηση: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57300" lvl="0" indent="-342900">
              <a:buSzPct val="100000"/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Τι λειτούργησε καλά;
Τι θα μπορούσε να βελτιωθεί;
Πόσο αποτελεσματικά χρησιμοποιήθηκε το περιεχόμενο της Εργαλειοθήκης;</a:t>
            </a:r>
            <a:endParaRPr sz="28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175" name="Google Shape;175;p5"/>
          <p:cNvSpPr/>
          <p:nvPr/>
        </p:nvSpPr>
        <p:spPr>
          <a:xfrm>
            <a:off x="15163800" y="5890089"/>
            <a:ext cx="4083110" cy="3906175"/>
          </a:xfrm>
          <a:custGeom>
            <a:avLst/>
            <a:gdLst/>
            <a:ahLst/>
            <a:cxnLst/>
            <a:rect l="l" t="t" r="r" b="b"/>
            <a:pathLst>
              <a:path w="4083110" h="3906175" extrusionOk="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 txBox="1"/>
          <p:nvPr/>
        </p:nvSpPr>
        <p:spPr>
          <a:xfrm>
            <a:off x="1968323" y="461527"/>
            <a:ext cx="12547400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2727"/>
              </a:lnSpc>
              <a:buSzPts val="66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Ομαδική εργασία – Εργαστήριο Διευκόλυνσης</a:t>
            </a:r>
            <a:endParaRPr sz="6600" b="1" i="0" u="none" strike="noStrike" cap="none" dirty="0">
              <a:solidFill>
                <a:srgbClr val="FFFFFF"/>
              </a:solidFill>
              <a:latin typeface="+mn-lt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4b0b47a20_0_6"/>
          <p:cNvSpPr/>
          <p:nvPr/>
        </p:nvSpPr>
        <p:spPr>
          <a:xfrm>
            <a:off x="3244600" y="7730200"/>
            <a:ext cx="11797200" cy="2138100"/>
          </a:xfrm>
          <a:prstGeom prst="roundRect">
            <a:avLst>
              <a:gd name="adj" fmla="val 16667"/>
            </a:avLst>
          </a:prstGeom>
          <a:solidFill>
            <a:srgbClr val="9FC8AA"/>
          </a:solidFill>
          <a:ln w="9525" cap="flat" cmpd="sng">
            <a:solidFill>
              <a:srgbClr val="9EC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9FC8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g3b4b0b47a20_0_6"/>
          <p:cNvGrpSpPr/>
          <p:nvPr/>
        </p:nvGrpSpPr>
        <p:grpSpPr>
          <a:xfrm>
            <a:off x="514539" y="28348"/>
            <a:ext cx="13811031" cy="1571952"/>
            <a:chOff x="0" y="-47625"/>
            <a:chExt cx="1770418" cy="316945"/>
          </a:xfrm>
        </p:grpSpPr>
        <p:sp>
          <p:nvSpPr>
            <p:cNvPr id="184" name="Google Shape;184;g3b4b0b47a20_0_6"/>
            <p:cNvSpPr/>
            <p:nvPr/>
          </p:nvSpPr>
          <p:spPr>
            <a:xfrm>
              <a:off x="0" y="0"/>
              <a:ext cx="1770418" cy="269320"/>
            </a:xfrm>
            <a:custGeom>
              <a:avLst/>
              <a:gdLst/>
              <a:ahLst/>
              <a:cxnLst/>
              <a:rect l="l" t="t" r="r" b="b"/>
              <a:pathLst>
                <a:path w="1770418" h="269320" extrusionOk="0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g3b4b0b47a20_0_6"/>
            <p:cNvSpPr txBox="1"/>
            <p:nvPr/>
          </p:nvSpPr>
          <p:spPr>
            <a:xfrm>
              <a:off x="0" y="-47625"/>
              <a:ext cx="17703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g3b4b0b47a20_0_6"/>
          <p:cNvSpPr/>
          <p:nvPr/>
        </p:nvSpPr>
        <p:spPr>
          <a:xfrm>
            <a:off x="704661" y="396893"/>
            <a:ext cx="1073539" cy="1073539"/>
          </a:xfrm>
          <a:custGeom>
            <a:avLst/>
            <a:gdLst/>
            <a:ahLst/>
            <a:cxnLst/>
            <a:rect l="l" t="t" r="r" b="b"/>
            <a:pathLst>
              <a:path w="1073539" h="1073539" extrusionOk="0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b4b0b47a20_0_6"/>
          <p:cNvSpPr txBox="1"/>
          <p:nvPr/>
        </p:nvSpPr>
        <p:spPr>
          <a:xfrm>
            <a:off x="899025" y="2111928"/>
            <a:ext cx="156972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2">
              <a:buSzPts val="28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Ένας καλός διαμεσολαβητής συνομηλίκων:</a:t>
            </a:r>
            <a:endParaRPr sz="3600" b="1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419100">
              <a:buClr>
                <a:srgbClr val="102C57"/>
              </a:buClr>
              <a:buSzPct val="100000"/>
              <a:buFont typeface="Questrial"/>
              <a:buChar char="★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Δημιουργεί έναν ασφαλή και χωρίς αποκλεισμούς χώρο
Κρατά όλους εμπλεκόμενους
Διαχειρίζεται το χρόνο και την ομαδική ενέργεια
Ενθαρρύνει την ακρόαση και τον σεβασμό
Διευκολύνει τη συμμετοχή άλλων</a:t>
            </a:r>
            <a:endParaRPr sz="36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188" name="Google Shape;188;g3b4b0b47a20_0_6"/>
          <p:cNvSpPr/>
          <p:nvPr/>
        </p:nvSpPr>
        <p:spPr>
          <a:xfrm>
            <a:off x="15163800" y="5890089"/>
            <a:ext cx="4083110" cy="3906175"/>
          </a:xfrm>
          <a:custGeom>
            <a:avLst/>
            <a:gdLst/>
            <a:ahLst/>
            <a:cxnLst/>
            <a:rect l="l" t="t" r="r" b="b"/>
            <a:pathLst>
              <a:path w="4083110" h="3906175" extrusionOk="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b4b0b47a20_0_6"/>
          <p:cNvSpPr txBox="1"/>
          <p:nvPr/>
        </p:nvSpPr>
        <p:spPr>
          <a:xfrm>
            <a:off x="1892557" y="396174"/>
            <a:ext cx="12547500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2727"/>
              </a:lnSpc>
              <a:buSzPts val="66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Ομαδική εργασία – Εργαστήριο Διευκόλυνσης</a:t>
            </a:r>
            <a:endParaRPr sz="6600" b="1" i="0" u="none" strike="noStrike" cap="none" dirty="0">
              <a:solidFill>
                <a:srgbClr val="FFFFFF"/>
              </a:solidFill>
              <a:latin typeface="+mn-lt"/>
              <a:ea typeface="Anta"/>
              <a:cs typeface="Anta"/>
              <a:sym typeface="Anta"/>
            </a:endParaRPr>
          </a:p>
        </p:txBody>
      </p:sp>
      <p:sp>
        <p:nvSpPr>
          <p:cNvPr id="190" name="Google Shape;190;g3b4b0b47a20_0_6"/>
          <p:cNvSpPr txBox="1"/>
          <p:nvPr/>
        </p:nvSpPr>
        <p:spPr>
          <a:xfrm>
            <a:off x="899025" y="5171027"/>
            <a:ext cx="1393457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2">
              <a:buSzPts val="28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Οι καλοί εκπαιδευτές συνομηλίκων προσαρμόζουν τις συνεδρίες τους ανάλογα με:</a:t>
            </a:r>
            <a:endParaRPr sz="3600" b="1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419100">
              <a:buClr>
                <a:srgbClr val="102C57"/>
              </a:buClr>
              <a:buSzPct val="100000"/>
              <a:buFont typeface="Questrial"/>
              <a:buChar char="●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Ηλικία (απλούστερη γλώσσα για μικρότερες ομάδες)
Μέγεθος ομάδας (περισσότερη συζήτηση σε μικρές ομάδες, περισσότερη δομή σε μεγαλύτερες)
Πλαίσιο (σχολείο, λέσχη νέων, διαδικτυακός, άτυπος χώρος)</a:t>
            </a:r>
            <a:endParaRPr sz="30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191" name="Google Shape;191;g3b4b0b47a20_0_6"/>
          <p:cNvSpPr txBox="1"/>
          <p:nvPr/>
        </p:nvSpPr>
        <p:spPr>
          <a:xfrm>
            <a:off x="3604200" y="8044325"/>
            <a:ext cx="11079600" cy="13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3100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 στόχος είναι πάντα ο ίδιος:</a:t>
            </a:r>
            <a:br>
              <a:rPr lang="en-US" sz="3100" b="0" i="0" u="none" strike="noStrike" cap="none" dirty="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3100" b="0" i="0" u="none" strike="noStrike" cap="none" dirty="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l-GR" sz="2000" b="1" dirty="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Κάντε το σαφές, ασφαλές και σχετικό για τους ανθρώπους που έχετε απέναντί σας.</a:t>
            </a:r>
            <a:endParaRPr sz="3100" b="0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"/>
          <p:cNvSpPr/>
          <p:nvPr/>
        </p:nvSpPr>
        <p:spPr>
          <a:xfrm>
            <a:off x="1233450" y="2758325"/>
            <a:ext cx="15821100" cy="2226600"/>
          </a:xfrm>
          <a:prstGeom prst="rect">
            <a:avLst/>
          </a:prstGeom>
          <a:solidFill>
            <a:srgbClr val="102C57"/>
          </a:solidFill>
          <a:ln w="9525" cap="flat" cmpd="sng">
            <a:solidFill>
              <a:srgbClr val="102C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15542475" y="7192275"/>
            <a:ext cx="4083110" cy="3906175"/>
          </a:xfrm>
          <a:custGeom>
            <a:avLst/>
            <a:gdLst/>
            <a:ahLst/>
            <a:cxnLst/>
            <a:rect l="l" t="t" r="r" b="b"/>
            <a:pathLst>
              <a:path w="4083110" h="3906175" extrusionOk="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1164262" y="792495"/>
            <a:ext cx="14609138" cy="1571949"/>
            <a:chOff x="0" y="-47625"/>
            <a:chExt cx="1608918" cy="316945"/>
          </a:xfrm>
        </p:grpSpPr>
        <p:sp>
          <p:nvSpPr>
            <p:cNvPr id="199" name="Google Shape;199;p6"/>
            <p:cNvSpPr/>
            <p:nvPr/>
          </p:nvSpPr>
          <p:spPr>
            <a:xfrm>
              <a:off x="0" y="0"/>
              <a:ext cx="1608918" cy="269320"/>
            </a:xfrm>
            <a:custGeom>
              <a:avLst/>
              <a:gdLst/>
              <a:ahLst/>
              <a:cxnLst/>
              <a:rect l="l" t="t" r="r" b="b"/>
              <a:pathLst>
                <a:path w="1608918" h="269320" extrusionOk="0">
                  <a:moveTo>
                    <a:pt x="97020" y="0"/>
                  </a:moveTo>
                  <a:lnTo>
                    <a:pt x="1511898" y="0"/>
                  </a:lnTo>
                  <a:cubicBezTo>
                    <a:pt x="1565481" y="0"/>
                    <a:pt x="1608918" y="43437"/>
                    <a:pt x="1608918" y="97020"/>
                  </a:cubicBezTo>
                  <a:lnTo>
                    <a:pt x="1608918" y="172300"/>
                  </a:lnTo>
                  <a:cubicBezTo>
                    <a:pt x="1608918" y="198031"/>
                    <a:pt x="1598696" y="222709"/>
                    <a:pt x="1580502" y="240903"/>
                  </a:cubicBezTo>
                  <a:cubicBezTo>
                    <a:pt x="1562307" y="259098"/>
                    <a:pt x="1537629" y="269320"/>
                    <a:pt x="1511898" y="269320"/>
                  </a:cubicBezTo>
                  <a:lnTo>
                    <a:pt x="97020" y="269320"/>
                  </a:lnTo>
                  <a:cubicBezTo>
                    <a:pt x="71288" y="269320"/>
                    <a:pt x="46611" y="259098"/>
                    <a:pt x="28416" y="240903"/>
                  </a:cubicBezTo>
                  <a:cubicBezTo>
                    <a:pt x="10222" y="222709"/>
                    <a:pt x="0" y="198031"/>
                    <a:pt x="0" y="172300"/>
                  </a:cubicBezTo>
                  <a:lnTo>
                    <a:pt x="0" y="97020"/>
                  </a:lnTo>
                  <a:cubicBezTo>
                    <a:pt x="0" y="71288"/>
                    <a:pt x="10222" y="46611"/>
                    <a:pt x="28416" y="28416"/>
                  </a:cubicBezTo>
                  <a:cubicBezTo>
                    <a:pt x="46611" y="10222"/>
                    <a:pt x="71288" y="0"/>
                    <a:pt x="970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6"/>
            <p:cNvSpPr txBox="1"/>
            <p:nvPr/>
          </p:nvSpPr>
          <p:spPr>
            <a:xfrm>
              <a:off x="0" y="-47625"/>
              <a:ext cx="16089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6"/>
          <p:cNvSpPr/>
          <p:nvPr/>
        </p:nvSpPr>
        <p:spPr>
          <a:xfrm>
            <a:off x="1354144" y="1159802"/>
            <a:ext cx="1073539" cy="1073539"/>
          </a:xfrm>
          <a:custGeom>
            <a:avLst/>
            <a:gdLst/>
            <a:ahLst/>
            <a:cxnLst/>
            <a:rect l="l" t="t" r="r" b="b"/>
            <a:pathLst>
              <a:path w="1073539" h="1073539" extrusionOk="0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2212700" y="3240998"/>
            <a:ext cx="13862600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71111"/>
              </a:lnSpc>
              <a:buSzPts val="3600"/>
            </a:pPr>
            <a:r>
              <a:rPr lang="el-GR" sz="2000" b="1" dirty="0">
                <a:solidFill>
                  <a:schemeClr val="lt1"/>
                </a:solidFill>
                <a:latin typeface="+mn-lt"/>
                <a:ea typeface="Questrial"/>
                <a:cs typeface="Questrial"/>
                <a:sym typeface="Questrial"/>
              </a:rPr>
              <a:t>Ομαδική συζήτηση σχετικά με το τι λειτούργησε καλά και τι πρέπει να βελτιωθεί όσον αφορά την αναθεώρηση και τη χρήση των υπαρχόντων πόρων στο </a:t>
            </a:r>
            <a:r>
              <a:rPr lang="el-GR" sz="2000" b="1" dirty="0" err="1">
                <a:solidFill>
                  <a:schemeClr val="lt1"/>
                </a:solidFill>
                <a:latin typeface="+mn-lt"/>
                <a:ea typeface="Questrial"/>
                <a:cs typeface="Questrial"/>
                <a:sym typeface="Questrial"/>
              </a:rPr>
              <a:t>Serenity</a:t>
            </a:r>
            <a:r>
              <a:rPr lang="el-GR" sz="2000" b="1" dirty="0">
                <a:solidFill>
                  <a:schemeClr val="lt1"/>
                </a:solidFill>
                <a:latin typeface="+mn-lt"/>
                <a:ea typeface="Questrial"/>
                <a:cs typeface="Questrial"/>
                <a:sym typeface="Questrial"/>
              </a:rPr>
              <a:t> </a:t>
            </a:r>
            <a:r>
              <a:rPr lang="el-GR" sz="2000" b="1" dirty="0" err="1">
                <a:solidFill>
                  <a:schemeClr val="lt1"/>
                </a:solidFill>
                <a:latin typeface="+mn-lt"/>
                <a:ea typeface="Questrial"/>
                <a:cs typeface="Questrial"/>
                <a:sym typeface="Questrial"/>
              </a:rPr>
              <a:t>Toolbox</a:t>
            </a:r>
            <a:r>
              <a:rPr lang="el-GR" sz="2000" b="1" dirty="0">
                <a:solidFill>
                  <a:schemeClr val="lt1"/>
                </a:solidFill>
                <a:latin typeface="+mn-lt"/>
                <a:ea typeface="Questrial"/>
                <a:cs typeface="Questrial"/>
                <a:sym typeface="Questrial"/>
              </a:rPr>
              <a:t>.</a:t>
            </a:r>
            <a:endParaRPr sz="3600" b="1" i="0" u="none" strike="noStrike" cap="none" dirty="0">
              <a:solidFill>
                <a:schemeClr val="lt1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2856395" y="1233162"/>
            <a:ext cx="1582107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Ας μοιραστούμε τις εμπειρίες μας!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1233450" y="5648314"/>
            <a:ext cx="15361217" cy="2226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25450">
              <a:spcBef>
                <a:spcPts val="50"/>
              </a:spcBef>
              <a:buClr>
                <a:srgbClr val="102C57"/>
              </a:buClr>
              <a:buSzPct val="100000"/>
              <a:buFont typeface="Questrial"/>
              <a:buAutoNum type="arabicPeriod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Ποιες νέες πτυχές αποκτήσατε σχετικά με το σχεδιασμό των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μικροσυνεδριών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;
Ποια μορφή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-συνεδρίας ήταν πιο ελκυστική ή αποτελεσματική και γιατί;
Πώς συνεργάστηκε η ομάδα σας κατά τη διαδικασία σχεδιασμού και ποια ήταν τα δυνατά σημεία και οι προκλήσεις;
Με ποιους τρόπους οι πόροι του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Serenity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Εργαλειοθήκη βελτίωσαν τη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μικροσυνεδρία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σας και πώς θα μπορούσαν να χρησιμοποιηθούν διαφορετικά την επόμενη φορά;
Τι θα κάνατε διαφορετικά αν σχεδιάζατε μια άλλη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-συνεδρία για την ψηφιακή ευημερία;</a:t>
            </a:r>
            <a:endParaRPr sz="35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7"/>
          <p:cNvGrpSpPr/>
          <p:nvPr/>
        </p:nvGrpSpPr>
        <p:grpSpPr>
          <a:xfrm>
            <a:off x="-830432" y="792495"/>
            <a:ext cx="10660232" cy="1571949"/>
            <a:chOff x="0" y="-47625"/>
            <a:chExt cx="1833843" cy="316945"/>
          </a:xfrm>
        </p:grpSpPr>
        <p:sp>
          <p:nvSpPr>
            <p:cNvPr id="210" name="Google Shape;210;p7"/>
            <p:cNvSpPr/>
            <p:nvPr/>
          </p:nvSpPr>
          <p:spPr>
            <a:xfrm>
              <a:off x="0" y="0"/>
              <a:ext cx="1833843" cy="269320"/>
            </a:xfrm>
            <a:custGeom>
              <a:avLst/>
              <a:gdLst/>
              <a:ahLst/>
              <a:cxnLst/>
              <a:rect l="l" t="t" r="r" b="b"/>
              <a:pathLst>
                <a:path w="1833843" h="269320" extrusionOk="0">
                  <a:moveTo>
                    <a:pt x="85120" y="0"/>
                  </a:moveTo>
                  <a:lnTo>
                    <a:pt x="1748723" y="0"/>
                  </a:lnTo>
                  <a:cubicBezTo>
                    <a:pt x="1795733" y="0"/>
                    <a:pt x="1833843" y="38110"/>
                    <a:pt x="1833843" y="85120"/>
                  </a:cubicBezTo>
                  <a:lnTo>
                    <a:pt x="1833843" y="184200"/>
                  </a:lnTo>
                  <a:cubicBezTo>
                    <a:pt x="1833843" y="231210"/>
                    <a:pt x="1795733" y="269320"/>
                    <a:pt x="1748723" y="269320"/>
                  </a:cubicBezTo>
                  <a:lnTo>
                    <a:pt x="85120" y="269320"/>
                  </a:lnTo>
                  <a:cubicBezTo>
                    <a:pt x="62545" y="269320"/>
                    <a:pt x="40894" y="260352"/>
                    <a:pt x="24931" y="244389"/>
                  </a:cubicBezTo>
                  <a:cubicBezTo>
                    <a:pt x="8968" y="228426"/>
                    <a:pt x="0" y="206775"/>
                    <a:pt x="0" y="184200"/>
                  </a:cubicBezTo>
                  <a:lnTo>
                    <a:pt x="0" y="85120"/>
                  </a:lnTo>
                  <a:cubicBezTo>
                    <a:pt x="0" y="38110"/>
                    <a:pt x="38110" y="0"/>
                    <a:pt x="851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7"/>
            <p:cNvSpPr txBox="1"/>
            <p:nvPr/>
          </p:nvSpPr>
          <p:spPr>
            <a:xfrm>
              <a:off x="0" y="-47625"/>
              <a:ext cx="1833843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7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13" name="Google Shape;213;p7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 extrusionOk="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7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7"/>
          <p:cNvSpPr/>
          <p:nvPr/>
        </p:nvSpPr>
        <p:spPr>
          <a:xfrm flipH="1">
            <a:off x="13301650" y="6425400"/>
            <a:ext cx="5268837" cy="4617417"/>
          </a:xfrm>
          <a:custGeom>
            <a:avLst/>
            <a:gdLst/>
            <a:ahLst/>
            <a:cxnLst/>
            <a:rect l="l" t="t" r="r" b="b"/>
            <a:pathLst>
              <a:path w="5268837" h="4617417" extrusionOk="0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 txBox="1"/>
          <p:nvPr/>
        </p:nvSpPr>
        <p:spPr>
          <a:xfrm>
            <a:off x="1964810" y="1265685"/>
            <a:ext cx="8474722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Χρόνος προβληματισμού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7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18" name="Google Shape;218;p7"/>
            <p:cNvSpPr/>
            <p:nvPr/>
          </p:nvSpPr>
          <p:spPr>
            <a:xfrm>
              <a:off x="0" y="0"/>
              <a:ext cx="660400" cy="1001347"/>
            </a:xfrm>
            <a:custGeom>
              <a:avLst/>
              <a:gdLst/>
              <a:ahLst/>
              <a:cxnLst/>
              <a:rect l="l" t="t" r="r" b="b"/>
              <a:pathLst>
                <a:path w="660400" h="1001347" extrusionOk="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7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7"/>
          <p:cNvSpPr txBox="1"/>
          <p:nvPr/>
        </p:nvSpPr>
        <p:spPr>
          <a:xfrm>
            <a:off x="1964810" y="3861600"/>
            <a:ext cx="13912189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SzPts val="36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Σκεφτείτε πώς αυτοί οι πόροι μπορούν να υποστηρίξουν τους φίλους και τους συνομηλίκους σας και σκεφτείτε αποτελεσματικούς τρόπους για να μοιραστείτε και να προωθήσετε τυχόν πολύτιμα εργαλεία ή πληροφορίες που ανακαλύπτετε.</a:t>
            </a:r>
            <a:endParaRPr lang="el-GR" sz="3600" b="1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>
              <a:buSzPts val="3600"/>
            </a:pPr>
            <a:endParaRPr sz="3600" b="1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571500" lvl="0" indent="-571500">
              <a:buClr>
                <a:srgbClr val="102C57"/>
              </a:buClr>
              <a:buSzPct val="100000"/>
              <a:buFont typeface="Arial"/>
              <a:buChar char="★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Ποια ιδέα/συμβουλή ή ιδέα από τις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μικροσυνεδρίες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θα μπορούσα να εφαρμόσω ρεαλιστικά στην καθημερινότητά μου;
Ποιος στη ζωή μου θα μπορούσε να ωφεληθεί από αυτά που έμαθα και πώς θα μπορούσα να τα μοιραστώ μαζί του;
Πώς θα μπορούσα να γίνω καλύτερος εκπαιδευτής συνομηλίκων υπό το πρίσμα του σχεδιασμού και της παράδοσης της σημερινής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μικρο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-συνεδρίας στους συνομηλίκους μου;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"/>
          <p:cNvSpPr/>
          <p:nvPr/>
        </p:nvSpPr>
        <p:spPr>
          <a:xfrm rot="-5400000">
            <a:off x="2615203" y="7671797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4" y="0"/>
                </a:lnTo>
                <a:lnTo>
                  <a:pt x="2615204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 rot="-5400000">
            <a:off x="0" y="7671797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 rot="-5400000">
            <a:off x="15672797" y="0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 rot="-5400000">
            <a:off x="13096660" y="0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4541947" y="2872570"/>
            <a:ext cx="9204105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12059"/>
            </a:pPr>
            <a:r>
              <a:rPr lang="el-GR" sz="8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ΕΥΧΑΡΙΣΤΩ</a:t>
            </a:r>
            <a:endParaRPr sz="8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7726931" y="244755"/>
            <a:ext cx="2834137" cy="2834137"/>
          </a:xfrm>
          <a:custGeom>
            <a:avLst/>
            <a:gdLst/>
            <a:ahLst/>
            <a:cxnLst/>
            <a:rect l="l" t="t" r="r" b="b"/>
            <a:pathLst>
              <a:path w="2834137" h="2834137" extrusionOk="0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3690257" y="4102882"/>
            <a:ext cx="10164566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Serenity: Your Space for Digital Well-being</a:t>
            </a:r>
            <a:endParaRPr sz="6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8"/>
          <p:cNvGrpSpPr/>
          <p:nvPr/>
        </p:nvGrpSpPr>
        <p:grpSpPr>
          <a:xfrm>
            <a:off x="0" y="8670471"/>
            <a:ext cx="18288000" cy="3032291"/>
            <a:chOff x="0" y="-57150"/>
            <a:chExt cx="4816593" cy="922589"/>
          </a:xfrm>
        </p:grpSpPr>
        <p:sp>
          <p:nvSpPr>
            <p:cNvPr id="233" name="Google Shape;233;p8"/>
            <p:cNvSpPr/>
            <p:nvPr/>
          </p:nvSpPr>
          <p:spPr>
            <a:xfrm>
              <a:off x="0" y="0"/>
              <a:ext cx="4816592" cy="865439"/>
            </a:xfrm>
            <a:custGeom>
              <a:avLst/>
              <a:gdLst/>
              <a:ahLst/>
              <a:cxnLst/>
              <a:rect l="l" t="t" r="r" b="b"/>
              <a:pathLst>
                <a:path w="4816592" h="865439" extrusionOk="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8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8"/>
          <p:cNvSpPr/>
          <p:nvPr/>
        </p:nvSpPr>
        <p:spPr>
          <a:xfrm>
            <a:off x="5053468" y="9111820"/>
            <a:ext cx="1946377" cy="993605"/>
          </a:xfrm>
          <a:custGeom>
            <a:avLst/>
            <a:gdLst/>
            <a:ahLst/>
            <a:cxnLst/>
            <a:rect l="l" t="t" r="r" b="b"/>
            <a:pathLst>
              <a:path w="1946377" h="993605" extrusionOk="0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7131762" y="9091415"/>
            <a:ext cx="3760641" cy="968365"/>
          </a:xfrm>
          <a:custGeom>
            <a:avLst/>
            <a:gdLst/>
            <a:ahLst/>
            <a:cxnLst/>
            <a:rect l="l" t="t" r="r" b="b"/>
            <a:pathLst>
              <a:path w="3760641" h="968365" extrusionOk="0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/>
          <p:nvPr/>
        </p:nvSpPr>
        <p:spPr>
          <a:xfrm>
            <a:off x="4850572" y="10213059"/>
            <a:ext cx="2792943" cy="581863"/>
          </a:xfrm>
          <a:custGeom>
            <a:avLst/>
            <a:gdLst/>
            <a:ahLst/>
            <a:cxnLst/>
            <a:rect l="l" t="t" r="r" b="b"/>
            <a:pathLst>
              <a:path w="2792943" h="581863" extrusionOk="0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 txBox="1"/>
          <p:nvPr/>
        </p:nvSpPr>
        <p:spPr>
          <a:xfrm>
            <a:off x="5054560" y="6315894"/>
            <a:ext cx="80421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lang="el-GR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Αριθμός Έργου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2024-2-PT02-KA220-YOU-000287246 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7704453" y="10090413"/>
            <a:ext cx="5651898" cy="5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lang="en-US" sz="1076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lang="en-US" sz="1076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5122794" y="8286431"/>
            <a:ext cx="80422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8"/>
              </a:lnSpc>
              <a:buSzPts val="2134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Ιστοσελίδα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www.serenityproject.eu 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"/>
          <p:cNvSpPr txBox="1"/>
          <p:nvPr/>
        </p:nvSpPr>
        <p:spPr>
          <a:xfrm>
            <a:off x="3154846" y="6716040"/>
            <a:ext cx="119781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10000"/>
              </a:lnSpc>
              <a:buClr>
                <a:srgbClr val="9EC6AA"/>
              </a:buClr>
              <a:buSzPts val="4500"/>
            </a:pPr>
            <a:r>
              <a:rPr lang="el-GR" sz="4000" b="1" dirty="0">
                <a:solidFill>
                  <a:srgbClr val="9EC6AA"/>
                </a:solidFill>
                <a:latin typeface="+mn-lt"/>
                <a:ea typeface="Poppins"/>
                <a:cs typeface="Poppins"/>
                <a:sym typeface="Poppins"/>
              </a:rPr>
              <a:t>Το να είσαι εκπαιδευτής συνομηλίκων
Εργαστήριο Διευκόλυνσης</a:t>
            </a:r>
            <a:endParaRPr sz="11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8" title="MSA log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24320" y="9049315"/>
            <a:ext cx="1049880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690</Words>
  <Application>Microsoft Office PowerPoint</Application>
  <PresentationFormat>Custom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Courier New</vt:lpstr>
      <vt:lpstr>Poppins</vt:lpstr>
      <vt:lpstr>Calibri</vt:lpstr>
      <vt:lpstr>Arial</vt:lpstr>
      <vt:lpstr>Questrial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FIPL</dc:creator>
  <cp:lastModifiedBy>Danae Marga</cp:lastModifiedBy>
  <cp:revision>3</cp:revision>
  <dcterms:created xsi:type="dcterms:W3CDTF">2006-08-16T00:00:00Z</dcterms:created>
  <dcterms:modified xsi:type="dcterms:W3CDTF">2026-03-17T20:57:40Z</dcterms:modified>
</cp:coreProperties>
</file>