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Poppins" panose="00000500000000000000" pitchFamily="2" charset="0"/>
      <p:regular r:id="rId10"/>
      <p:bold r:id="rId11"/>
      <p:italic r:id="rId12"/>
      <p:boldItalic r:id="rId13"/>
    </p:embeddedFont>
    <p:embeddedFont>
      <p:font typeface="Poppins Light" panose="00000400000000000000" pitchFamily="2"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i9eKXrEtjnRMosflnhKVblUz43Q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250" y="26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7.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b427988b85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g3b427988b85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12"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6.jp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jpg"/><Relationship Id="rId4" Type="http://schemas.openxmlformats.org/officeDocument/2006/relationships/image" Target="../media/image34.png"/><Relationship Id="rId9" Type="http://schemas.openxmlformats.org/officeDocument/2006/relationships/image" Target="../media/image39.pn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jpg"/><Relationship Id="rId7" Type="http://schemas.openxmlformats.org/officeDocument/2006/relationships/image" Target="../media/image44.png"/><Relationship Id="rId12"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10.png"/><Relationship Id="rId5" Type="http://schemas.openxmlformats.org/officeDocument/2006/relationships/image" Target="../media/image42.png"/><Relationship Id="rId10" Type="http://schemas.openxmlformats.org/officeDocument/2006/relationships/image" Target="../media/image9.png"/><Relationship Id="rId4" Type="http://schemas.openxmlformats.org/officeDocument/2006/relationships/image" Target="../media/image41.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85" name="Google Shape;85;p1"/>
          <p:cNvSpPr/>
          <p:nvPr/>
        </p:nvSpPr>
        <p:spPr>
          <a:xfrm rot="-7452077">
            <a:off x="16769230" y="3722414"/>
            <a:ext cx="3316508" cy="3324820"/>
          </a:xfrm>
          <a:custGeom>
            <a:avLst/>
            <a:gdLst/>
            <a:ahLst/>
            <a:cxnLst/>
            <a:rect l="l" t="t" r="r" b="b"/>
            <a:pathLst>
              <a:path w="3316508" h="3324820" extrusionOk="0">
                <a:moveTo>
                  <a:pt x="0" y="0"/>
                </a:moveTo>
                <a:lnTo>
                  <a:pt x="3316508" y="0"/>
                </a:lnTo>
                <a:lnTo>
                  <a:pt x="3316508" y="3324820"/>
                </a:lnTo>
                <a:lnTo>
                  <a:pt x="0" y="3324820"/>
                </a:lnTo>
                <a:lnTo>
                  <a:pt x="0" y="0"/>
                </a:lnTo>
                <a:close/>
              </a:path>
            </a:pathLst>
          </a:custGeom>
          <a:blipFill rotWithShape="1">
            <a:blip r:embed="rId4">
              <a:alphaModFix/>
            </a:blip>
            <a:stretch>
              <a:fillRect/>
            </a:stretch>
          </a:blipFill>
          <a:ln>
            <a:noFill/>
          </a:ln>
        </p:spPr>
        <p:txBody>
          <a:bodyPr/>
          <a:lstStyle/>
          <a:p>
            <a:endParaRPr lang="en-GB"/>
          </a:p>
        </p:txBody>
      </p:sp>
      <p:sp>
        <p:nvSpPr>
          <p:cNvPr id="86" name="Google Shape;86;p1"/>
          <p:cNvSpPr/>
          <p:nvPr/>
        </p:nvSpPr>
        <p:spPr>
          <a:xfrm rot="-5400000" flipH="1">
            <a:off x="15841482" y="5830796"/>
            <a:ext cx="2586002" cy="2586002"/>
          </a:xfrm>
          <a:custGeom>
            <a:avLst/>
            <a:gdLst/>
            <a:ahLst/>
            <a:cxnLst/>
            <a:rect l="l" t="t" r="r" b="b"/>
            <a:pathLst>
              <a:path w="2586002" h="2586002" extrusionOk="0">
                <a:moveTo>
                  <a:pt x="2586002" y="0"/>
                </a:moveTo>
                <a:lnTo>
                  <a:pt x="0" y="0"/>
                </a:lnTo>
                <a:lnTo>
                  <a:pt x="0" y="2586003"/>
                </a:lnTo>
                <a:lnTo>
                  <a:pt x="2586002" y="2586003"/>
                </a:lnTo>
                <a:lnTo>
                  <a:pt x="2586002" y="0"/>
                </a:lnTo>
                <a:close/>
              </a:path>
            </a:pathLst>
          </a:custGeom>
          <a:blipFill rotWithShape="1">
            <a:blip r:embed="rId5">
              <a:alphaModFix/>
            </a:blip>
            <a:stretch>
              <a:fillRect/>
            </a:stretch>
          </a:blipFill>
          <a:ln>
            <a:noFill/>
          </a:ln>
        </p:spPr>
        <p:txBody>
          <a:bodyPr/>
          <a:lstStyle/>
          <a:p>
            <a:endParaRPr lang="en-GB"/>
          </a:p>
        </p:txBody>
      </p:sp>
      <p:sp>
        <p:nvSpPr>
          <p:cNvPr id="87" name="Google Shape;87;p1"/>
          <p:cNvSpPr/>
          <p:nvPr/>
        </p:nvSpPr>
        <p:spPr>
          <a:xfrm>
            <a:off x="0" y="-90308"/>
            <a:ext cx="676761" cy="1752131"/>
          </a:xfrm>
          <a:custGeom>
            <a:avLst/>
            <a:gdLst/>
            <a:ahLst/>
            <a:cxnLst/>
            <a:rect l="l" t="t" r="r" b="b"/>
            <a:pathLst>
              <a:path w="676761" h="1752131" extrusionOk="0">
                <a:moveTo>
                  <a:pt x="0" y="0"/>
                </a:moveTo>
                <a:lnTo>
                  <a:pt x="676761" y="0"/>
                </a:lnTo>
                <a:lnTo>
                  <a:pt x="676761" y="1752131"/>
                </a:lnTo>
                <a:lnTo>
                  <a:pt x="0" y="1752131"/>
                </a:lnTo>
                <a:lnTo>
                  <a:pt x="0" y="0"/>
                </a:lnTo>
                <a:close/>
              </a:path>
            </a:pathLst>
          </a:custGeom>
          <a:blipFill rotWithShape="1">
            <a:blip r:embed="rId6">
              <a:alphaModFix/>
            </a:blip>
            <a:stretch>
              <a:fillRect/>
            </a:stretch>
          </a:blipFill>
          <a:ln>
            <a:noFill/>
          </a:ln>
        </p:spPr>
        <p:txBody>
          <a:bodyPr/>
          <a:lstStyle/>
          <a:p>
            <a:endParaRPr lang="en-GB"/>
          </a:p>
        </p:txBody>
      </p:sp>
      <p:sp>
        <p:nvSpPr>
          <p:cNvPr id="88" name="Google Shape;88;p1"/>
          <p:cNvSpPr/>
          <p:nvPr/>
        </p:nvSpPr>
        <p:spPr>
          <a:xfrm>
            <a:off x="-38934" y="6145238"/>
            <a:ext cx="2135267" cy="2271561"/>
          </a:xfrm>
          <a:custGeom>
            <a:avLst/>
            <a:gdLst/>
            <a:ahLst/>
            <a:cxnLst/>
            <a:rect l="l" t="t" r="r" b="b"/>
            <a:pathLst>
              <a:path w="2135267" h="2271561" extrusionOk="0">
                <a:moveTo>
                  <a:pt x="0" y="0"/>
                </a:moveTo>
                <a:lnTo>
                  <a:pt x="2135268" y="0"/>
                </a:lnTo>
                <a:lnTo>
                  <a:pt x="2135268" y="2271561"/>
                </a:lnTo>
                <a:lnTo>
                  <a:pt x="0" y="2271561"/>
                </a:lnTo>
                <a:lnTo>
                  <a:pt x="0" y="0"/>
                </a:lnTo>
                <a:close/>
              </a:path>
            </a:pathLst>
          </a:custGeom>
          <a:blipFill rotWithShape="1">
            <a:blip r:embed="rId7">
              <a:alphaModFix/>
            </a:blip>
            <a:stretch>
              <a:fillRect/>
            </a:stretch>
          </a:blipFill>
          <a:ln>
            <a:noFill/>
          </a:ln>
        </p:spPr>
        <p:txBody>
          <a:bodyPr/>
          <a:lstStyle/>
          <a:p>
            <a:endParaRPr lang="en-GB"/>
          </a:p>
        </p:txBody>
      </p:sp>
      <p:sp>
        <p:nvSpPr>
          <p:cNvPr id="89" name="Google Shape;89;p1"/>
          <p:cNvSpPr/>
          <p:nvPr/>
        </p:nvSpPr>
        <p:spPr>
          <a:xfrm rot="10800000" flipH="1">
            <a:off x="16620268" y="0"/>
            <a:ext cx="2137393" cy="1661823"/>
          </a:xfrm>
          <a:custGeom>
            <a:avLst/>
            <a:gdLst/>
            <a:ahLst/>
            <a:cxnLst/>
            <a:rect l="l" t="t" r="r" b="b"/>
            <a:pathLst>
              <a:path w="2137393" h="1661823" extrusionOk="0">
                <a:moveTo>
                  <a:pt x="0" y="1661823"/>
                </a:moveTo>
                <a:lnTo>
                  <a:pt x="2137393" y="1661823"/>
                </a:lnTo>
                <a:lnTo>
                  <a:pt x="2137393" y="0"/>
                </a:lnTo>
                <a:lnTo>
                  <a:pt x="0" y="0"/>
                </a:lnTo>
                <a:lnTo>
                  <a:pt x="0" y="1661823"/>
                </a:lnTo>
                <a:close/>
              </a:path>
            </a:pathLst>
          </a:custGeom>
          <a:blipFill rotWithShape="1">
            <a:blip r:embed="rId8">
              <a:alphaModFix/>
            </a:blip>
            <a:stretch>
              <a:fillRect/>
            </a:stretch>
          </a:blipFill>
          <a:ln>
            <a:noFill/>
          </a:ln>
        </p:spPr>
        <p:txBody>
          <a:bodyPr/>
          <a:lstStyle/>
          <a:p>
            <a:endParaRPr lang="en-GB"/>
          </a:p>
        </p:txBody>
      </p:sp>
      <p:sp>
        <p:nvSpPr>
          <p:cNvPr id="90" name="Google Shape;90;p1"/>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9">
              <a:alphaModFix/>
            </a:blip>
            <a:stretch>
              <a:fillRect/>
            </a:stretch>
          </a:blipFill>
          <a:ln>
            <a:noFill/>
          </a:ln>
        </p:spPr>
        <p:txBody>
          <a:bodyPr/>
          <a:lstStyle/>
          <a:p>
            <a:endParaRPr lang="en-GB"/>
          </a:p>
        </p:txBody>
      </p:sp>
      <p:grpSp>
        <p:nvGrpSpPr>
          <p:cNvPr id="91" name="Google Shape;91;p1"/>
          <p:cNvGrpSpPr/>
          <p:nvPr/>
        </p:nvGrpSpPr>
        <p:grpSpPr>
          <a:xfrm>
            <a:off x="0" y="8199808"/>
            <a:ext cx="18288000" cy="3502954"/>
            <a:chOff x="0" y="-57150"/>
            <a:chExt cx="4816593" cy="922589"/>
          </a:xfrm>
        </p:grpSpPr>
        <p:sp>
          <p:nvSpPr>
            <p:cNvPr id="92" name="Google Shape;92;p1"/>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 name="Google Shape;93;p1"/>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 name="Google Shape;94;p1"/>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10">
              <a:alphaModFix/>
            </a:blip>
            <a:stretch>
              <a:fillRect/>
            </a:stretch>
          </a:blipFill>
          <a:ln>
            <a:noFill/>
          </a:ln>
        </p:spPr>
        <p:txBody>
          <a:bodyPr/>
          <a:lstStyle/>
          <a:p>
            <a:endParaRPr lang="en-GB"/>
          </a:p>
        </p:txBody>
      </p:sp>
      <p:sp>
        <p:nvSpPr>
          <p:cNvPr id="95" name="Google Shape;95;p1"/>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11">
              <a:alphaModFix/>
            </a:blip>
            <a:stretch>
              <a:fillRect/>
            </a:stretch>
          </a:blipFill>
          <a:ln>
            <a:noFill/>
          </a:ln>
        </p:spPr>
        <p:txBody>
          <a:bodyPr/>
          <a:lstStyle/>
          <a:p>
            <a:endParaRPr lang="en-GB"/>
          </a:p>
        </p:txBody>
      </p:sp>
      <p:sp>
        <p:nvSpPr>
          <p:cNvPr id="96" name="Google Shape;96;p1"/>
          <p:cNvSpPr txBox="1"/>
          <p:nvPr/>
        </p:nvSpPr>
        <p:spPr>
          <a:xfrm>
            <a:off x="2744726" y="3225371"/>
            <a:ext cx="12798548"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6000"/>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1400" b="0" i="0" u="none" strike="noStrike" cap="none" dirty="0">
              <a:solidFill>
                <a:srgbClr val="000000"/>
              </a:solidFill>
              <a:latin typeface="+mn-lt"/>
              <a:ea typeface="Arial"/>
              <a:cs typeface="Arial"/>
              <a:sym typeface="Arial"/>
            </a:endParaRPr>
          </a:p>
        </p:txBody>
      </p:sp>
      <p:sp>
        <p:nvSpPr>
          <p:cNvPr id="97" name="Google Shape;97;p1"/>
          <p:cNvSpPr txBox="1"/>
          <p:nvPr/>
        </p:nvSpPr>
        <p:spPr>
          <a:xfrm>
            <a:off x="4623048" y="5399909"/>
            <a:ext cx="9041899" cy="430887"/>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Clr>
                <a:srgbClr val="000000"/>
              </a:buClr>
              <a:buSzPts val="2400"/>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1200" b="0" i="0" u="none" strike="noStrike" cap="none" dirty="0">
              <a:solidFill>
                <a:srgbClr val="000000"/>
              </a:solidFill>
              <a:latin typeface="+mn-lt"/>
              <a:ea typeface="Arial"/>
              <a:cs typeface="Arial"/>
              <a:sym typeface="Arial"/>
            </a:endParaRPr>
          </a:p>
        </p:txBody>
      </p:sp>
      <p:sp>
        <p:nvSpPr>
          <p:cNvPr id="98" name="Google Shape;98;p1"/>
          <p:cNvSpPr txBox="1"/>
          <p:nvPr/>
        </p:nvSpPr>
        <p:spPr>
          <a:xfrm>
            <a:off x="2744726" y="6378726"/>
            <a:ext cx="12798600" cy="677108"/>
          </a:xfrm>
          <a:prstGeom prst="rect">
            <a:avLst/>
          </a:prstGeom>
          <a:noFill/>
          <a:ln>
            <a:noFill/>
          </a:ln>
        </p:spPr>
        <p:txBody>
          <a:bodyPr spcFirstLastPara="1" wrap="square" lIns="0" tIns="0" rIns="0" bIns="0" anchor="t" anchorCtr="0">
            <a:spAutoFit/>
          </a:bodyPr>
          <a:lstStyle/>
          <a:p>
            <a:pPr lvl="0" algn="ctr">
              <a:lnSpc>
                <a:spcPct val="110000"/>
              </a:lnSpc>
              <a:buSzPts val="4500"/>
            </a:pPr>
            <a:r>
              <a:rPr lang="el-GR" sz="4000" b="1" dirty="0">
                <a:solidFill>
                  <a:srgbClr val="9EC6AA"/>
                </a:solidFill>
                <a:latin typeface="+mn-lt"/>
                <a:ea typeface="Poppins"/>
                <a:cs typeface="Poppins"/>
                <a:sym typeface="Poppins"/>
              </a:rPr>
              <a:t>Από την Ευαισθητοποίηση στη Δράση</a:t>
            </a:r>
            <a:endParaRPr sz="4000" b="0" i="0" u="none" strike="noStrike" cap="none" dirty="0">
              <a:solidFill>
                <a:srgbClr val="000000"/>
              </a:solidFill>
              <a:latin typeface="+mn-lt"/>
              <a:ea typeface="Arial"/>
              <a:cs typeface="Arial"/>
              <a:sym typeface="Arial"/>
            </a:endParaRPr>
          </a:p>
        </p:txBody>
      </p:sp>
      <p:sp>
        <p:nvSpPr>
          <p:cNvPr id="99" name="Google Shape;99;p1"/>
          <p:cNvSpPr/>
          <p:nvPr/>
        </p:nvSpPr>
        <p:spPr>
          <a:xfrm>
            <a:off x="7747529" y="9587642"/>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2">
              <a:alphaModFix/>
            </a:blip>
            <a:stretch>
              <a:fillRect/>
            </a:stretch>
          </a:blipFill>
          <a:ln>
            <a:noFill/>
          </a:ln>
        </p:spPr>
        <p:txBody>
          <a:bodyPr/>
          <a:lstStyle/>
          <a:p>
            <a:endParaRPr lang="en-GB"/>
          </a:p>
        </p:txBody>
      </p:sp>
      <p:pic>
        <p:nvPicPr>
          <p:cNvPr id="100" name="Google Shape;100;p1" title="MSA logo.png"/>
          <p:cNvPicPr preferRelativeResize="0"/>
          <p:nvPr/>
        </p:nvPicPr>
        <p:blipFill>
          <a:blip r:embed="rId13">
            <a:alphaModFix/>
          </a:blip>
          <a:stretch>
            <a:fillRect/>
          </a:stretch>
        </p:blipFill>
        <p:spPr>
          <a:xfrm>
            <a:off x="11155450" y="8416801"/>
            <a:ext cx="1255732" cy="1158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grpSp>
        <p:nvGrpSpPr>
          <p:cNvPr id="105" name="Google Shape;105;p2"/>
          <p:cNvGrpSpPr/>
          <p:nvPr/>
        </p:nvGrpSpPr>
        <p:grpSpPr>
          <a:xfrm>
            <a:off x="2757812" y="2419400"/>
            <a:ext cx="999663" cy="999663"/>
            <a:chOff x="0" y="0"/>
            <a:chExt cx="812800" cy="812800"/>
          </a:xfrm>
        </p:grpSpPr>
        <p:sp>
          <p:nvSpPr>
            <p:cNvPr id="106" name="Google Shape;106;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8" name="Google Shape;108;p2"/>
          <p:cNvGrpSpPr/>
          <p:nvPr/>
        </p:nvGrpSpPr>
        <p:grpSpPr>
          <a:xfrm>
            <a:off x="8478757" y="2419400"/>
            <a:ext cx="999663" cy="999663"/>
            <a:chOff x="0" y="0"/>
            <a:chExt cx="812800" cy="812800"/>
          </a:xfrm>
        </p:grpSpPr>
        <p:sp>
          <p:nvSpPr>
            <p:cNvPr id="109" name="Google Shape;109;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2"/>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1" name="Google Shape;111;p2"/>
          <p:cNvGrpSpPr/>
          <p:nvPr/>
        </p:nvGrpSpPr>
        <p:grpSpPr>
          <a:xfrm>
            <a:off x="14656901" y="2419400"/>
            <a:ext cx="999663" cy="999663"/>
            <a:chOff x="0" y="0"/>
            <a:chExt cx="812800" cy="812800"/>
          </a:xfrm>
        </p:grpSpPr>
        <p:sp>
          <p:nvSpPr>
            <p:cNvPr id="112" name="Google Shape;112;p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38100"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p:nvPr/>
        </p:nvSpPr>
        <p:spPr>
          <a:xfrm>
            <a:off x="11438341" y="9431236"/>
            <a:ext cx="954642" cy="954642"/>
          </a:xfrm>
          <a:custGeom>
            <a:avLst/>
            <a:gdLst/>
            <a:ahLst/>
            <a:cxnLst/>
            <a:rect l="l" t="t" r="r" b="b"/>
            <a:pathLst>
              <a:path w="1388570" h="1388570" extrusionOk="0">
                <a:moveTo>
                  <a:pt x="0" y="0"/>
                </a:moveTo>
                <a:lnTo>
                  <a:pt x="1388570" y="0"/>
                </a:lnTo>
                <a:lnTo>
                  <a:pt x="1388570" y="1388570"/>
                </a:lnTo>
                <a:lnTo>
                  <a:pt x="0" y="1388570"/>
                </a:lnTo>
                <a:lnTo>
                  <a:pt x="0" y="0"/>
                </a:lnTo>
                <a:close/>
              </a:path>
            </a:pathLst>
          </a:custGeom>
          <a:blipFill rotWithShape="1">
            <a:blip r:embed="rId3">
              <a:alphaModFix/>
            </a:blip>
            <a:stretch>
              <a:fillRect/>
            </a:stretch>
          </a:blipFill>
          <a:ln>
            <a:noFill/>
          </a:ln>
        </p:spPr>
        <p:txBody>
          <a:bodyPr/>
          <a:lstStyle/>
          <a:p>
            <a:endParaRPr lang="en-GB"/>
          </a:p>
        </p:txBody>
      </p:sp>
      <p:sp>
        <p:nvSpPr>
          <p:cNvPr id="115" name="Google Shape;115;p2"/>
          <p:cNvSpPr/>
          <p:nvPr/>
        </p:nvSpPr>
        <p:spPr>
          <a:xfrm>
            <a:off x="3003449" y="2640761"/>
            <a:ext cx="508361" cy="505819"/>
          </a:xfrm>
          <a:custGeom>
            <a:avLst/>
            <a:gdLst/>
            <a:ahLst/>
            <a:cxnLst/>
            <a:rect l="l" t="t" r="r" b="b"/>
            <a:pathLst>
              <a:path w="508361" h="505819" extrusionOk="0">
                <a:moveTo>
                  <a:pt x="0" y="0"/>
                </a:moveTo>
                <a:lnTo>
                  <a:pt x="508361" y="0"/>
                </a:lnTo>
                <a:lnTo>
                  <a:pt x="508361" y="505819"/>
                </a:lnTo>
                <a:lnTo>
                  <a:pt x="0" y="505819"/>
                </a:lnTo>
                <a:lnTo>
                  <a:pt x="0" y="0"/>
                </a:lnTo>
                <a:close/>
              </a:path>
            </a:pathLst>
          </a:custGeom>
          <a:blipFill rotWithShape="1">
            <a:blip r:embed="rId4">
              <a:alphaModFix/>
            </a:blip>
            <a:stretch>
              <a:fillRect/>
            </a:stretch>
          </a:blipFill>
          <a:ln>
            <a:noFill/>
          </a:ln>
        </p:spPr>
        <p:txBody>
          <a:bodyPr/>
          <a:lstStyle/>
          <a:p>
            <a:endParaRPr lang="en-GB"/>
          </a:p>
        </p:txBody>
      </p:sp>
      <p:sp>
        <p:nvSpPr>
          <p:cNvPr id="116" name="Google Shape;116;p2"/>
          <p:cNvSpPr/>
          <p:nvPr/>
        </p:nvSpPr>
        <p:spPr>
          <a:xfrm>
            <a:off x="8716962" y="2607365"/>
            <a:ext cx="523222" cy="572610"/>
          </a:xfrm>
          <a:custGeom>
            <a:avLst/>
            <a:gdLst/>
            <a:ahLst/>
            <a:cxnLst/>
            <a:rect l="l" t="t" r="r" b="b"/>
            <a:pathLst>
              <a:path w="523222" h="572610" extrusionOk="0">
                <a:moveTo>
                  <a:pt x="0" y="0"/>
                </a:moveTo>
                <a:lnTo>
                  <a:pt x="523222" y="0"/>
                </a:lnTo>
                <a:lnTo>
                  <a:pt x="523222" y="572610"/>
                </a:lnTo>
                <a:lnTo>
                  <a:pt x="0" y="572610"/>
                </a:lnTo>
                <a:lnTo>
                  <a:pt x="0" y="0"/>
                </a:lnTo>
                <a:close/>
              </a:path>
            </a:pathLst>
          </a:custGeom>
          <a:blipFill rotWithShape="1">
            <a:blip r:embed="rId5">
              <a:alphaModFix/>
            </a:blip>
            <a:stretch>
              <a:fillRect/>
            </a:stretch>
          </a:blipFill>
          <a:ln>
            <a:noFill/>
          </a:ln>
        </p:spPr>
        <p:txBody>
          <a:bodyPr/>
          <a:lstStyle/>
          <a:p>
            <a:endParaRPr lang="en-GB"/>
          </a:p>
        </p:txBody>
      </p:sp>
      <p:sp>
        <p:nvSpPr>
          <p:cNvPr id="117" name="Google Shape;117;p2"/>
          <p:cNvSpPr/>
          <p:nvPr/>
        </p:nvSpPr>
        <p:spPr>
          <a:xfrm>
            <a:off x="14874932" y="2637431"/>
            <a:ext cx="563572" cy="563572"/>
          </a:xfrm>
          <a:custGeom>
            <a:avLst/>
            <a:gdLst/>
            <a:ahLst/>
            <a:cxnLst/>
            <a:rect l="l" t="t" r="r" b="b"/>
            <a:pathLst>
              <a:path w="563572" h="563572" extrusionOk="0">
                <a:moveTo>
                  <a:pt x="0" y="0"/>
                </a:moveTo>
                <a:lnTo>
                  <a:pt x="563572" y="0"/>
                </a:lnTo>
                <a:lnTo>
                  <a:pt x="563572" y="563572"/>
                </a:lnTo>
                <a:lnTo>
                  <a:pt x="0" y="563572"/>
                </a:lnTo>
                <a:lnTo>
                  <a:pt x="0" y="0"/>
                </a:lnTo>
                <a:close/>
              </a:path>
            </a:pathLst>
          </a:custGeom>
          <a:blipFill rotWithShape="1">
            <a:blip r:embed="rId6">
              <a:alphaModFix/>
            </a:blip>
            <a:stretch>
              <a:fillRect/>
            </a:stretch>
          </a:blipFill>
          <a:ln>
            <a:noFill/>
          </a:ln>
        </p:spPr>
        <p:txBody>
          <a:bodyPr/>
          <a:lstStyle/>
          <a:p>
            <a:endParaRPr lang="en-GB"/>
          </a:p>
        </p:txBody>
      </p:sp>
      <p:sp>
        <p:nvSpPr>
          <p:cNvPr id="118" name="Google Shape;118;p2"/>
          <p:cNvSpPr/>
          <p:nvPr/>
        </p:nvSpPr>
        <p:spPr>
          <a:xfrm>
            <a:off x="0" y="178525"/>
            <a:ext cx="1028700" cy="1039091"/>
          </a:xfrm>
          <a:custGeom>
            <a:avLst/>
            <a:gdLst/>
            <a:ahLst/>
            <a:cxnLst/>
            <a:rect l="l" t="t" r="r" b="b"/>
            <a:pathLst>
              <a:path w="1028700" h="1039091" extrusionOk="0">
                <a:moveTo>
                  <a:pt x="0" y="0"/>
                </a:moveTo>
                <a:lnTo>
                  <a:pt x="1028700" y="0"/>
                </a:lnTo>
                <a:lnTo>
                  <a:pt x="1028700" y="1039091"/>
                </a:lnTo>
                <a:lnTo>
                  <a:pt x="0" y="1039091"/>
                </a:lnTo>
                <a:lnTo>
                  <a:pt x="0" y="0"/>
                </a:lnTo>
                <a:close/>
              </a:path>
            </a:pathLst>
          </a:custGeom>
          <a:blipFill rotWithShape="1">
            <a:blip r:embed="rId7">
              <a:alphaModFix/>
            </a:blip>
            <a:stretch>
              <a:fillRect/>
            </a:stretch>
          </a:blipFill>
          <a:ln>
            <a:noFill/>
          </a:ln>
        </p:spPr>
        <p:txBody>
          <a:bodyPr/>
          <a:lstStyle/>
          <a:p>
            <a:endParaRPr lang="en-GB"/>
          </a:p>
        </p:txBody>
      </p:sp>
      <p:sp>
        <p:nvSpPr>
          <p:cNvPr id="119" name="Google Shape;119;p2"/>
          <p:cNvSpPr/>
          <p:nvPr/>
        </p:nvSpPr>
        <p:spPr>
          <a:xfrm rot="250486">
            <a:off x="10653569" y="7744932"/>
            <a:ext cx="1070089" cy="1070089"/>
          </a:xfrm>
          <a:custGeom>
            <a:avLst/>
            <a:gdLst/>
            <a:ahLst/>
            <a:cxnLst/>
            <a:rect l="l" t="t" r="r" b="b"/>
            <a:pathLst>
              <a:path w="1558028" h="1558028" extrusionOk="0">
                <a:moveTo>
                  <a:pt x="0" y="0"/>
                </a:moveTo>
                <a:lnTo>
                  <a:pt x="1558028" y="0"/>
                </a:lnTo>
                <a:lnTo>
                  <a:pt x="1558028" y="1558028"/>
                </a:lnTo>
                <a:lnTo>
                  <a:pt x="0" y="1558028"/>
                </a:lnTo>
                <a:lnTo>
                  <a:pt x="0" y="0"/>
                </a:lnTo>
                <a:close/>
              </a:path>
            </a:pathLst>
          </a:custGeom>
          <a:blipFill rotWithShape="1">
            <a:blip r:embed="rId8">
              <a:alphaModFix/>
            </a:blip>
            <a:stretch>
              <a:fillRect/>
            </a:stretch>
          </a:blipFill>
          <a:ln>
            <a:noFill/>
          </a:ln>
        </p:spPr>
        <p:txBody>
          <a:bodyPr/>
          <a:lstStyle/>
          <a:p>
            <a:endParaRPr lang="en-GB"/>
          </a:p>
        </p:txBody>
      </p:sp>
      <p:sp>
        <p:nvSpPr>
          <p:cNvPr id="120" name="Google Shape;120;p2"/>
          <p:cNvSpPr/>
          <p:nvPr/>
        </p:nvSpPr>
        <p:spPr>
          <a:xfrm rot="-1917681">
            <a:off x="6629656" y="9350640"/>
            <a:ext cx="1337502" cy="1039907"/>
          </a:xfrm>
          <a:custGeom>
            <a:avLst/>
            <a:gdLst/>
            <a:ahLst/>
            <a:cxnLst/>
            <a:rect l="l" t="t" r="r" b="b"/>
            <a:pathLst>
              <a:path w="1939733" h="1508142" extrusionOk="0">
                <a:moveTo>
                  <a:pt x="0" y="0"/>
                </a:moveTo>
                <a:lnTo>
                  <a:pt x="1939733" y="0"/>
                </a:lnTo>
                <a:lnTo>
                  <a:pt x="1939733" y="1508143"/>
                </a:lnTo>
                <a:lnTo>
                  <a:pt x="0" y="1508143"/>
                </a:lnTo>
                <a:lnTo>
                  <a:pt x="0" y="0"/>
                </a:lnTo>
                <a:close/>
              </a:path>
            </a:pathLst>
          </a:custGeom>
          <a:blipFill rotWithShape="1">
            <a:blip r:embed="rId9">
              <a:alphaModFix/>
            </a:blip>
            <a:stretch>
              <a:fillRect/>
            </a:stretch>
          </a:blipFill>
          <a:ln>
            <a:noFill/>
          </a:ln>
        </p:spPr>
        <p:txBody>
          <a:bodyPr/>
          <a:lstStyle/>
          <a:p>
            <a:endParaRPr lang="en-GB"/>
          </a:p>
        </p:txBody>
      </p:sp>
      <p:sp>
        <p:nvSpPr>
          <p:cNvPr id="121" name="Google Shape;121;p2"/>
          <p:cNvSpPr txBox="1"/>
          <p:nvPr/>
        </p:nvSpPr>
        <p:spPr>
          <a:xfrm>
            <a:off x="5270800" y="609775"/>
            <a:ext cx="8918700" cy="1354217"/>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latin typeface="+mn-lt"/>
                <a:ea typeface="Poppins"/>
                <a:cs typeface="Poppins"/>
                <a:sym typeface="Poppins"/>
              </a:rPr>
              <a:t>Η σημασία του να είσαι καλός εκπαιδευτής συνομηλίκων</a:t>
            </a:r>
            <a:endParaRPr sz="5000" b="0" i="0" u="none" strike="noStrike" cap="none" dirty="0">
              <a:solidFill>
                <a:srgbClr val="000000"/>
              </a:solidFill>
              <a:latin typeface="+mn-lt"/>
              <a:ea typeface="Arial"/>
              <a:cs typeface="Arial"/>
              <a:sym typeface="Arial"/>
            </a:endParaRPr>
          </a:p>
        </p:txBody>
      </p:sp>
      <p:sp>
        <p:nvSpPr>
          <p:cNvPr id="122" name="Google Shape;122;p2"/>
          <p:cNvSpPr txBox="1"/>
          <p:nvPr/>
        </p:nvSpPr>
        <p:spPr>
          <a:xfrm>
            <a:off x="12882373" y="3687659"/>
            <a:ext cx="4766700" cy="338554"/>
          </a:xfrm>
          <a:prstGeom prst="rect">
            <a:avLst/>
          </a:prstGeom>
          <a:noFill/>
          <a:ln>
            <a:noFill/>
          </a:ln>
        </p:spPr>
        <p:txBody>
          <a:bodyPr spcFirstLastPara="1" wrap="square" lIns="0" tIns="0" rIns="0" bIns="0" anchor="t" anchorCtr="0">
            <a:spAutoFit/>
          </a:bodyPr>
          <a:lstStyle/>
          <a:p>
            <a:pPr lvl="0" algn="ctr">
              <a:lnSpc>
                <a:spcPct val="110000"/>
              </a:lnSpc>
              <a:buSzPts val="2300"/>
            </a:pPr>
            <a:r>
              <a:rPr lang="el-GR" sz="2000" b="1" dirty="0">
                <a:solidFill>
                  <a:srgbClr val="2B2B2B"/>
                </a:solidFill>
                <a:latin typeface="+mn-lt"/>
                <a:ea typeface="Poppins"/>
                <a:cs typeface="Poppins"/>
                <a:sym typeface="Poppins"/>
              </a:rPr>
              <a:t>Ενδυνάμωση της μελλοντικής δράσης</a:t>
            </a:r>
            <a:endParaRPr sz="2300" b="0" i="0" u="none" strike="noStrike" cap="none" dirty="0">
              <a:solidFill>
                <a:srgbClr val="000000"/>
              </a:solidFill>
              <a:latin typeface="+mn-lt"/>
              <a:ea typeface="Arial"/>
              <a:cs typeface="Arial"/>
              <a:sym typeface="Arial"/>
            </a:endParaRPr>
          </a:p>
        </p:txBody>
      </p:sp>
      <p:sp>
        <p:nvSpPr>
          <p:cNvPr id="123" name="Google Shape;123;p2"/>
          <p:cNvSpPr txBox="1"/>
          <p:nvPr/>
        </p:nvSpPr>
        <p:spPr>
          <a:xfrm>
            <a:off x="6744226" y="3687659"/>
            <a:ext cx="5034900" cy="338554"/>
          </a:xfrm>
          <a:prstGeom prst="rect">
            <a:avLst/>
          </a:prstGeom>
          <a:noFill/>
          <a:ln>
            <a:noFill/>
          </a:ln>
        </p:spPr>
        <p:txBody>
          <a:bodyPr spcFirstLastPara="1" wrap="square" lIns="0" tIns="0" rIns="0" bIns="0" anchor="t" anchorCtr="0">
            <a:spAutoFit/>
          </a:bodyPr>
          <a:lstStyle/>
          <a:p>
            <a:pPr lvl="0" algn="ctr">
              <a:lnSpc>
                <a:spcPct val="110000"/>
              </a:lnSpc>
              <a:buSzPts val="2300"/>
            </a:pPr>
            <a:r>
              <a:rPr lang="el-GR" sz="2000" b="1" dirty="0">
                <a:solidFill>
                  <a:srgbClr val="2B2B2B"/>
                </a:solidFill>
                <a:latin typeface="+mn-lt"/>
                <a:ea typeface="Poppins"/>
                <a:cs typeface="Poppins"/>
                <a:sym typeface="Poppins"/>
              </a:rPr>
              <a:t>Εφαρμογή της μάθησης στην πράξη</a:t>
            </a:r>
            <a:endParaRPr sz="2300" b="0" i="0" u="none" strike="noStrike" cap="none" dirty="0">
              <a:solidFill>
                <a:srgbClr val="000000"/>
              </a:solidFill>
              <a:latin typeface="+mn-lt"/>
              <a:ea typeface="Arial"/>
              <a:cs typeface="Arial"/>
              <a:sym typeface="Arial"/>
            </a:endParaRPr>
          </a:p>
        </p:txBody>
      </p:sp>
      <p:sp>
        <p:nvSpPr>
          <p:cNvPr id="124" name="Google Shape;124;p2"/>
          <p:cNvSpPr txBox="1"/>
          <p:nvPr/>
        </p:nvSpPr>
        <p:spPr>
          <a:xfrm>
            <a:off x="12979303" y="4194309"/>
            <a:ext cx="5034900" cy="4616648"/>
          </a:xfrm>
          <a:prstGeom prst="rect">
            <a:avLst/>
          </a:prstGeom>
          <a:noFill/>
          <a:ln>
            <a:noFill/>
          </a:ln>
        </p:spPr>
        <p:txBody>
          <a:bodyPr spcFirstLastPara="1" wrap="square" lIns="0" tIns="0" rIns="0" bIns="0" anchor="t" anchorCtr="0">
            <a:spAutoFit/>
          </a:bodyPr>
          <a:lstStyle/>
          <a:p>
            <a:pPr lvl="0">
              <a:buSzPts val="2000"/>
            </a:pPr>
            <a:r>
              <a:rPr lang="el-GR" sz="2000" dirty="0">
                <a:solidFill>
                  <a:srgbClr val="2B2B2B"/>
                </a:solidFill>
                <a:latin typeface="+mn-lt"/>
                <a:ea typeface="Poppins Light"/>
                <a:cs typeface="Poppins Light"/>
                <a:sym typeface="Poppins Light"/>
              </a:rPr>
              <a:t>Ενθαρρύνετε τους συμμετέχοντες να μεταφράσουν την ευαισθητοποίηση σε συγκεκριμένα βήματα που προάγουν την ψηφιακή ευημερία</a:t>
            </a:r>
            <a:r>
              <a:rPr lang="en-US" sz="2000" b="0" i="0" u="none" strike="noStrike" cap="none" dirty="0">
                <a:solidFill>
                  <a:srgbClr val="2B2B2B"/>
                </a:solidFill>
                <a:latin typeface="+mn-lt"/>
                <a:ea typeface="Poppins Light"/>
                <a:cs typeface="Poppins Light"/>
                <a:sym typeface="Poppins Light"/>
              </a:rPr>
              <a:t>.</a:t>
            </a:r>
            <a:endParaRPr sz="2000" b="0" i="0" u="none" strike="noStrike" cap="none" dirty="0">
              <a:solidFill>
                <a:srgbClr val="2B2B2B"/>
              </a:solidFill>
              <a:latin typeface="+mn-lt"/>
              <a:ea typeface="Poppins Light"/>
              <a:cs typeface="Poppins Light"/>
              <a:sym typeface="Poppins Light"/>
            </a:endParaRPr>
          </a:p>
          <a:p>
            <a:pPr marL="450850" lvl="0" indent="-342900">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Επιλέξτε μια συνήθεια που θα διαμορφώσετε για άλλες.
Σχεδιάστε πώς να υποστηρίξετε έναν φίλο εάν δυσκολεύεται στο διαδίκτυο.
Δημιουργήστε ή εγγραφείτε σε θετικούς διαδικτυακούς χώρους.
Μιλήστε όταν κάτι αισθάνεστε λάθος ή επιβλαβές.
Θυμηθείτε: οι εκπαιδευτές συνομηλίκων δεν διορθώνουν τα πάντα - υποστηρίζουν</a:t>
            </a:r>
            <a:r>
              <a:rPr lang="en-US" sz="2000" dirty="0">
                <a:solidFill>
                  <a:schemeClr val="dk1"/>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p:txBody>
      </p:sp>
      <p:sp>
        <p:nvSpPr>
          <p:cNvPr id="125" name="Google Shape;125;p2"/>
          <p:cNvSpPr txBox="1"/>
          <p:nvPr/>
        </p:nvSpPr>
        <p:spPr>
          <a:xfrm>
            <a:off x="6557625" y="4194309"/>
            <a:ext cx="5828100" cy="4001095"/>
          </a:xfrm>
          <a:prstGeom prst="rect">
            <a:avLst/>
          </a:prstGeom>
          <a:noFill/>
          <a:ln>
            <a:noFill/>
          </a:ln>
        </p:spPr>
        <p:txBody>
          <a:bodyPr spcFirstLastPara="1" wrap="square" lIns="0" tIns="0" rIns="0" bIns="0" anchor="t" anchorCtr="0">
            <a:spAutoFit/>
          </a:bodyPr>
          <a:lstStyle/>
          <a:p>
            <a:pPr lvl="0">
              <a:buSzPts val="2000"/>
            </a:pPr>
            <a:r>
              <a:rPr lang="el-GR" sz="2000" dirty="0">
                <a:solidFill>
                  <a:srgbClr val="2B2B2B"/>
                </a:solidFill>
                <a:latin typeface="+mn-lt"/>
                <a:ea typeface="Poppins Light"/>
                <a:cs typeface="Poppins Light"/>
                <a:sym typeface="Poppins Light"/>
              </a:rPr>
              <a:t>Εξερευνήστε πώς αυτά τα δυνατά σημεία μπορούν να χρησιμοποιηθούν σε πραγματικές καταστάσεις ως εκπαιδευτές συνομηλίκων</a:t>
            </a:r>
            <a:r>
              <a:rPr lang="en-US" sz="2000" b="0" i="0" u="none" strike="noStrike" cap="none" dirty="0">
                <a:solidFill>
                  <a:srgbClr val="2B2B2B"/>
                </a:solidFill>
                <a:latin typeface="+mn-lt"/>
                <a:ea typeface="Poppins Light"/>
                <a:cs typeface="Poppins Light"/>
                <a:sym typeface="Poppins Light"/>
              </a:rPr>
              <a:t>.</a:t>
            </a:r>
            <a:endParaRPr sz="2000" b="0" i="0" u="none" strike="noStrike" cap="none" dirty="0">
              <a:solidFill>
                <a:srgbClr val="2B2B2B"/>
              </a:solidFill>
              <a:latin typeface="+mn-lt"/>
              <a:ea typeface="Poppins Light"/>
              <a:cs typeface="Poppins Light"/>
              <a:sym typeface="Poppins Light"/>
            </a:endParaRPr>
          </a:p>
          <a:p>
            <a:pPr marL="450850" lvl="0" indent="-342900">
              <a:buClr>
                <a:schemeClr val="dk1"/>
              </a:buClr>
              <a:buSzPts val="1900"/>
              <a:buFont typeface="Arial" panose="020B0604020202020204" pitchFamily="34" charset="0"/>
              <a:buChar char="•"/>
            </a:pPr>
            <a:r>
              <a:rPr lang="el-GR" sz="2000" dirty="0" err="1">
                <a:solidFill>
                  <a:schemeClr val="dk1"/>
                </a:solidFill>
                <a:latin typeface="+mn-lt"/>
                <a:ea typeface="Poppins Light"/>
                <a:cs typeface="Poppins Light"/>
                <a:sym typeface="Poppins Light"/>
              </a:rPr>
              <a:t>Check</a:t>
            </a:r>
            <a:r>
              <a:rPr lang="el-GR" sz="2000" dirty="0">
                <a:solidFill>
                  <a:schemeClr val="dk1"/>
                </a:solidFill>
                <a:latin typeface="+mn-lt"/>
                <a:ea typeface="Poppins Light"/>
                <a:cs typeface="Poppins Light"/>
                <a:sym typeface="Poppins Light"/>
              </a:rPr>
              <a:t>-in με κάποιον που φαίνεται αποκλεισμένος στο διαδίκτυο.
Πρόκληση αγενών ή επιβλαβών αναρτήσεων με σεβασμό.
Υπενθυμίζοντας στους φίλους να κάνουν διαλείμματα και να ξεκουράζονται.
Κοινή χρήση συμβουλών σχετικά με το απόρρητο, την ισορροπία και την ασφάλεια.
</a:t>
            </a:r>
            <a:r>
              <a:rPr lang="el-GR" sz="2000" dirty="0" err="1">
                <a:solidFill>
                  <a:schemeClr val="dk1"/>
                </a:solidFill>
                <a:latin typeface="+mn-lt"/>
                <a:ea typeface="Poppins Light"/>
                <a:cs typeface="Poppins Light"/>
                <a:sym typeface="Poppins Light"/>
              </a:rPr>
              <a:t>Μοντελοποίηση</a:t>
            </a:r>
            <a:r>
              <a:rPr lang="el-GR" sz="2000" dirty="0">
                <a:solidFill>
                  <a:schemeClr val="dk1"/>
                </a:solidFill>
                <a:latin typeface="+mn-lt"/>
                <a:ea typeface="Poppins Light"/>
                <a:cs typeface="Poppins Light"/>
                <a:sym typeface="Poppins Light"/>
              </a:rPr>
              <a:t> των ίδιων των υγιών ψηφιακών συνηθειών.</a:t>
            </a:r>
            <a:endParaRPr sz="2000" dirty="0">
              <a:solidFill>
                <a:srgbClr val="2B2B2B"/>
              </a:solidFill>
              <a:latin typeface="+mn-lt"/>
              <a:ea typeface="Poppins Light"/>
              <a:cs typeface="Poppins Light"/>
              <a:sym typeface="Poppins Light"/>
            </a:endParaRPr>
          </a:p>
        </p:txBody>
      </p:sp>
      <p:sp>
        <p:nvSpPr>
          <p:cNvPr id="126" name="Google Shape;126;p2"/>
          <p:cNvSpPr txBox="1"/>
          <p:nvPr/>
        </p:nvSpPr>
        <p:spPr>
          <a:xfrm>
            <a:off x="874279" y="3579792"/>
            <a:ext cx="4766700" cy="677108"/>
          </a:xfrm>
          <a:prstGeom prst="rect">
            <a:avLst/>
          </a:prstGeom>
          <a:noFill/>
          <a:ln>
            <a:noFill/>
          </a:ln>
        </p:spPr>
        <p:txBody>
          <a:bodyPr spcFirstLastPara="1" wrap="square" lIns="0" tIns="0" rIns="0" bIns="0" anchor="t" anchorCtr="0">
            <a:spAutoFit/>
          </a:bodyPr>
          <a:lstStyle/>
          <a:p>
            <a:pPr lvl="0" algn="ctr">
              <a:lnSpc>
                <a:spcPct val="110000"/>
              </a:lnSpc>
              <a:buSzPts val="2300"/>
            </a:pPr>
            <a:r>
              <a:rPr lang="el-GR" sz="2000" b="1" dirty="0">
                <a:solidFill>
                  <a:srgbClr val="2B2B2B"/>
                </a:solidFill>
                <a:latin typeface="+mn-lt"/>
                <a:ea typeface="Poppins"/>
                <a:cs typeface="Poppins"/>
                <a:sym typeface="Poppins"/>
              </a:rPr>
              <a:t>Αναγνώριση των υπαρχόντων δυνατών σημείων</a:t>
            </a:r>
            <a:endParaRPr sz="2300" b="0" i="0" u="none" strike="noStrike" cap="none" dirty="0">
              <a:solidFill>
                <a:srgbClr val="000000"/>
              </a:solidFill>
              <a:latin typeface="+mn-lt"/>
              <a:ea typeface="Arial"/>
              <a:cs typeface="Arial"/>
              <a:sym typeface="Arial"/>
            </a:endParaRPr>
          </a:p>
        </p:txBody>
      </p:sp>
      <p:sp>
        <p:nvSpPr>
          <p:cNvPr id="127" name="Google Shape;127;p2"/>
          <p:cNvSpPr txBox="1"/>
          <p:nvPr/>
        </p:nvSpPr>
        <p:spPr>
          <a:xfrm>
            <a:off x="834700" y="4397675"/>
            <a:ext cx="5288400" cy="3693319"/>
          </a:xfrm>
          <a:prstGeom prst="rect">
            <a:avLst/>
          </a:prstGeom>
          <a:noFill/>
          <a:ln>
            <a:noFill/>
          </a:ln>
        </p:spPr>
        <p:txBody>
          <a:bodyPr spcFirstLastPara="1" wrap="square" lIns="0" tIns="0" rIns="0" bIns="0" anchor="t" anchorCtr="0">
            <a:spAutoFit/>
          </a:bodyPr>
          <a:lstStyle/>
          <a:p>
            <a:pPr lvl="0">
              <a:buSzPts val="2000"/>
            </a:pPr>
            <a:r>
              <a:rPr lang="el-GR" sz="2000" dirty="0">
                <a:solidFill>
                  <a:srgbClr val="2B2B2B"/>
                </a:solidFill>
                <a:latin typeface="+mn-lt"/>
                <a:ea typeface="Poppins Light"/>
                <a:cs typeface="Poppins Light"/>
                <a:sym typeface="Poppins Light"/>
              </a:rPr>
              <a:t>Επισημάνετε τις δεξιότητες και τις εμπειρίες που ήδη φέρνουν οι συμμετέχοντες στην ομάδα</a:t>
            </a:r>
            <a:r>
              <a:rPr lang="en-US" sz="2000" b="0" i="0" u="none" strike="noStrike" cap="none" dirty="0">
                <a:solidFill>
                  <a:srgbClr val="2B2B2B"/>
                </a:solidFill>
                <a:latin typeface="+mn-lt"/>
                <a:ea typeface="Poppins Light"/>
                <a:cs typeface="Poppins Light"/>
                <a:sym typeface="Poppins Light"/>
              </a:rPr>
              <a:t>.</a:t>
            </a:r>
            <a:endParaRPr sz="2000" b="0" i="0" u="none" strike="noStrike" cap="none" dirty="0">
              <a:solidFill>
                <a:srgbClr val="2B2B2B"/>
              </a:solidFill>
              <a:latin typeface="+mn-lt"/>
              <a:ea typeface="Poppins Light"/>
              <a:cs typeface="Poppins Light"/>
              <a:sym typeface="Poppins Light"/>
            </a:endParaRPr>
          </a:p>
          <a:p>
            <a:pPr marL="450850" lvl="0" indent="-342900">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Είστε καλοί στο να ακούτε
Μπορείτε να παρατηρήσετε πότε κάποιος δεν είναι καλά
Μοιράζεστε τις δικές σας εμπειρίες με ειλικρίνεια
Συμπεριλαμβάνετε τους άλλους και τους κάνετε να αισθάνονται ασφαλείς
Μπορείτε να παραμείνετε ήρεμοι σε δύσκολες καταστάσεις</a:t>
            </a:r>
            <a:endParaRPr sz="2000" dirty="0">
              <a:solidFill>
                <a:srgbClr val="2B2B2B"/>
              </a:solidFill>
              <a:latin typeface="+mn-lt"/>
              <a:ea typeface="Poppins Light"/>
              <a:cs typeface="Poppins Light"/>
              <a:sym typeface="Poppins Light"/>
            </a:endParaRPr>
          </a:p>
        </p:txBody>
      </p:sp>
      <p:sp>
        <p:nvSpPr>
          <p:cNvPr id="128" name="Google Shape;128;p2"/>
          <p:cNvSpPr/>
          <p:nvPr/>
        </p:nvSpPr>
        <p:spPr>
          <a:xfrm rot="10800000" flipH="1">
            <a:off x="16062127" y="0"/>
            <a:ext cx="2225873" cy="2225873"/>
          </a:xfrm>
          <a:custGeom>
            <a:avLst/>
            <a:gdLst/>
            <a:ahLst/>
            <a:cxnLst/>
            <a:rect l="l" t="t" r="r" b="b"/>
            <a:pathLst>
              <a:path w="2225873" h="2225873" extrusionOk="0">
                <a:moveTo>
                  <a:pt x="0" y="2225873"/>
                </a:moveTo>
                <a:lnTo>
                  <a:pt x="2225873" y="2225873"/>
                </a:lnTo>
                <a:lnTo>
                  <a:pt x="2225873" y="0"/>
                </a:lnTo>
                <a:lnTo>
                  <a:pt x="0" y="0"/>
                </a:lnTo>
                <a:lnTo>
                  <a:pt x="0" y="2225873"/>
                </a:lnTo>
                <a:close/>
              </a:path>
            </a:pathLst>
          </a:custGeom>
          <a:blipFill rotWithShape="1">
            <a:blip r:embed="rId10">
              <a:alphaModFix/>
            </a:blip>
            <a:stretch>
              <a:fillRect/>
            </a:stretch>
          </a:blipFill>
          <a:ln>
            <a:noFill/>
          </a:ln>
        </p:spPr>
        <p:txBody>
          <a:bodyPr/>
          <a:lstStyle/>
          <a:p>
            <a:endParaRPr lang="en-GB"/>
          </a:p>
        </p:txBody>
      </p:sp>
      <p:sp>
        <p:nvSpPr>
          <p:cNvPr id="129" name="Google Shape;129;p2"/>
          <p:cNvSpPr/>
          <p:nvPr/>
        </p:nvSpPr>
        <p:spPr>
          <a:xfrm rot="10800000" flipH="1">
            <a:off x="0" y="8378096"/>
            <a:ext cx="1947790" cy="1908904"/>
          </a:xfrm>
          <a:custGeom>
            <a:avLst/>
            <a:gdLst/>
            <a:ahLst/>
            <a:cxnLst/>
            <a:rect l="l" t="t" r="r" b="b"/>
            <a:pathLst>
              <a:path w="2792531" h="2579600" extrusionOk="0">
                <a:moveTo>
                  <a:pt x="0" y="2579600"/>
                </a:moveTo>
                <a:lnTo>
                  <a:pt x="2792531" y="2579600"/>
                </a:lnTo>
                <a:lnTo>
                  <a:pt x="2792531" y="0"/>
                </a:lnTo>
                <a:lnTo>
                  <a:pt x="0" y="0"/>
                </a:lnTo>
                <a:lnTo>
                  <a:pt x="0" y="2579600"/>
                </a:lnTo>
                <a:close/>
              </a:path>
            </a:pathLst>
          </a:custGeom>
          <a:blipFill rotWithShape="1">
            <a:blip r:embed="rId11">
              <a:alphaModFix/>
            </a:blip>
            <a:stretch>
              <a:fillRect/>
            </a:stretch>
          </a:blipFill>
          <a:ln>
            <a:noFill/>
          </a:ln>
        </p:spPr>
        <p:txBody>
          <a:bodyPr/>
          <a:lstStyle/>
          <a:p>
            <a:endParaRPr lang="en-GB"/>
          </a:p>
        </p:txBody>
      </p:sp>
      <p:pic>
        <p:nvPicPr>
          <p:cNvPr id="130" name="Google Shape;130;p2" descr="Young woman presenting colorful social media icons (Provided by Getty Images)"/>
          <p:cNvPicPr preferRelativeResize="0"/>
          <p:nvPr/>
        </p:nvPicPr>
        <p:blipFill rotWithShape="1">
          <a:blip r:embed="rId12">
            <a:alphaModFix/>
          </a:blip>
          <a:srcRect/>
          <a:stretch/>
        </p:blipFill>
        <p:spPr>
          <a:xfrm>
            <a:off x="8261781" y="8208507"/>
            <a:ext cx="3176560" cy="20443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3"/>
          <p:cNvSpPr/>
          <p:nvPr/>
        </p:nvSpPr>
        <p:spPr>
          <a:xfrm rot="1549260">
            <a:off x="6402139" y="4417400"/>
            <a:ext cx="1766794" cy="1766794"/>
          </a:xfrm>
          <a:custGeom>
            <a:avLst/>
            <a:gdLst/>
            <a:ahLst/>
            <a:cxnLst/>
            <a:rect l="l" t="t" r="r" b="b"/>
            <a:pathLst>
              <a:path w="2052124" h="2052124" extrusionOk="0">
                <a:moveTo>
                  <a:pt x="0" y="0"/>
                </a:moveTo>
                <a:lnTo>
                  <a:pt x="2052124" y="0"/>
                </a:lnTo>
                <a:lnTo>
                  <a:pt x="2052124" y="2052124"/>
                </a:lnTo>
                <a:lnTo>
                  <a:pt x="0" y="2052124"/>
                </a:lnTo>
                <a:lnTo>
                  <a:pt x="0" y="0"/>
                </a:lnTo>
                <a:close/>
              </a:path>
            </a:pathLst>
          </a:custGeom>
          <a:blipFill rotWithShape="1">
            <a:blip r:embed="rId3">
              <a:alphaModFix/>
            </a:blip>
            <a:stretch>
              <a:fillRect/>
            </a:stretch>
          </a:blipFill>
          <a:ln>
            <a:noFill/>
          </a:ln>
        </p:spPr>
        <p:txBody>
          <a:bodyPr/>
          <a:lstStyle/>
          <a:p>
            <a:endParaRPr lang="en-GB"/>
          </a:p>
        </p:txBody>
      </p:sp>
      <p:sp>
        <p:nvSpPr>
          <p:cNvPr id="136" name="Google Shape;136;p3"/>
          <p:cNvSpPr/>
          <p:nvPr/>
        </p:nvSpPr>
        <p:spPr>
          <a:xfrm rot="-2629564">
            <a:off x="7167874" y="8429974"/>
            <a:ext cx="739367" cy="1178274"/>
          </a:xfrm>
          <a:custGeom>
            <a:avLst/>
            <a:gdLst/>
            <a:ahLst/>
            <a:cxnLst/>
            <a:rect l="l" t="t" r="r" b="b"/>
            <a:pathLst>
              <a:path w="856888" h="1365559" extrusionOk="0">
                <a:moveTo>
                  <a:pt x="0" y="0"/>
                </a:moveTo>
                <a:lnTo>
                  <a:pt x="856889" y="0"/>
                </a:lnTo>
                <a:lnTo>
                  <a:pt x="856889" y="1365558"/>
                </a:lnTo>
                <a:lnTo>
                  <a:pt x="0" y="1365558"/>
                </a:lnTo>
                <a:lnTo>
                  <a:pt x="0" y="0"/>
                </a:lnTo>
                <a:close/>
              </a:path>
            </a:pathLst>
          </a:custGeom>
          <a:blipFill rotWithShape="1">
            <a:blip r:embed="rId4">
              <a:alphaModFix/>
            </a:blip>
            <a:stretch>
              <a:fillRect/>
            </a:stretch>
          </a:blipFill>
          <a:ln>
            <a:noFill/>
          </a:ln>
        </p:spPr>
        <p:txBody>
          <a:bodyPr/>
          <a:lstStyle/>
          <a:p>
            <a:endParaRPr lang="en-GB"/>
          </a:p>
        </p:txBody>
      </p:sp>
      <p:sp>
        <p:nvSpPr>
          <p:cNvPr id="137" name="Google Shape;137;p3"/>
          <p:cNvSpPr/>
          <p:nvPr/>
        </p:nvSpPr>
        <p:spPr>
          <a:xfrm>
            <a:off x="-1366070" y="1475920"/>
            <a:ext cx="2732141" cy="2342811"/>
          </a:xfrm>
          <a:custGeom>
            <a:avLst/>
            <a:gdLst/>
            <a:ahLst/>
            <a:cxnLst/>
            <a:rect l="l" t="t" r="r" b="b"/>
            <a:pathLst>
              <a:path w="2732141" h="2342811" extrusionOk="0">
                <a:moveTo>
                  <a:pt x="0" y="0"/>
                </a:moveTo>
                <a:lnTo>
                  <a:pt x="2732140" y="0"/>
                </a:lnTo>
                <a:lnTo>
                  <a:pt x="2732140" y="2342811"/>
                </a:lnTo>
                <a:lnTo>
                  <a:pt x="0" y="2342811"/>
                </a:lnTo>
                <a:lnTo>
                  <a:pt x="0" y="0"/>
                </a:lnTo>
                <a:close/>
              </a:path>
            </a:pathLst>
          </a:custGeom>
          <a:blipFill rotWithShape="1">
            <a:blip r:embed="rId5">
              <a:alphaModFix/>
            </a:blip>
            <a:stretch>
              <a:fillRect/>
            </a:stretch>
          </a:blipFill>
          <a:ln>
            <a:noFill/>
          </a:ln>
        </p:spPr>
        <p:txBody>
          <a:bodyPr/>
          <a:lstStyle/>
          <a:p>
            <a:endParaRPr lang="en-GB"/>
          </a:p>
        </p:txBody>
      </p:sp>
      <p:sp>
        <p:nvSpPr>
          <p:cNvPr id="138" name="Google Shape;138;p3"/>
          <p:cNvSpPr/>
          <p:nvPr/>
        </p:nvSpPr>
        <p:spPr>
          <a:xfrm>
            <a:off x="0" y="-264675"/>
            <a:ext cx="600168" cy="1553833"/>
          </a:xfrm>
          <a:custGeom>
            <a:avLst/>
            <a:gdLst/>
            <a:ahLst/>
            <a:cxnLst/>
            <a:rect l="l" t="t" r="r" b="b"/>
            <a:pathLst>
              <a:path w="600168" h="1553833" extrusionOk="0">
                <a:moveTo>
                  <a:pt x="0" y="0"/>
                </a:moveTo>
                <a:lnTo>
                  <a:pt x="600168" y="0"/>
                </a:lnTo>
                <a:lnTo>
                  <a:pt x="600168" y="1553833"/>
                </a:lnTo>
                <a:lnTo>
                  <a:pt x="0" y="1553833"/>
                </a:lnTo>
                <a:lnTo>
                  <a:pt x="0" y="0"/>
                </a:lnTo>
                <a:close/>
              </a:path>
            </a:pathLst>
          </a:custGeom>
          <a:blipFill rotWithShape="1">
            <a:blip r:embed="rId6">
              <a:alphaModFix/>
            </a:blip>
            <a:stretch>
              <a:fillRect/>
            </a:stretch>
          </a:blipFill>
          <a:ln>
            <a:noFill/>
          </a:ln>
        </p:spPr>
        <p:txBody>
          <a:bodyPr/>
          <a:lstStyle/>
          <a:p>
            <a:endParaRPr lang="en-GB"/>
          </a:p>
        </p:txBody>
      </p:sp>
      <p:sp>
        <p:nvSpPr>
          <p:cNvPr id="139" name="Google Shape;139;p3"/>
          <p:cNvSpPr/>
          <p:nvPr/>
        </p:nvSpPr>
        <p:spPr>
          <a:xfrm>
            <a:off x="0" y="8703817"/>
            <a:ext cx="1462466" cy="1583183"/>
          </a:xfrm>
          <a:custGeom>
            <a:avLst/>
            <a:gdLst/>
            <a:ahLst/>
            <a:cxnLst/>
            <a:rect l="l" t="t" r="r" b="b"/>
            <a:pathLst>
              <a:path w="1462466" h="1583183" extrusionOk="0">
                <a:moveTo>
                  <a:pt x="0" y="0"/>
                </a:moveTo>
                <a:lnTo>
                  <a:pt x="1462466" y="0"/>
                </a:lnTo>
                <a:lnTo>
                  <a:pt x="1462466" y="1583183"/>
                </a:lnTo>
                <a:lnTo>
                  <a:pt x="0" y="1583183"/>
                </a:lnTo>
                <a:lnTo>
                  <a:pt x="0" y="0"/>
                </a:lnTo>
                <a:close/>
              </a:path>
            </a:pathLst>
          </a:custGeom>
          <a:blipFill rotWithShape="1">
            <a:blip r:embed="rId7">
              <a:alphaModFix/>
            </a:blip>
            <a:stretch>
              <a:fillRect/>
            </a:stretch>
          </a:blipFill>
          <a:ln>
            <a:noFill/>
          </a:ln>
        </p:spPr>
        <p:txBody>
          <a:bodyPr/>
          <a:lstStyle/>
          <a:p>
            <a:endParaRPr lang="en-GB"/>
          </a:p>
        </p:txBody>
      </p:sp>
      <p:sp>
        <p:nvSpPr>
          <p:cNvPr id="140" name="Google Shape;140;p3"/>
          <p:cNvSpPr/>
          <p:nvPr/>
        </p:nvSpPr>
        <p:spPr>
          <a:xfrm>
            <a:off x="16248975" y="-48248"/>
            <a:ext cx="2014472" cy="2345142"/>
          </a:xfrm>
          <a:custGeom>
            <a:avLst/>
            <a:gdLst/>
            <a:ahLst/>
            <a:cxnLst/>
            <a:rect l="l" t="t" r="r" b="b"/>
            <a:pathLst>
              <a:path w="2510245" h="2695565" extrusionOk="0">
                <a:moveTo>
                  <a:pt x="0" y="0"/>
                </a:moveTo>
                <a:lnTo>
                  <a:pt x="2510245" y="0"/>
                </a:lnTo>
                <a:lnTo>
                  <a:pt x="2510245" y="2695566"/>
                </a:lnTo>
                <a:lnTo>
                  <a:pt x="0" y="2695566"/>
                </a:lnTo>
                <a:lnTo>
                  <a:pt x="0" y="0"/>
                </a:lnTo>
                <a:close/>
              </a:path>
            </a:pathLst>
          </a:custGeom>
          <a:blipFill rotWithShape="1">
            <a:blip r:embed="rId8">
              <a:alphaModFix/>
            </a:blip>
            <a:stretch>
              <a:fillRect/>
            </a:stretch>
          </a:blipFill>
          <a:ln>
            <a:noFill/>
          </a:ln>
        </p:spPr>
        <p:txBody>
          <a:bodyPr/>
          <a:lstStyle/>
          <a:p>
            <a:endParaRPr lang="en-GB"/>
          </a:p>
        </p:txBody>
      </p:sp>
      <p:sp>
        <p:nvSpPr>
          <p:cNvPr id="141" name="Google Shape;141;p3"/>
          <p:cNvSpPr txBox="1"/>
          <p:nvPr/>
        </p:nvSpPr>
        <p:spPr>
          <a:xfrm>
            <a:off x="1495740" y="1304798"/>
            <a:ext cx="107343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Μαθησιακά Αποτελέσματα</a:t>
            </a:r>
            <a:endParaRPr sz="1400" b="0" i="0" u="none" strike="noStrike" cap="none" dirty="0">
              <a:solidFill>
                <a:srgbClr val="000000"/>
              </a:solidFill>
              <a:latin typeface="+mn-lt"/>
              <a:ea typeface="Arial"/>
              <a:cs typeface="Arial"/>
              <a:sym typeface="Arial"/>
            </a:endParaRPr>
          </a:p>
        </p:txBody>
      </p:sp>
      <p:sp>
        <p:nvSpPr>
          <p:cNvPr id="142" name="Google Shape;142;p3"/>
          <p:cNvSpPr txBox="1"/>
          <p:nvPr/>
        </p:nvSpPr>
        <p:spPr>
          <a:xfrm>
            <a:off x="8465508" y="3124433"/>
            <a:ext cx="9035392" cy="6370975"/>
          </a:xfrm>
          <a:prstGeom prst="rect">
            <a:avLst/>
          </a:prstGeom>
          <a:noFill/>
          <a:ln>
            <a:noFill/>
          </a:ln>
        </p:spPr>
        <p:txBody>
          <a:bodyPr spcFirstLastPara="1" wrap="square" lIns="0" tIns="0" rIns="0" bIns="0" anchor="t" anchorCtr="0">
            <a:spAutoFit/>
          </a:bodyPr>
          <a:lstStyle/>
          <a:p>
            <a:pPr marL="444500" lvl="0" indent="-342900">
              <a:lnSpc>
                <a:spcPct val="115000"/>
              </a:lnSpc>
              <a:buClr>
                <a:srgbClr val="2B2B2B"/>
              </a:buClr>
              <a:buSzPts val="2000"/>
              <a:buFont typeface="Arial" panose="020B0604020202020204" pitchFamily="34" charset="0"/>
              <a:buChar char="•"/>
            </a:pPr>
            <a:r>
              <a:rPr lang="el-GR" sz="2000" dirty="0">
                <a:solidFill>
                  <a:srgbClr val="2B2B2B"/>
                </a:solidFill>
                <a:latin typeface="+mn-lt"/>
                <a:ea typeface="Poppins Medium"/>
                <a:cs typeface="Poppins Medium"/>
                <a:sym typeface="Poppins Medium"/>
              </a:rPr>
              <a:t>Κατανοήστε τον ρόλο ενός εκπαιδευτή συνομηλίκων στην προώθηση της ψηφιακής ευημερίας: Βοηθήστε τους συμμετέχοντες να δουν τι κάνει πραγματικά ένας εκπαιδευτής συνομηλίκων καθημερινά, υποστηρίζοντας φίλους, διαμορφώνοντας υγιεινές συνήθειες και ξεκινώντας ασφαλείς συζητήσεις σχετικά με την πίεση στο διαδίκτυο.
Εξασκηθείτε στο σχεδιασμό δημιουργικών και ρεαλιστικών </a:t>
            </a:r>
            <a:r>
              <a:rPr lang="el-GR" sz="2000" dirty="0" err="1">
                <a:solidFill>
                  <a:srgbClr val="2B2B2B"/>
                </a:solidFill>
                <a:latin typeface="+mn-lt"/>
                <a:ea typeface="Poppins Medium"/>
                <a:cs typeface="Poppins Medium"/>
                <a:sym typeface="Poppins Medium"/>
              </a:rPr>
              <a:t>μικρο</a:t>
            </a:r>
            <a:r>
              <a:rPr lang="el-GR" sz="2000" dirty="0">
                <a:solidFill>
                  <a:srgbClr val="2B2B2B"/>
                </a:solidFill>
                <a:latin typeface="+mn-lt"/>
                <a:ea typeface="Poppins Medium"/>
                <a:cs typeface="Poppins Medium"/>
                <a:sym typeface="Poppins Medium"/>
              </a:rPr>
              <a:t>-δράσεων για ευαισθητοποίηση και υποστήριξη: Δώστε στις ομάδες πρακτική εμπειρία κάνοντας σύντομες, εφικτές ενέργειες (αφίσες, σύντομα σκετς,...) που αυξάνουν την ευαισθητοποίηση ή προσφέρουν υποστήριξη από </a:t>
            </a:r>
            <a:r>
              <a:rPr lang="el-GR" sz="2000" dirty="0" err="1">
                <a:solidFill>
                  <a:srgbClr val="2B2B2B"/>
                </a:solidFill>
                <a:latin typeface="+mn-lt"/>
                <a:ea typeface="Poppins Medium"/>
                <a:cs typeface="Poppins Medium"/>
                <a:sym typeface="Poppins Medium"/>
              </a:rPr>
              <a:t>ομοτίμους</a:t>
            </a:r>
            <a:r>
              <a:rPr lang="el-GR" sz="2000" dirty="0">
                <a:solidFill>
                  <a:srgbClr val="2B2B2B"/>
                </a:solidFill>
                <a:latin typeface="+mn-lt"/>
                <a:ea typeface="Poppins Medium"/>
                <a:cs typeface="Poppins Medium"/>
                <a:sym typeface="Poppins Medium"/>
              </a:rPr>
              <a:t>.
Αναλογιστείτε προσωπικές εμπειρίες και αναγνωρίστε την αξία της </a:t>
            </a:r>
            <a:r>
              <a:rPr lang="el-GR" sz="2000" dirty="0" err="1">
                <a:solidFill>
                  <a:srgbClr val="2B2B2B"/>
                </a:solidFill>
                <a:latin typeface="+mn-lt"/>
                <a:ea typeface="Poppins Medium"/>
                <a:cs typeface="Poppins Medium"/>
                <a:sym typeface="Poppins Medium"/>
              </a:rPr>
              <a:t>ενσυναίσθησης</a:t>
            </a:r>
            <a:r>
              <a:rPr lang="el-GR" sz="2000" dirty="0">
                <a:solidFill>
                  <a:srgbClr val="2B2B2B"/>
                </a:solidFill>
                <a:latin typeface="+mn-lt"/>
                <a:ea typeface="Poppins Medium"/>
                <a:cs typeface="Poppins Medium"/>
                <a:sym typeface="Poppins Medium"/>
              </a:rPr>
              <a:t> και της ενεργητικής ακρόασης: Χρησιμοποιήστε το σχεδιασμό της καμπάνιας για να αναδείξετε προσωπικές ιστορίες και να εξασκηθείτε στην </a:t>
            </a:r>
            <a:r>
              <a:rPr lang="el-GR" sz="2000" dirty="0" err="1">
                <a:solidFill>
                  <a:srgbClr val="2B2B2B"/>
                </a:solidFill>
                <a:latin typeface="+mn-lt"/>
                <a:ea typeface="Poppins Medium"/>
                <a:cs typeface="Poppins Medium"/>
                <a:sym typeface="Poppins Medium"/>
              </a:rPr>
              <a:t>ενσυναισθητική</a:t>
            </a:r>
            <a:r>
              <a:rPr lang="el-GR" sz="2000" dirty="0">
                <a:solidFill>
                  <a:srgbClr val="2B2B2B"/>
                </a:solidFill>
                <a:latin typeface="+mn-lt"/>
                <a:ea typeface="Poppins Medium"/>
                <a:cs typeface="Poppins Medium"/>
                <a:sym typeface="Poppins Medium"/>
              </a:rPr>
              <a:t> ακρόαση, βασικές δεξιότητες για εκπαιδευτές συνομηλίκων όταν υποστηρίζουν άλλους υπό ψηφιακή πίεση.
Δεσμευτείτε σε μια συγκεκριμένη δράση που μπορούν να εφαρμόσουν στο σχολείο, την ομάδα ή την κοινότητά τους: Μετακινηθείτε από τις ιδέες στις δεσμεύσεις: κάθε συμμετέχων φεύγει με μια συγκεκριμένη, εφικτή δράση που θα δοκιμάσει και ένα απλό σχέδιο για παρακολούθηση</a:t>
            </a:r>
            <a:r>
              <a:rPr lang="en-US" sz="2000" dirty="0">
                <a:solidFill>
                  <a:srgbClr val="2B2B2B"/>
                </a:solidFill>
                <a:latin typeface="Poppins Light"/>
                <a:ea typeface="Poppins Light"/>
                <a:cs typeface="Poppins Light"/>
                <a:sym typeface="Poppins Light"/>
              </a:rPr>
              <a:t>.</a:t>
            </a:r>
            <a:endParaRPr sz="2000" b="0" i="0" u="none" strike="noStrike" cap="none" dirty="0">
              <a:solidFill>
                <a:srgbClr val="2B2B2B"/>
              </a:solidFill>
              <a:latin typeface="Poppins Light"/>
              <a:ea typeface="Poppins Light"/>
              <a:cs typeface="Poppins Light"/>
              <a:sym typeface="Poppins Light"/>
            </a:endParaRPr>
          </a:p>
        </p:txBody>
      </p:sp>
      <p:pic>
        <p:nvPicPr>
          <p:cNvPr id="143" name="Google Shape;143;p3" descr="Business hands holding verified candidate icon with surrounding HR and growth symbols, representing human resource management, talent acquisition, employee evaluation, and recruitment success. (Provided by Getty Images)"/>
          <p:cNvPicPr preferRelativeResize="0"/>
          <p:nvPr/>
        </p:nvPicPr>
        <p:blipFill rotWithShape="1">
          <a:blip r:embed="rId9">
            <a:alphaModFix/>
          </a:blip>
          <a:srcRect l="7793" r="8580"/>
          <a:stretch/>
        </p:blipFill>
        <p:spPr>
          <a:xfrm>
            <a:off x="787100" y="4758060"/>
            <a:ext cx="6607171" cy="422414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p:nvPr/>
        </p:nvSpPr>
        <p:spPr>
          <a:xfrm>
            <a:off x="16971306" y="5700053"/>
            <a:ext cx="718402" cy="1037403"/>
          </a:xfrm>
          <a:custGeom>
            <a:avLst/>
            <a:gdLst/>
            <a:ahLst/>
            <a:cxnLst/>
            <a:rect l="l" t="t" r="r" b="b"/>
            <a:pathLst>
              <a:path w="1037403" h="1037403" extrusionOk="0">
                <a:moveTo>
                  <a:pt x="0" y="0"/>
                </a:moveTo>
                <a:lnTo>
                  <a:pt x="1037402" y="0"/>
                </a:lnTo>
                <a:lnTo>
                  <a:pt x="1037402" y="1037402"/>
                </a:lnTo>
                <a:lnTo>
                  <a:pt x="0" y="1037402"/>
                </a:lnTo>
                <a:lnTo>
                  <a:pt x="0" y="0"/>
                </a:lnTo>
                <a:close/>
              </a:path>
            </a:pathLst>
          </a:custGeom>
          <a:blipFill rotWithShape="1">
            <a:blip r:embed="rId3">
              <a:alphaModFix/>
            </a:blip>
            <a:stretch>
              <a:fillRect/>
            </a:stretch>
          </a:blipFill>
          <a:ln>
            <a:noFill/>
          </a:ln>
        </p:spPr>
        <p:txBody>
          <a:bodyPr/>
          <a:lstStyle/>
          <a:p>
            <a:endParaRPr lang="en-GB"/>
          </a:p>
        </p:txBody>
      </p:sp>
      <p:sp>
        <p:nvSpPr>
          <p:cNvPr id="149" name="Google Shape;149;p5"/>
          <p:cNvSpPr/>
          <p:nvPr/>
        </p:nvSpPr>
        <p:spPr>
          <a:xfrm>
            <a:off x="2653899" y="2894071"/>
            <a:ext cx="1269328" cy="1183523"/>
          </a:xfrm>
          <a:custGeom>
            <a:avLst/>
            <a:gdLst/>
            <a:ahLst/>
            <a:cxnLst/>
            <a:rect l="l" t="t" r="r" b="b"/>
            <a:pathLst>
              <a:path w="1183523" h="1183523" extrusionOk="0">
                <a:moveTo>
                  <a:pt x="0" y="0"/>
                </a:moveTo>
                <a:lnTo>
                  <a:pt x="1183523" y="0"/>
                </a:lnTo>
                <a:lnTo>
                  <a:pt x="1183523" y="1183523"/>
                </a:lnTo>
                <a:lnTo>
                  <a:pt x="0" y="1183523"/>
                </a:lnTo>
                <a:lnTo>
                  <a:pt x="0" y="0"/>
                </a:lnTo>
                <a:close/>
              </a:path>
            </a:pathLst>
          </a:custGeom>
          <a:blipFill rotWithShape="1">
            <a:blip r:embed="rId4">
              <a:alphaModFix/>
            </a:blip>
            <a:stretch>
              <a:fillRect/>
            </a:stretch>
          </a:blipFill>
          <a:ln>
            <a:noFill/>
          </a:ln>
        </p:spPr>
        <p:txBody>
          <a:bodyPr/>
          <a:lstStyle/>
          <a:p>
            <a:endParaRPr lang="en-GB"/>
          </a:p>
        </p:txBody>
      </p:sp>
      <p:sp>
        <p:nvSpPr>
          <p:cNvPr id="150" name="Google Shape;150;p5"/>
          <p:cNvSpPr/>
          <p:nvPr/>
        </p:nvSpPr>
        <p:spPr>
          <a:xfrm>
            <a:off x="0" y="661821"/>
            <a:ext cx="851427" cy="851427"/>
          </a:xfrm>
          <a:custGeom>
            <a:avLst/>
            <a:gdLst/>
            <a:ahLst/>
            <a:cxnLst/>
            <a:rect l="l" t="t" r="r" b="b"/>
            <a:pathLst>
              <a:path w="851427" h="851427" extrusionOk="0">
                <a:moveTo>
                  <a:pt x="0" y="0"/>
                </a:moveTo>
                <a:lnTo>
                  <a:pt x="851427" y="0"/>
                </a:lnTo>
                <a:lnTo>
                  <a:pt x="851427" y="851428"/>
                </a:lnTo>
                <a:lnTo>
                  <a:pt x="0" y="851428"/>
                </a:lnTo>
                <a:lnTo>
                  <a:pt x="0" y="0"/>
                </a:lnTo>
                <a:close/>
              </a:path>
            </a:pathLst>
          </a:custGeom>
          <a:blipFill rotWithShape="1">
            <a:blip r:embed="rId5">
              <a:alphaModFix/>
            </a:blip>
            <a:stretch>
              <a:fillRect/>
            </a:stretch>
          </a:blipFill>
          <a:ln>
            <a:noFill/>
          </a:ln>
        </p:spPr>
        <p:txBody>
          <a:bodyPr/>
          <a:lstStyle/>
          <a:p>
            <a:endParaRPr lang="en-GB"/>
          </a:p>
        </p:txBody>
      </p:sp>
      <p:sp>
        <p:nvSpPr>
          <p:cNvPr id="151" name="Google Shape;151;p5"/>
          <p:cNvSpPr txBox="1"/>
          <p:nvPr/>
        </p:nvSpPr>
        <p:spPr>
          <a:xfrm>
            <a:off x="4815295" y="946535"/>
            <a:ext cx="8657400" cy="677108"/>
          </a:xfrm>
          <a:prstGeom prst="rect">
            <a:avLst/>
          </a:prstGeom>
          <a:noFill/>
          <a:ln>
            <a:noFill/>
          </a:ln>
        </p:spPr>
        <p:txBody>
          <a:bodyPr spcFirstLastPara="1" wrap="square" lIns="0" tIns="0" rIns="0" bIns="0" anchor="t" anchorCtr="0">
            <a:spAutoFit/>
          </a:bodyPr>
          <a:lstStyle/>
          <a:p>
            <a:pPr lvl="0" algn="ctr">
              <a:lnSpc>
                <a:spcPct val="110001"/>
              </a:lnSpc>
              <a:buSzPts val="6399"/>
            </a:pPr>
            <a:r>
              <a:rPr lang="el-GR" sz="4000" b="1" dirty="0">
                <a:solidFill>
                  <a:srgbClr val="2B2B2B"/>
                </a:solidFill>
                <a:latin typeface="+mn-lt"/>
                <a:ea typeface="Poppins"/>
                <a:cs typeface="Poppins"/>
                <a:sym typeface="Poppins"/>
              </a:rPr>
              <a:t>Μικρό Εργαστήριο Εκστρατείας</a:t>
            </a:r>
            <a:endParaRPr sz="1400" b="0" i="0" u="none" strike="noStrike" cap="none" dirty="0">
              <a:solidFill>
                <a:srgbClr val="000000"/>
              </a:solidFill>
              <a:latin typeface="+mn-lt"/>
              <a:ea typeface="Arial"/>
              <a:cs typeface="Arial"/>
              <a:sym typeface="Arial"/>
            </a:endParaRPr>
          </a:p>
        </p:txBody>
      </p:sp>
      <p:grpSp>
        <p:nvGrpSpPr>
          <p:cNvPr id="152" name="Google Shape;152;p5"/>
          <p:cNvGrpSpPr/>
          <p:nvPr/>
        </p:nvGrpSpPr>
        <p:grpSpPr>
          <a:xfrm>
            <a:off x="3543221" y="3264598"/>
            <a:ext cx="4964404" cy="760177"/>
            <a:chOff x="0" y="0"/>
            <a:chExt cx="1220295" cy="692707"/>
          </a:xfrm>
        </p:grpSpPr>
        <p:sp>
          <p:nvSpPr>
            <p:cNvPr id="153" name="Google Shape;153;p5"/>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154" name="Google Shape;154;p5"/>
            <p:cNvSpPr txBox="1"/>
            <p:nvPr/>
          </p:nvSpPr>
          <p:spPr>
            <a:xfrm>
              <a:off x="0" y="9525"/>
              <a:ext cx="1220295"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5" name="Google Shape;155;p5"/>
          <p:cNvSpPr txBox="1"/>
          <p:nvPr/>
        </p:nvSpPr>
        <p:spPr>
          <a:xfrm>
            <a:off x="3674923" y="3416197"/>
            <a:ext cx="4701000" cy="492443"/>
          </a:xfrm>
          <a:prstGeom prst="rect">
            <a:avLst/>
          </a:prstGeom>
          <a:noFill/>
          <a:ln>
            <a:noFill/>
          </a:ln>
        </p:spPr>
        <p:txBody>
          <a:bodyPr spcFirstLastPara="1" wrap="square" lIns="0" tIns="0" rIns="0" bIns="0" anchor="t" anchorCtr="0">
            <a:spAutoFit/>
          </a:bodyPr>
          <a:lstStyle/>
          <a:p>
            <a:pPr lvl="0" algn="ctr">
              <a:lnSpc>
                <a:spcPct val="160031"/>
              </a:lnSpc>
              <a:buSzPts val="2000"/>
            </a:pPr>
            <a:r>
              <a:rPr lang="el-GR" sz="2000" dirty="0">
                <a:solidFill>
                  <a:srgbClr val="2B2B2B"/>
                </a:solidFill>
                <a:latin typeface="+mn-lt"/>
                <a:ea typeface="Poppins Light"/>
                <a:cs typeface="Poppins Light"/>
                <a:sym typeface="Poppins Light"/>
              </a:rPr>
              <a:t>Χωρίστε σε μικρές ομάδες (3-4 άτομα).</a:t>
            </a:r>
            <a:endParaRPr sz="2000" b="0" i="0" u="none" strike="noStrike" cap="none" dirty="0">
              <a:solidFill>
                <a:srgbClr val="000000"/>
              </a:solidFill>
              <a:latin typeface="+mn-lt"/>
              <a:ea typeface="Arial"/>
              <a:cs typeface="Arial"/>
              <a:sym typeface="Arial"/>
            </a:endParaRPr>
          </a:p>
        </p:txBody>
      </p:sp>
      <p:grpSp>
        <p:nvGrpSpPr>
          <p:cNvPr id="156" name="Google Shape;156;p5"/>
          <p:cNvGrpSpPr/>
          <p:nvPr/>
        </p:nvGrpSpPr>
        <p:grpSpPr>
          <a:xfrm>
            <a:off x="8807600" y="2472996"/>
            <a:ext cx="7214018" cy="2025683"/>
            <a:chOff x="0" y="0"/>
            <a:chExt cx="1220295" cy="692707"/>
          </a:xfrm>
        </p:grpSpPr>
        <p:sp>
          <p:nvSpPr>
            <p:cNvPr id="157" name="Google Shape;157;p5"/>
            <p:cNvSpPr/>
            <p:nvPr/>
          </p:nvSpPr>
          <p:spPr>
            <a:xfrm>
              <a:off x="0" y="0"/>
              <a:ext cx="1220295" cy="692707"/>
            </a:xfrm>
            <a:custGeom>
              <a:avLst/>
              <a:gdLst/>
              <a:ahLst/>
              <a:cxnLst/>
              <a:rect l="l" t="t" r="r" b="b"/>
              <a:pathLst>
                <a:path w="1220295" h="692707" extrusionOk="0">
                  <a:moveTo>
                    <a:pt x="0" y="0"/>
                  </a:moveTo>
                  <a:lnTo>
                    <a:pt x="1220295" y="0"/>
                  </a:lnTo>
                  <a:lnTo>
                    <a:pt x="1220295" y="692707"/>
                  </a:lnTo>
                  <a:lnTo>
                    <a:pt x="0" y="692707"/>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158" name="Google Shape;158;p5"/>
            <p:cNvSpPr txBox="1"/>
            <p:nvPr/>
          </p:nvSpPr>
          <p:spPr>
            <a:xfrm>
              <a:off x="0" y="9525"/>
              <a:ext cx="1220295"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9" name="Google Shape;159;p5"/>
          <p:cNvSpPr txBox="1"/>
          <p:nvPr/>
        </p:nvSpPr>
        <p:spPr>
          <a:xfrm>
            <a:off x="8968350" y="2800644"/>
            <a:ext cx="6931800" cy="1231106"/>
          </a:xfrm>
          <a:prstGeom prst="rect">
            <a:avLst/>
          </a:prstGeom>
          <a:noFill/>
          <a:ln>
            <a:noFill/>
          </a:ln>
        </p:spPr>
        <p:txBody>
          <a:bodyPr spcFirstLastPara="1" wrap="square" lIns="0" tIns="0" rIns="0" bIns="0" anchor="t" anchorCtr="0">
            <a:spAutoFit/>
          </a:bodyPr>
          <a:lstStyle/>
          <a:p>
            <a:pPr lvl="0">
              <a:buSzPts val="1899"/>
            </a:pPr>
            <a:r>
              <a:rPr lang="el-GR" sz="2000" b="1" dirty="0">
                <a:solidFill>
                  <a:srgbClr val="2B2B2B"/>
                </a:solidFill>
                <a:latin typeface="+mn-lt"/>
                <a:ea typeface="Poppins"/>
                <a:cs typeface="Poppins"/>
                <a:sym typeface="Poppins"/>
              </a:rPr>
              <a:t>Παρέχετε καθοδηγητικές προτροπές</a:t>
            </a:r>
            <a:r>
              <a:rPr lang="en-US" sz="2000" b="1" i="0" u="none" strike="noStrike" cap="none" dirty="0">
                <a:solidFill>
                  <a:srgbClr val="2B2B2B"/>
                </a:solidFill>
                <a:latin typeface="+mn-lt"/>
                <a:ea typeface="Poppins"/>
                <a:cs typeface="Poppins"/>
                <a:sym typeface="Poppins"/>
              </a:rPr>
              <a:t>:</a:t>
            </a:r>
            <a:endParaRPr sz="2000" b="1" i="0" u="none" strike="noStrike" cap="none" dirty="0">
              <a:solidFill>
                <a:srgbClr val="2B2B2B"/>
              </a:solidFill>
              <a:latin typeface="+mn-lt"/>
              <a:ea typeface="Poppins"/>
              <a:cs typeface="Poppins"/>
              <a:sym typeface="Poppins"/>
            </a:endParaRPr>
          </a:p>
          <a:p>
            <a:pPr lvl="0">
              <a:buSzPts val="1899"/>
            </a:pPr>
            <a:r>
              <a:rPr lang="el-GR" sz="2000" dirty="0">
                <a:solidFill>
                  <a:srgbClr val="2B2B2B"/>
                </a:solidFill>
                <a:latin typeface="+mn-lt"/>
                <a:ea typeface="Poppins Light"/>
                <a:cs typeface="Poppins Light"/>
                <a:sym typeface="Poppins Light"/>
              </a:rPr>
              <a:t>Ποιο είναι το κύριο μήνυμά σας;
Ποιο είναι το κοινό σας (φίλοι, συμμαθητές, κοινότητα);
Ποια μορφή θα χρησιμοποιήσετε για να τους προσεγγίσετε;</a:t>
            </a:r>
            <a:endParaRPr sz="2000" b="0" i="0" u="none" strike="noStrike" cap="none" dirty="0">
              <a:solidFill>
                <a:srgbClr val="2B2B2B"/>
              </a:solidFill>
              <a:latin typeface="+mn-lt"/>
              <a:ea typeface="Poppins Light"/>
              <a:cs typeface="Poppins Light"/>
              <a:sym typeface="Poppins Light"/>
            </a:endParaRPr>
          </a:p>
        </p:txBody>
      </p:sp>
      <p:grpSp>
        <p:nvGrpSpPr>
          <p:cNvPr id="160" name="Google Shape;160;p5"/>
          <p:cNvGrpSpPr/>
          <p:nvPr/>
        </p:nvGrpSpPr>
        <p:grpSpPr>
          <a:xfrm>
            <a:off x="3074317" y="4762016"/>
            <a:ext cx="10862694" cy="5189484"/>
            <a:chOff x="0" y="0"/>
            <a:chExt cx="1238082" cy="692707"/>
          </a:xfrm>
        </p:grpSpPr>
        <p:sp>
          <p:nvSpPr>
            <p:cNvPr id="161" name="Google Shape;161;p5"/>
            <p:cNvSpPr/>
            <p:nvPr/>
          </p:nvSpPr>
          <p:spPr>
            <a:xfrm>
              <a:off x="0" y="0"/>
              <a:ext cx="1238082" cy="692707"/>
            </a:xfrm>
            <a:custGeom>
              <a:avLst/>
              <a:gdLst/>
              <a:ahLst/>
              <a:cxnLst/>
              <a:rect l="l" t="t" r="r" b="b"/>
              <a:pathLst>
                <a:path w="1238082" h="692707" extrusionOk="0">
                  <a:moveTo>
                    <a:pt x="0" y="0"/>
                  </a:moveTo>
                  <a:lnTo>
                    <a:pt x="1238082" y="0"/>
                  </a:lnTo>
                  <a:lnTo>
                    <a:pt x="1238082" y="692707"/>
                  </a:lnTo>
                  <a:lnTo>
                    <a:pt x="0" y="692707"/>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162" name="Google Shape;162;p5"/>
            <p:cNvSpPr txBox="1"/>
            <p:nvPr/>
          </p:nvSpPr>
          <p:spPr>
            <a:xfrm>
              <a:off x="0" y="9525"/>
              <a:ext cx="1238082"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3" name="Google Shape;163;p5"/>
          <p:cNvSpPr txBox="1"/>
          <p:nvPr/>
        </p:nvSpPr>
        <p:spPr>
          <a:xfrm>
            <a:off x="3266994" y="4894545"/>
            <a:ext cx="5104500" cy="4924425"/>
          </a:xfrm>
          <a:prstGeom prst="rect">
            <a:avLst/>
          </a:prstGeom>
          <a:noFill/>
          <a:ln>
            <a:noFill/>
          </a:ln>
        </p:spPr>
        <p:txBody>
          <a:bodyPr spcFirstLastPara="1" wrap="square" lIns="0" tIns="0" rIns="0" bIns="0" anchor="t" anchorCtr="0">
            <a:spAutoFit/>
          </a:bodyPr>
          <a:lstStyle/>
          <a:p>
            <a:pPr lvl="0">
              <a:buSzPts val="1700"/>
            </a:pPr>
            <a:r>
              <a:rPr lang="el-GR" sz="2000" dirty="0">
                <a:solidFill>
                  <a:srgbClr val="2B2B2B"/>
                </a:solidFill>
                <a:latin typeface="+mn-lt"/>
                <a:ea typeface="Poppins Light"/>
                <a:cs typeface="Poppins Light"/>
                <a:sym typeface="Poppins Light"/>
              </a:rPr>
              <a:t>Κάθε ομάδα σχεδιάζει μια </a:t>
            </a:r>
            <a:r>
              <a:rPr lang="el-GR" sz="2000" dirty="0" err="1">
                <a:solidFill>
                  <a:srgbClr val="2B2B2B"/>
                </a:solidFill>
                <a:latin typeface="+mn-lt"/>
                <a:ea typeface="Poppins Light"/>
                <a:cs typeface="Poppins Light"/>
                <a:sym typeface="Poppins Light"/>
              </a:rPr>
              <a:t>μικρο</a:t>
            </a:r>
            <a:r>
              <a:rPr lang="el-GR" sz="2000" dirty="0">
                <a:solidFill>
                  <a:srgbClr val="2B2B2B"/>
                </a:solidFill>
                <a:latin typeface="+mn-lt"/>
                <a:ea typeface="Poppins Light"/>
                <a:cs typeface="Poppins Light"/>
                <a:sym typeface="Poppins Light"/>
              </a:rPr>
              <a:t>-καμπάνια γύρω από την ψηφιακή ευημερία, επιλέγοντας μια μορφή όπως</a:t>
            </a:r>
            <a:r>
              <a:rPr lang="en-US" sz="2000" b="0" i="0" u="none" strike="noStrike" cap="none" dirty="0">
                <a:solidFill>
                  <a:srgbClr val="2B2B2B"/>
                </a:solidFill>
                <a:latin typeface="+mn-lt"/>
                <a:ea typeface="Poppins Light"/>
                <a:cs typeface="Poppins Light"/>
                <a:sym typeface="Poppins Light"/>
              </a:rPr>
              <a:t>:</a:t>
            </a:r>
            <a:endParaRPr sz="2000" b="0" i="0" u="none" strike="noStrike" cap="none" dirty="0">
              <a:solidFill>
                <a:srgbClr val="2B2B2B"/>
              </a:solidFill>
              <a:latin typeface="+mn-lt"/>
              <a:ea typeface="Poppins Light"/>
              <a:cs typeface="Poppins Light"/>
              <a:sym typeface="Poppins Light"/>
            </a:endParaRPr>
          </a:p>
          <a:p>
            <a:pPr marL="406400" lvl="0" indent="-285750">
              <a:buClr>
                <a:srgbClr val="2B2B2B"/>
              </a:buClr>
              <a:buSzPts val="1700"/>
              <a:buFont typeface="Arial" panose="020B0604020202020204" pitchFamily="34" charset="0"/>
              <a:buChar char="•"/>
            </a:pPr>
            <a:r>
              <a:rPr lang="el-GR" sz="2000" dirty="0">
                <a:solidFill>
                  <a:srgbClr val="2B2B2B"/>
                </a:solidFill>
                <a:latin typeface="+mn-lt"/>
                <a:ea typeface="Poppins Light"/>
                <a:cs typeface="Poppins Light"/>
                <a:sym typeface="Poppins Light"/>
              </a:rPr>
              <a:t>Μια αφίσα με σλόγκαν και απλές συμβουλές</a:t>
            </a:r>
            <a:r>
              <a:rPr lang="en-US" sz="2000" dirty="0">
                <a:solidFill>
                  <a:srgbClr val="2B2B2B"/>
                </a:solidFill>
                <a:latin typeface="+mn-lt"/>
                <a:ea typeface="Poppins Light"/>
                <a:cs typeface="Poppins Light"/>
                <a:sym typeface="Poppins Light"/>
              </a:rPr>
              <a:t>: </a:t>
            </a:r>
            <a:endParaRPr sz="2000" dirty="0">
              <a:solidFill>
                <a:srgbClr val="2B2B2B"/>
              </a:solidFill>
              <a:latin typeface="+mn-lt"/>
              <a:ea typeface="Poppins Light"/>
              <a:cs typeface="Poppins Light"/>
              <a:sym typeface="Poppins Light"/>
            </a:endParaRPr>
          </a:p>
          <a:p>
            <a:pPr marL="742950" lvl="0" indent="-285750">
              <a:buFontTx/>
              <a:buChar char="-"/>
            </a:pPr>
            <a:r>
              <a:rPr lang="el-GR" sz="2000" dirty="0">
                <a:solidFill>
                  <a:srgbClr val="2B2B2B"/>
                </a:solidFill>
                <a:latin typeface="+mn-lt"/>
                <a:ea typeface="Poppins Light"/>
                <a:cs typeface="Poppins Light"/>
                <a:sym typeface="Poppins Light"/>
              </a:rPr>
              <a:t>Σύντομο, </a:t>
            </a:r>
            <a:r>
              <a:rPr lang="el-GR" sz="2000" dirty="0" err="1">
                <a:solidFill>
                  <a:srgbClr val="2B2B2B"/>
                </a:solidFill>
                <a:latin typeface="+mn-lt"/>
                <a:ea typeface="Poppins Light"/>
                <a:cs typeface="Poppins Light"/>
                <a:sym typeface="Poppins Light"/>
              </a:rPr>
              <a:t>πιασάρικο</a:t>
            </a:r>
            <a:r>
              <a:rPr lang="el-GR" sz="2000" dirty="0">
                <a:solidFill>
                  <a:srgbClr val="2B2B2B"/>
                </a:solidFill>
                <a:latin typeface="+mn-lt"/>
                <a:ea typeface="Poppins Light"/>
                <a:cs typeface="Poppins Light"/>
                <a:sym typeface="Poppins Light"/>
              </a:rPr>
              <a:t> σλόγκαν</a:t>
            </a:r>
          </a:p>
          <a:p>
            <a:pPr marL="742950" lvl="0" indent="-285750">
              <a:buFontTx/>
              <a:buChar char="-"/>
            </a:pPr>
            <a:r>
              <a:rPr lang="el-GR" sz="2000" dirty="0">
                <a:solidFill>
                  <a:srgbClr val="2B2B2B"/>
                </a:solidFill>
                <a:latin typeface="+mn-lt"/>
                <a:ea typeface="Poppins Light"/>
                <a:cs typeface="Poppins Light"/>
                <a:sym typeface="Poppins Light"/>
              </a:rPr>
              <a:t>2-3 εύκολες συμβουλές ή υπενθυμίσεις</a:t>
            </a:r>
          </a:p>
          <a:p>
            <a:pPr marL="457200" lvl="0"/>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  Διαγραφή εικόνων ή εικονιδίων</a:t>
            </a:r>
            <a:endParaRPr sz="2000" dirty="0">
              <a:solidFill>
                <a:srgbClr val="2B2B2B"/>
              </a:solidFill>
              <a:latin typeface="+mn-lt"/>
              <a:ea typeface="Poppins Light"/>
              <a:cs typeface="Poppins Light"/>
              <a:sym typeface="Poppins Light"/>
            </a:endParaRPr>
          </a:p>
          <a:p>
            <a:pPr marL="406400" lvl="0" indent="-285750">
              <a:buClr>
                <a:srgbClr val="2B2B2B"/>
              </a:buClr>
              <a:buSzPts val="1700"/>
              <a:buFont typeface="Arial" panose="020B0604020202020204" pitchFamily="34" charset="0"/>
              <a:buChar char="•"/>
            </a:pPr>
            <a:r>
              <a:rPr lang="el-GR" sz="2000" dirty="0">
                <a:solidFill>
                  <a:srgbClr val="2B2B2B"/>
                </a:solidFill>
                <a:latin typeface="+mn-lt"/>
                <a:ea typeface="Poppins Light"/>
                <a:cs typeface="Poppins Light"/>
                <a:sym typeface="Poppins Light"/>
              </a:rPr>
              <a:t>Ένα σύντομο παιχνίδι ρόλων ή σκετς για ένα σχολικό περιβάλλον</a:t>
            </a:r>
            <a:r>
              <a:rPr lang="en-US" sz="2000" dirty="0">
                <a:solidFill>
                  <a:srgbClr val="2B2B2B"/>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a:p>
            <a:pPr marL="457200" lvl="0"/>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Καθημερινό σενάριο (ομαδική συνομιλία, πίεση για ανάρτηση, φήμες, ο φόβος του να χάνεις </a:t>
            </a:r>
            <a:r>
              <a:rPr lang="el-GR" sz="2000" dirty="0" err="1">
                <a:solidFill>
                  <a:srgbClr val="2B2B2B"/>
                </a:solidFill>
                <a:latin typeface="+mn-lt"/>
                <a:ea typeface="Poppins Light"/>
                <a:cs typeface="Poppins Light"/>
                <a:sym typeface="Poppins Light"/>
              </a:rPr>
              <a:t>γεγινότα</a:t>
            </a:r>
            <a:r>
              <a:rPr lang="el-GR" sz="2000" dirty="0">
                <a:solidFill>
                  <a:srgbClr val="2B2B2B"/>
                </a:solidFill>
                <a:latin typeface="+mn-lt"/>
                <a:ea typeface="Poppins Light"/>
                <a:cs typeface="Poppins Light"/>
                <a:sym typeface="Poppins Light"/>
              </a:rPr>
              <a:t> - </a:t>
            </a:r>
            <a:r>
              <a:rPr lang="en-GB" sz="2000" dirty="0">
                <a:solidFill>
                  <a:srgbClr val="2B2B2B"/>
                </a:solidFill>
                <a:latin typeface="+mn-lt"/>
                <a:ea typeface="Poppins Light"/>
                <a:cs typeface="Poppins Light"/>
                <a:sym typeface="Poppins Light"/>
              </a:rPr>
              <a:t>FOMO</a:t>
            </a:r>
            <a:r>
              <a:rPr lang="el-GR" sz="2000" dirty="0">
                <a:solidFill>
                  <a:srgbClr val="2B2B2B"/>
                </a:solidFill>
                <a:latin typeface="+mn-lt"/>
                <a:ea typeface="Poppins Light"/>
                <a:cs typeface="Poppins Light"/>
                <a:sym typeface="Poppins Light"/>
              </a:rPr>
              <a:t>)
- Πρόβλημα + θετική λύση
- Απλό μήνυμα στο τέλος</a:t>
            </a:r>
            <a:endParaRPr sz="2000" b="0" i="0" u="none" strike="noStrike" cap="none" dirty="0">
              <a:solidFill>
                <a:srgbClr val="2B2B2B"/>
              </a:solidFill>
              <a:latin typeface="+mn-lt"/>
              <a:ea typeface="Poppins Light"/>
              <a:cs typeface="Poppins Light"/>
              <a:sym typeface="Poppins Light"/>
            </a:endParaRPr>
          </a:p>
        </p:txBody>
      </p:sp>
      <p:grpSp>
        <p:nvGrpSpPr>
          <p:cNvPr id="164" name="Google Shape;164;p5"/>
          <p:cNvGrpSpPr/>
          <p:nvPr/>
        </p:nvGrpSpPr>
        <p:grpSpPr>
          <a:xfrm>
            <a:off x="14070530" y="5054151"/>
            <a:ext cx="3252441" cy="1695608"/>
            <a:chOff x="0" y="0"/>
            <a:chExt cx="1238082" cy="692707"/>
          </a:xfrm>
        </p:grpSpPr>
        <p:sp>
          <p:nvSpPr>
            <p:cNvPr id="165" name="Google Shape;165;p5"/>
            <p:cNvSpPr/>
            <p:nvPr/>
          </p:nvSpPr>
          <p:spPr>
            <a:xfrm>
              <a:off x="0" y="0"/>
              <a:ext cx="1238082" cy="692707"/>
            </a:xfrm>
            <a:custGeom>
              <a:avLst/>
              <a:gdLst/>
              <a:ahLst/>
              <a:cxnLst/>
              <a:rect l="l" t="t" r="r" b="b"/>
              <a:pathLst>
                <a:path w="1238082" h="692707" extrusionOk="0">
                  <a:moveTo>
                    <a:pt x="0" y="0"/>
                  </a:moveTo>
                  <a:lnTo>
                    <a:pt x="1238082" y="0"/>
                  </a:lnTo>
                  <a:lnTo>
                    <a:pt x="1238082" y="692707"/>
                  </a:lnTo>
                  <a:lnTo>
                    <a:pt x="0" y="692707"/>
                  </a:lnTo>
                  <a:close/>
                </a:path>
              </a:pathLst>
            </a:custGeom>
            <a:solidFill>
              <a:srgbClr val="000000">
                <a:alpha val="0"/>
              </a:srgbClr>
            </a:solidFill>
            <a:ln w="38100" cap="sq" cmpd="sng">
              <a:solidFill>
                <a:srgbClr val="286291"/>
              </a:solidFill>
              <a:prstDash val="solid"/>
              <a:miter lim="8000"/>
              <a:headEnd type="none" w="sm" len="sm"/>
              <a:tailEnd type="none" w="sm" len="sm"/>
            </a:ln>
          </p:spPr>
          <p:txBody>
            <a:bodyPr/>
            <a:lstStyle/>
            <a:p>
              <a:endParaRPr lang="en-GB"/>
            </a:p>
          </p:txBody>
        </p:sp>
        <p:sp>
          <p:nvSpPr>
            <p:cNvPr id="166" name="Google Shape;166;p5"/>
            <p:cNvSpPr txBox="1"/>
            <p:nvPr/>
          </p:nvSpPr>
          <p:spPr>
            <a:xfrm>
              <a:off x="0" y="9525"/>
              <a:ext cx="1238082" cy="683182"/>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67" name="Google Shape;167;p5"/>
          <p:cNvSpPr txBox="1"/>
          <p:nvPr/>
        </p:nvSpPr>
        <p:spPr>
          <a:xfrm>
            <a:off x="14337568" y="5286402"/>
            <a:ext cx="2718363" cy="1231106"/>
          </a:xfrm>
          <a:prstGeom prst="rect">
            <a:avLst/>
          </a:prstGeom>
          <a:noFill/>
          <a:ln>
            <a:noFill/>
          </a:ln>
        </p:spPr>
        <p:txBody>
          <a:bodyPr spcFirstLastPara="1" wrap="square" lIns="0" tIns="0" rIns="0" bIns="0" anchor="t" anchorCtr="0">
            <a:spAutoFit/>
          </a:bodyPr>
          <a:lstStyle/>
          <a:p>
            <a:pPr lvl="0" algn="ctr">
              <a:buSzPts val="1899"/>
            </a:pPr>
            <a:r>
              <a:rPr lang="el-GR" sz="2000" dirty="0">
                <a:solidFill>
                  <a:srgbClr val="2B2B2B"/>
                </a:solidFill>
                <a:latin typeface="+mn-lt"/>
                <a:ea typeface="Poppins Light"/>
                <a:cs typeface="Poppins Light"/>
                <a:sym typeface="Poppins Light"/>
              </a:rPr>
              <a:t>Οι ομάδες παρουσιάζουν εν συντομία τις ιδέες τους 
(2-3 λεπτά το καθένα)</a:t>
            </a:r>
            <a:r>
              <a:rPr lang="en-US" sz="1899" b="0" i="0" u="none" strike="noStrike" cap="none" dirty="0">
                <a:solidFill>
                  <a:srgbClr val="2B2B2B"/>
                </a:solidFill>
                <a:latin typeface="Poppins Light"/>
                <a:ea typeface="Poppins Light"/>
                <a:cs typeface="Poppins Light"/>
                <a:sym typeface="Poppins Light"/>
              </a:rPr>
              <a:t>.</a:t>
            </a:r>
            <a:endParaRPr sz="1400" b="0" i="0" u="none" strike="noStrike" cap="none" dirty="0">
              <a:solidFill>
                <a:srgbClr val="000000"/>
              </a:solidFill>
              <a:latin typeface="Arial"/>
              <a:ea typeface="Arial"/>
              <a:cs typeface="Arial"/>
              <a:sym typeface="Arial"/>
            </a:endParaRPr>
          </a:p>
        </p:txBody>
      </p:sp>
      <p:sp>
        <p:nvSpPr>
          <p:cNvPr id="168" name="Google Shape;168;p5"/>
          <p:cNvSpPr/>
          <p:nvPr/>
        </p:nvSpPr>
        <p:spPr>
          <a:xfrm rot="10800000">
            <a:off x="118660" y="7700342"/>
            <a:ext cx="2535252" cy="2577131"/>
          </a:xfrm>
          <a:custGeom>
            <a:avLst/>
            <a:gdLst/>
            <a:ahLst/>
            <a:cxnLst/>
            <a:rect l="l" t="t" r="r" b="b"/>
            <a:pathLst>
              <a:path w="2535252" h="2577131" extrusionOk="0">
                <a:moveTo>
                  <a:pt x="2535253" y="2577131"/>
                </a:moveTo>
                <a:lnTo>
                  <a:pt x="0" y="2577131"/>
                </a:lnTo>
                <a:lnTo>
                  <a:pt x="0" y="0"/>
                </a:lnTo>
                <a:lnTo>
                  <a:pt x="2535253" y="0"/>
                </a:lnTo>
                <a:lnTo>
                  <a:pt x="2535253" y="2577131"/>
                </a:lnTo>
                <a:close/>
              </a:path>
            </a:pathLst>
          </a:custGeom>
          <a:blipFill rotWithShape="1">
            <a:blip r:embed="rId6">
              <a:alphaModFix/>
            </a:blip>
            <a:stretch>
              <a:fillRect/>
            </a:stretch>
          </a:blipFill>
          <a:ln>
            <a:noFill/>
          </a:ln>
        </p:spPr>
        <p:txBody>
          <a:bodyPr/>
          <a:lstStyle/>
          <a:p>
            <a:endParaRPr lang="en-GB"/>
          </a:p>
        </p:txBody>
      </p:sp>
      <p:sp>
        <p:nvSpPr>
          <p:cNvPr id="169" name="Google Shape;169;p5"/>
          <p:cNvSpPr/>
          <p:nvPr/>
        </p:nvSpPr>
        <p:spPr>
          <a:xfrm flipH="1">
            <a:off x="16091040" y="133013"/>
            <a:ext cx="2196960" cy="2196960"/>
          </a:xfrm>
          <a:custGeom>
            <a:avLst/>
            <a:gdLst/>
            <a:ahLst/>
            <a:cxnLst/>
            <a:rect l="l" t="t" r="r" b="b"/>
            <a:pathLst>
              <a:path w="2196960" h="2196960" extrusionOk="0">
                <a:moveTo>
                  <a:pt x="2196960" y="0"/>
                </a:moveTo>
                <a:lnTo>
                  <a:pt x="0" y="0"/>
                </a:lnTo>
                <a:lnTo>
                  <a:pt x="0" y="2196960"/>
                </a:lnTo>
                <a:lnTo>
                  <a:pt x="2196960" y="2196960"/>
                </a:lnTo>
                <a:lnTo>
                  <a:pt x="2196960" y="0"/>
                </a:lnTo>
                <a:close/>
              </a:path>
            </a:pathLst>
          </a:custGeom>
          <a:blipFill rotWithShape="1">
            <a:blip r:embed="rId7">
              <a:alphaModFix/>
            </a:blip>
            <a:stretch>
              <a:fillRect/>
            </a:stretch>
          </a:blipFill>
          <a:ln>
            <a:noFill/>
          </a:ln>
        </p:spPr>
        <p:txBody>
          <a:bodyPr/>
          <a:lstStyle/>
          <a:p>
            <a:endParaRPr lang="en-GB"/>
          </a:p>
        </p:txBody>
      </p:sp>
      <p:sp>
        <p:nvSpPr>
          <p:cNvPr id="170" name="Google Shape;170;p5"/>
          <p:cNvSpPr/>
          <p:nvPr/>
        </p:nvSpPr>
        <p:spPr>
          <a:xfrm rot="10800000">
            <a:off x="17548869" y="5565041"/>
            <a:ext cx="1017953" cy="1063136"/>
          </a:xfrm>
          <a:custGeom>
            <a:avLst/>
            <a:gdLst/>
            <a:ahLst/>
            <a:cxnLst/>
            <a:rect l="l" t="t" r="r" b="b"/>
            <a:pathLst>
              <a:path w="1017953" h="1063136" extrusionOk="0">
                <a:moveTo>
                  <a:pt x="0" y="0"/>
                </a:moveTo>
                <a:lnTo>
                  <a:pt x="1017953" y="0"/>
                </a:lnTo>
                <a:lnTo>
                  <a:pt x="1017953" y="1063136"/>
                </a:lnTo>
                <a:lnTo>
                  <a:pt x="0" y="1063136"/>
                </a:lnTo>
                <a:lnTo>
                  <a:pt x="0" y="0"/>
                </a:lnTo>
                <a:close/>
              </a:path>
            </a:pathLst>
          </a:custGeom>
          <a:blipFill rotWithShape="1">
            <a:blip r:embed="rId8">
              <a:alphaModFix/>
            </a:blip>
            <a:stretch>
              <a:fillRect/>
            </a:stretch>
          </a:blipFill>
          <a:ln>
            <a:noFill/>
          </a:ln>
        </p:spPr>
        <p:txBody>
          <a:bodyPr/>
          <a:lstStyle/>
          <a:p>
            <a:endParaRPr lang="en-GB"/>
          </a:p>
        </p:txBody>
      </p:sp>
      <p:sp>
        <p:nvSpPr>
          <p:cNvPr id="171" name="Google Shape;171;p5"/>
          <p:cNvSpPr txBox="1"/>
          <p:nvPr/>
        </p:nvSpPr>
        <p:spPr>
          <a:xfrm>
            <a:off x="8371494" y="4846957"/>
            <a:ext cx="5253634" cy="4493508"/>
          </a:xfrm>
          <a:prstGeom prst="rect">
            <a:avLst/>
          </a:prstGeom>
          <a:noFill/>
          <a:ln>
            <a:noFill/>
          </a:ln>
        </p:spPr>
        <p:txBody>
          <a:bodyPr spcFirstLastPara="1" wrap="square" lIns="91425" tIns="91425" rIns="91425" bIns="91425" anchor="t" anchorCtr="0">
            <a:spAutoFit/>
          </a:bodyPr>
          <a:lstStyle/>
          <a:p>
            <a:pPr marL="406400" lvl="0" indent="-285750">
              <a:buClr>
                <a:srgbClr val="2B2B2B"/>
              </a:buClr>
              <a:buSzPts val="1700"/>
              <a:buFont typeface="Arial" panose="020B0604020202020204" pitchFamily="34" charset="0"/>
              <a:buChar char="•"/>
            </a:pPr>
            <a:r>
              <a:rPr lang="el-GR" sz="2000" dirty="0">
                <a:solidFill>
                  <a:srgbClr val="2B2B2B"/>
                </a:solidFill>
                <a:latin typeface="+mn-lt"/>
                <a:ea typeface="Poppins Light"/>
                <a:cs typeface="Poppins Light"/>
                <a:sym typeface="Poppins Light"/>
              </a:rPr>
              <a:t>Μια ιδέα τροχού ή </a:t>
            </a:r>
            <a:r>
              <a:rPr lang="el-GR" sz="2000" dirty="0" err="1">
                <a:solidFill>
                  <a:srgbClr val="2B2B2B"/>
                </a:solidFill>
                <a:latin typeface="+mn-lt"/>
                <a:ea typeface="Poppins Light"/>
                <a:cs typeface="Poppins Light"/>
                <a:sym typeface="Poppins Light"/>
              </a:rPr>
              <a:t>TikTok</a:t>
            </a:r>
            <a:r>
              <a:rPr lang="en-US" sz="2000" dirty="0">
                <a:solidFill>
                  <a:srgbClr val="2B2B2B"/>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a:p>
            <a:pPr marL="457200" lvl="0"/>
            <a:r>
              <a:rPr lang="en-US" sz="2000" dirty="0">
                <a:solidFill>
                  <a:srgbClr val="2B2B2B"/>
                </a:solidFill>
                <a:latin typeface="+mn-lt"/>
                <a:ea typeface="Poppins Light"/>
                <a:cs typeface="Poppins Light"/>
                <a:sym typeface="Poppins Light"/>
              </a:rPr>
              <a:t>-  </a:t>
            </a:r>
            <a:r>
              <a:rPr lang="el-GR" sz="2000" dirty="0">
                <a:solidFill>
                  <a:srgbClr val="2B2B2B"/>
                </a:solidFill>
                <a:latin typeface="+mn-lt"/>
                <a:ea typeface="Poppins Light"/>
                <a:cs typeface="Poppins Light"/>
                <a:sym typeface="Poppins Light"/>
              </a:rPr>
              <a:t>"Πριν / Μετά την ημέρα αποτοξίνωσης"</a:t>
            </a:r>
            <a:br>
              <a:rPr lang="el-GR" sz="2000" dirty="0">
                <a:solidFill>
                  <a:srgbClr val="2B2B2B"/>
                </a:solidFill>
                <a:latin typeface="+mn-lt"/>
                <a:ea typeface="Poppins Light"/>
                <a:cs typeface="Poppins Light"/>
                <a:sym typeface="Poppins Light"/>
              </a:rPr>
            </a:br>
            <a:r>
              <a:rPr lang="el-GR" sz="2000" dirty="0">
                <a:solidFill>
                  <a:srgbClr val="2B2B2B"/>
                </a:solidFill>
                <a:latin typeface="+mn-lt"/>
                <a:ea typeface="Poppins Light"/>
                <a:cs typeface="Poppins Light"/>
                <a:sym typeface="Poppins Light"/>
              </a:rPr>
              <a:t>- "Προσδοκία εναντίον πραγματικότητας στο διαδίκτυο"</a:t>
            </a:r>
            <a:br>
              <a:rPr lang="el-GR" sz="2000" dirty="0">
                <a:solidFill>
                  <a:srgbClr val="2B2B2B"/>
                </a:solidFill>
                <a:latin typeface="+mn-lt"/>
                <a:ea typeface="Poppins Light"/>
                <a:cs typeface="Poppins Light"/>
                <a:sym typeface="Poppins Light"/>
              </a:rPr>
            </a:br>
            <a:r>
              <a:rPr lang="el-GR" sz="2000" dirty="0">
                <a:solidFill>
                  <a:srgbClr val="2B2B2B"/>
                </a:solidFill>
                <a:latin typeface="+mn-lt"/>
                <a:ea typeface="Poppins Light"/>
                <a:cs typeface="Poppins Light"/>
                <a:sym typeface="Poppins Light"/>
              </a:rPr>
              <a:t>- "3 πράγματα που κάνω όταν νιώθω ψηφιακή πίεση</a:t>
            </a:r>
            <a:r>
              <a:rPr lang="en-US" sz="2000" dirty="0">
                <a:solidFill>
                  <a:srgbClr val="2B2B2B"/>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a:p>
            <a:pPr marL="406400" lvl="0" indent="-285750">
              <a:buClr>
                <a:srgbClr val="2B2B2B"/>
              </a:buClr>
              <a:buSzPts val="1700"/>
              <a:buFont typeface="Arial" panose="020B0604020202020204" pitchFamily="34" charset="0"/>
              <a:buChar char="•"/>
            </a:pPr>
            <a:r>
              <a:rPr lang="el-GR" sz="2000" dirty="0">
                <a:solidFill>
                  <a:srgbClr val="2B2B2B"/>
                </a:solidFill>
                <a:latin typeface="+mn-lt"/>
                <a:ea typeface="Poppins Light"/>
                <a:cs typeface="Poppins Light"/>
                <a:sym typeface="Poppins Light"/>
              </a:rPr>
              <a:t>Ένα </a:t>
            </a:r>
            <a:r>
              <a:rPr lang="el-GR" sz="2000" dirty="0" err="1">
                <a:solidFill>
                  <a:srgbClr val="2B2B2B"/>
                </a:solidFill>
                <a:latin typeface="+mn-lt"/>
                <a:ea typeface="Poppins Light"/>
                <a:cs typeface="Poppins Light"/>
                <a:sym typeface="Poppins Light"/>
              </a:rPr>
              <a:t>hashtag</a:t>
            </a:r>
            <a:r>
              <a:rPr lang="el-GR" sz="2000" dirty="0">
                <a:solidFill>
                  <a:srgbClr val="2B2B2B"/>
                </a:solidFill>
                <a:latin typeface="+mn-lt"/>
                <a:ea typeface="Poppins Light"/>
                <a:cs typeface="Poppins Light"/>
                <a:sym typeface="Poppins Light"/>
              </a:rPr>
              <a:t> και μια ιδέα πρόκλησης</a:t>
            </a:r>
            <a:r>
              <a:rPr lang="en-US" sz="2000" dirty="0">
                <a:solidFill>
                  <a:srgbClr val="2B2B2B"/>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a:p>
            <a:pPr marL="457200" lvl="0"/>
            <a:r>
              <a:rPr lang="en-US" sz="2000" dirty="0">
                <a:solidFill>
                  <a:schemeClr val="dk1"/>
                </a:solidFill>
                <a:latin typeface="+mn-lt"/>
                <a:ea typeface="Poppins Light"/>
                <a:cs typeface="Poppins Light"/>
                <a:sym typeface="Poppins Light"/>
              </a:rPr>
              <a:t>- </a:t>
            </a:r>
            <a:r>
              <a:rPr lang="el-GR" sz="2000" dirty="0">
                <a:solidFill>
                  <a:schemeClr val="dk1"/>
                </a:solidFill>
                <a:latin typeface="+mn-lt"/>
                <a:ea typeface="Poppins"/>
                <a:cs typeface="Poppins"/>
                <a:sym typeface="Poppins"/>
              </a:rPr>
              <a:t>#NoFilterMoment
- Εργασία: δημοσιεύστε μια πραγματική, μη επεξεργασμένη στιγμή με μια σύντομη λεζάντα για το πώς νιώσατε.
- Σκοπός: ομαλοποίηση πραγματικών σωμάτων, πραγματικών διαθέσεων, πραγματικών ημερών</a:t>
            </a:r>
            <a:r>
              <a:rPr lang="en-US" sz="2000" dirty="0">
                <a:solidFill>
                  <a:schemeClr val="dk1"/>
                </a:solidFill>
                <a:latin typeface="+mn-lt"/>
                <a:ea typeface="Poppins Light"/>
                <a:cs typeface="Poppins Light"/>
                <a:sym typeface="Poppins Light"/>
              </a:rPr>
              <a:t>.</a:t>
            </a:r>
            <a:endParaRPr sz="2000" dirty="0">
              <a:solidFill>
                <a:srgbClr val="2B2B2B"/>
              </a:solidFill>
              <a:latin typeface="+mn-lt"/>
              <a:ea typeface="Poppins Light"/>
              <a:cs typeface="Poppins Light"/>
              <a:sym typeface="Poppins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6"/>
          <p:cNvSpPr/>
          <p:nvPr/>
        </p:nvSpPr>
        <p:spPr>
          <a:xfrm rot="-9546134">
            <a:off x="14478029" y="9087085"/>
            <a:ext cx="1789963" cy="1534893"/>
          </a:xfrm>
          <a:custGeom>
            <a:avLst/>
            <a:gdLst/>
            <a:ahLst/>
            <a:cxnLst/>
            <a:rect l="l" t="t" r="r" b="b"/>
            <a:pathLst>
              <a:path w="3040393" h="2607137" extrusionOk="0">
                <a:moveTo>
                  <a:pt x="0" y="0"/>
                </a:moveTo>
                <a:lnTo>
                  <a:pt x="3040393" y="0"/>
                </a:lnTo>
                <a:lnTo>
                  <a:pt x="3040393" y="2607136"/>
                </a:lnTo>
                <a:lnTo>
                  <a:pt x="0" y="2607136"/>
                </a:lnTo>
                <a:lnTo>
                  <a:pt x="0" y="0"/>
                </a:lnTo>
                <a:close/>
              </a:path>
            </a:pathLst>
          </a:custGeom>
          <a:blipFill rotWithShape="1">
            <a:blip r:embed="rId3">
              <a:alphaModFix/>
            </a:blip>
            <a:stretch>
              <a:fillRect/>
            </a:stretch>
          </a:blipFill>
          <a:ln>
            <a:noFill/>
          </a:ln>
        </p:spPr>
        <p:txBody>
          <a:bodyPr/>
          <a:lstStyle/>
          <a:p>
            <a:endParaRPr lang="en-GB"/>
          </a:p>
        </p:txBody>
      </p:sp>
      <p:sp>
        <p:nvSpPr>
          <p:cNvPr id="177" name="Google Shape;177;p6"/>
          <p:cNvSpPr/>
          <p:nvPr/>
        </p:nvSpPr>
        <p:spPr>
          <a:xfrm>
            <a:off x="17908487" y="6042969"/>
            <a:ext cx="802266" cy="802266"/>
          </a:xfrm>
          <a:custGeom>
            <a:avLst/>
            <a:gdLst/>
            <a:ahLst/>
            <a:cxnLst/>
            <a:rect l="l" t="t" r="r" b="b"/>
            <a:pathLst>
              <a:path w="1365559" h="1365559" extrusionOk="0">
                <a:moveTo>
                  <a:pt x="0" y="0"/>
                </a:moveTo>
                <a:lnTo>
                  <a:pt x="1365559" y="0"/>
                </a:lnTo>
                <a:lnTo>
                  <a:pt x="1365559" y="1365559"/>
                </a:lnTo>
                <a:lnTo>
                  <a:pt x="0" y="1365559"/>
                </a:lnTo>
                <a:lnTo>
                  <a:pt x="0" y="0"/>
                </a:lnTo>
                <a:close/>
              </a:path>
            </a:pathLst>
          </a:custGeom>
          <a:blipFill rotWithShape="1">
            <a:blip r:embed="rId4">
              <a:alphaModFix/>
            </a:blip>
            <a:stretch>
              <a:fillRect/>
            </a:stretch>
          </a:blipFill>
          <a:ln>
            <a:noFill/>
          </a:ln>
        </p:spPr>
        <p:txBody>
          <a:bodyPr/>
          <a:lstStyle/>
          <a:p>
            <a:endParaRPr lang="en-GB"/>
          </a:p>
        </p:txBody>
      </p:sp>
      <p:sp>
        <p:nvSpPr>
          <p:cNvPr id="178" name="Google Shape;178;p6"/>
          <p:cNvSpPr/>
          <p:nvPr/>
        </p:nvSpPr>
        <p:spPr>
          <a:xfrm rot="-5400000">
            <a:off x="14435007" y="6679917"/>
            <a:ext cx="840718" cy="440326"/>
          </a:xfrm>
          <a:custGeom>
            <a:avLst/>
            <a:gdLst/>
            <a:ahLst/>
            <a:cxnLst/>
            <a:rect l="l" t="t" r="r" b="b"/>
            <a:pathLst>
              <a:path w="1431009" h="749491" extrusionOk="0">
                <a:moveTo>
                  <a:pt x="0" y="0"/>
                </a:moveTo>
                <a:lnTo>
                  <a:pt x="1431009" y="0"/>
                </a:lnTo>
                <a:lnTo>
                  <a:pt x="1431009" y="749491"/>
                </a:lnTo>
                <a:lnTo>
                  <a:pt x="0" y="749491"/>
                </a:lnTo>
                <a:lnTo>
                  <a:pt x="0" y="0"/>
                </a:lnTo>
                <a:close/>
              </a:path>
            </a:pathLst>
          </a:custGeom>
          <a:blipFill rotWithShape="1">
            <a:blip r:embed="rId5">
              <a:alphaModFix/>
            </a:blip>
            <a:stretch>
              <a:fillRect/>
            </a:stretch>
          </a:blipFill>
          <a:ln>
            <a:noFill/>
          </a:ln>
        </p:spPr>
        <p:txBody>
          <a:bodyPr/>
          <a:lstStyle/>
          <a:p>
            <a:endParaRPr lang="en-GB"/>
          </a:p>
        </p:txBody>
      </p:sp>
      <p:grpSp>
        <p:nvGrpSpPr>
          <p:cNvPr id="179" name="Google Shape;179;p6"/>
          <p:cNvGrpSpPr/>
          <p:nvPr/>
        </p:nvGrpSpPr>
        <p:grpSpPr>
          <a:xfrm>
            <a:off x="2367191" y="1538159"/>
            <a:ext cx="14916821" cy="4067814"/>
            <a:chOff x="0" y="0"/>
            <a:chExt cx="1171610" cy="799476"/>
          </a:xfrm>
        </p:grpSpPr>
        <p:sp>
          <p:nvSpPr>
            <p:cNvPr id="180" name="Google Shape;180;p6"/>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181" name="Google Shape;181;p6"/>
            <p:cNvSpPr txBox="1"/>
            <p:nvPr/>
          </p:nvSpPr>
          <p:spPr>
            <a:xfrm>
              <a:off x="0" y="9525"/>
              <a:ext cx="1171610" cy="789951"/>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2" name="Google Shape;182;p6"/>
          <p:cNvGrpSpPr/>
          <p:nvPr/>
        </p:nvGrpSpPr>
        <p:grpSpPr>
          <a:xfrm>
            <a:off x="1978884" y="812248"/>
            <a:ext cx="1213917" cy="1311615"/>
            <a:chOff x="0" y="0"/>
            <a:chExt cx="812800" cy="812800"/>
          </a:xfrm>
        </p:grpSpPr>
        <p:sp>
          <p:nvSpPr>
            <p:cNvPr id="183" name="Google Shape;183;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w="47625" cap="sq" cmpd="sng">
              <a:solidFill>
                <a:srgbClr val="28629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6"/>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5" name="Google Shape;185;p6"/>
          <p:cNvSpPr/>
          <p:nvPr/>
        </p:nvSpPr>
        <p:spPr>
          <a:xfrm>
            <a:off x="2187052" y="1062237"/>
            <a:ext cx="797114" cy="842355"/>
          </a:xfrm>
          <a:custGeom>
            <a:avLst/>
            <a:gdLst/>
            <a:ahLst/>
            <a:cxnLst/>
            <a:rect l="l" t="t" r="r" b="b"/>
            <a:pathLst>
              <a:path w="861745" h="842355" extrusionOk="0">
                <a:moveTo>
                  <a:pt x="0" y="0"/>
                </a:moveTo>
                <a:lnTo>
                  <a:pt x="861744" y="0"/>
                </a:lnTo>
                <a:lnTo>
                  <a:pt x="861744" y="842355"/>
                </a:lnTo>
                <a:lnTo>
                  <a:pt x="0" y="842355"/>
                </a:lnTo>
                <a:lnTo>
                  <a:pt x="0" y="0"/>
                </a:lnTo>
                <a:close/>
              </a:path>
            </a:pathLst>
          </a:custGeom>
          <a:blipFill rotWithShape="1">
            <a:blip r:embed="rId6">
              <a:alphaModFix/>
            </a:blip>
            <a:stretch>
              <a:fillRect/>
            </a:stretch>
          </a:blipFill>
          <a:ln>
            <a:noFill/>
          </a:ln>
        </p:spPr>
        <p:txBody>
          <a:bodyPr/>
          <a:lstStyle/>
          <a:p>
            <a:endParaRPr lang="en-GB"/>
          </a:p>
        </p:txBody>
      </p:sp>
      <p:grpSp>
        <p:nvGrpSpPr>
          <p:cNvPr id="186" name="Google Shape;186;p6"/>
          <p:cNvGrpSpPr/>
          <p:nvPr/>
        </p:nvGrpSpPr>
        <p:grpSpPr>
          <a:xfrm>
            <a:off x="725500" y="6100624"/>
            <a:ext cx="13537602" cy="3840283"/>
            <a:chOff x="0" y="0"/>
            <a:chExt cx="1171610" cy="799476"/>
          </a:xfrm>
        </p:grpSpPr>
        <p:sp>
          <p:nvSpPr>
            <p:cNvPr id="187" name="Google Shape;187;p6"/>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188" name="Google Shape;188;p6"/>
            <p:cNvSpPr txBox="1"/>
            <p:nvPr/>
          </p:nvSpPr>
          <p:spPr>
            <a:xfrm>
              <a:off x="0" y="9525"/>
              <a:ext cx="1171610" cy="789951"/>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9" name="Google Shape;189;p6"/>
          <p:cNvSpPr txBox="1"/>
          <p:nvPr/>
        </p:nvSpPr>
        <p:spPr>
          <a:xfrm>
            <a:off x="5298309" y="6234057"/>
            <a:ext cx="4743761" cy="338554"/>
          </a:xfrm>
          <a:prstGeom prst="rect">
            <a:avLst/>
          </a:prstGeom>
          <a:noFill/>
          <a:ln>
            <a:noFill/>
          </a:ln>
        </p:spPr>
        <p:txBody>
          <a:bodyPr spcFirstLastPara="1" wrap="square" lIns="0" tIns="0" rIns="0" bIns="0" anchor="t" anchorCtr="0">
            <a:spAutoFit/>
          </a:bodyPr>
          <a:lstStyle/>
          <a:p>
            <a:pPr lvl="0" algn="ctr">
              <a:lnSpc>
                <a:spcPct val="110000"/>
              </a:lnSpc>
              <a:buSzPts val="2300"/>
            </a:pPr>
            <a:r>
              <a:rPr lang="el-GR" sz="2000" b="1" dirty="0">
                <a:solidFill>
                  <a:srgbClr val="2B2B2B"/>
                </a:solidFill>
                <a:latin typeface="+mn-lt"/>
                <a:ea typeface="Open Sans"/>
                <a:cs typeface="Open Sans"/>
                <a:sym typeface="Open Sans"/>
              </a:rPr>
              <a:t>Σημειώσεις ομαδικής ενημέρωσης</a:t>
            </a:r>
            <a:endParaRPr sz="2300" b="0" i="0" u="none" strike="noStrike" cap="none" dirty="0">
              <a:solidFill>
                <a:srgbClr val="000000"/>
              </a:solidFill>
              <a:latin typeface="+mn-lt"/>
              <a:ea typeface="Arial"/>
              <a:cs typeface="Arial"/>
              <a:sym typeface="Arial"/>
            </a:endParaRPr>
          </a:p>
        </p:txBody>
      </p:sp>
      <p:grpSp>
        <p:nvGrpSpPr>
          <p:cNvPr id="190" name="Google Shape;190;p6"/>
          <p:cNvGrpSpPr/>
          <p:nvPr/>
        </p:nvGrpSpPr>
        <p:grpSpPr>
          <a:xfrm>
            <a:off x="389174" y="5438389"/>
            <a:ext cx="1311615" cy="1311615"/>
            <a:chOff x="0" y="0"/>
            <a:chExt cx="812800" cy="812800"/>
          </a:xfrm>
        </p:grpSpPr>
        <p:sp>
          <p:nvSpPr>
            <p:cNvPr id="191" name="Google Shape;191;p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47625" cap="sq" cmpd="sng">
              <a:solidFill>
                <a:srgbClr val="9EC6AA"/>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6"/>
            <p:cNvSpPr txBox="1"/>
            <p:nvPr/>
          </p:nvSpPr>
          <p:spPr>
            <a:xfrm>
              <a:off x="76200" y="85725"/>
              <a:ext cx="660400" cy="650875"/>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93" name="Google Shape;193;p6"/>
          <p:cNvSpPr/>
          <p:nvPr/>
        </p:nvSpPr>
        <p:spPr>
          <a:xfrm>
            <a:off x="670398" y="5701486"/>
            <a:ext cx="749152" cy="848898"/>
          </a:xfrm>
          <a:custGeom>
            <a:avLst/>
            <a:gdLst/>
            <a:ahLst/>
            <a:cxnLst/>
            <a:rect l="l" t="t" r="r" b="b"/>
            <a:pathLst>
              <a:path w="749152" h="848898" extrusionOk="0">
                <a:moveTo>
                  <a:pt x="0" y="0"/>
                </a:moveTo>
                <a:lnTo>
                  <a:pt x="749152" y="0"/>
                </a:lnTo>
                <a:lnTo>
                  <a:pt x="749152" y="848898"/>
                </a:lnTo>
                <a:lnTo>
                  <a:pt x="0" y="848898"/>
                </a:lnTo>
                <a:lnTo>
                  <a:pt x="0" y="0"/>
                </a:lnTo>
                <a:close/>
              </a:path>
            </a:pathLst>
          </a:custGeom>
          <a:blipFill rotWithShape="1">
            <a:blip r:embed="rId7">
              <a:alphaModFix/>
            </a:blip>
            <a:stretch>
              <a:fillRect/>
            </a:stretch>
          </a:blipFill>
          <a:ln>
            <a:noFill/>
          </a:ln>
        </p:spPr>
        <p:txBody>
          <a:bodyPr/>
          <a:lstStyle/>
          <a:p>
            <a:endParaRPr lang="en-GB"/>
          </a:p>
        </p:txBody>
      </p:sp>
      <p:sp>
        <p:nvSpPr>
          <p:cNvPr id="194" name="Google Shape;194;p6"/>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8">
              <a:alphaModFix/>
            </a:blip>
            <a:stretch>
              <a:fillRect/>
            </a:stretch>
          </a:blipFill>
          <a:ln>
            <a:noFill/>
          </a:ln>
        </p:spPr>
        <p:txBody>
          <a:bodyPr/>
          <a:lstStyle/>
          <a:p>
            <a:endParaRPr lang="en-GB"/>
          </a:p>
        </p:txBody>
      </p:sp>
      <p:sp>
        <p:nvSpPr>
          <p:cNvPr id="195" name="Google Shape;195;p6"/>
          <p:cNvSpPr txBox="1"/>
          <p:nvPr/>
        </p:nvSpPr>
        <p:spPr>
          <a:xfrm>
            <a:off x="5033302" y="450261"/>
            <a:ext cx="9229800" cy="677108"/>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mn-lt"/>
                <a:ea typeface="Poppins"/>
                <a:cs typeface="Poppins"/>
                <a:sym typeface="Poppins"/>
              </a:rPr>
              <a:t>Αντανάκλαση</a:t>
            </a:r>
            <a:endParaRPr sz="6000" b="0" i="0" u="none" strike="noStrike" cap="none" dirty="0">
              <a:solidFill>
                <a:srgbClr val="000000"/>
              </a:solidFill>
              <a:latin typeface="+mn-lt"/>
              <a:ea typeface="Arial"/>
              <a:cs typeface="Arial"/>
              <a:sym typeface="Arial"/>
            </a:endParaRPr>
          </a:p>
        </p:txBody>
      </p:sp>
      <p:sp>
        <p:nvSpPr>
          <p:cNvPr id="196" name="Google Shape;196;p6"/>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9">
              <a:alphaModFix/>
            </a:blip>
            <a:stretch>
              <a:fillRect/>
            </a:stretch>
          </a:blipFill>
          <a:ln>
            <a:noFill/>
          </a:ln>
        </p:spPr>
        <p:txBody>
          <a:bodyPr/>
          <a:lstStyle/>
          <a:p>
            <a:endParaRPr lang="en-GB"/>
          </a:p>
        </p:txBody>
      </p:sp>
      <p:sp>
        <p:nvSpPr>
          <p:cNvPr id="197" name="Google Shape;197;p6"/>
          <p:cNvSpPr txBox="1"/>
          <p:nvPr/>
        </p:nvSpPr>
        <p:spPr>
          <a:xfrm>
            <a:off x="3454617" y="1779144"/>
            <a:ext cx="5420999" cy="338554"/>
          </a:xfrm>
          <a:prstGeom prst="rect">
            <a:avLst/>
          </a:prstGeom>
          <a:noFill/>
          <a:ln>
            <a:noFill/>
          </a:ln>
        </p:spPr>
        <p:txBody>
          <a:bodyPr spcFirstLastPara="1" wrap="square" lIns="0" tIns="0" rIns="0" bIns="0" anchor="t" anchorCtr="0">
            <a:spAutoFit/>
          </a:bodyPr>
          <a:lstStyle/>
          <a:p>
            <a:pPr lvl="0" algn="ctr">
              <a:lnSpc>
                <a:spcPct val="110000"/>
              </a:lnSpc>
              <a:buSzPts val="2300"/>
            </a:pPr>
            <a:r>
              <a:rPr lang="el-GR" sz="2000" b="1" dirty="0">
                <a:solidFill>
                  <a:srgbClr val="2B2B2B"/>
                </a:solidFill>
                <a:latin typeface="+mn-lt"/>
                <a:ea typeface="Open Sans"/>
                <a:cs typeface="Open Sans"/>
                <a:sym typeface="Open Sans"/>
              </a:rPr>
              <a:t>Κύκλος Υποστήριξης </a:t>
            </a:r>
            <a:r>
              <a:rPr lang="el-GR" sz="2000" b="1" dirty="0" err="1">
                <a:solidFill>
                  <a:srgbClr val="2B2B2B"/>
                </a:solidFill>
                <a:latin typeface="+mn-lt"/>
                <a:ea typeface="Open Sans"/>
                <a:cs typeface="Open Sans"/>
                <a:sym typeface="Open Sans"/>
              </a:rPr>
              <a:t>Ομοτίμων</a:t>
            </a:r>
            <a:endParaRPr sz="2000" b="1" i="0" u="none" strike="noStrike" cap="none" dirty="0">
              <a:solidFill>
                <a:srgbClr val="000000"/>
              </a:solidFill>
              <a:latin typeface="+mn-lt"/>
            </a:endParaRPr>
          </a:p>
        </p:txBody>
      </p:sp>
      <p:sp>
        <p:nvSpPr>
          <p:cNvPr id="198" name="Google Shape;198;p6"/>
          <p:cNvSpPr txBox="1"/>
          <p:nvPr/>
        </p:nvSpPr>
        <p:spPr>
          <a:xfrm>
            <a:off x="2795100" y="2303730"/>
            <a:ext cx="8292000" cy="3077766"/>
          </a:xfrm>
          <a:prstGeom prst="rect">
            <a:avLst/>
          </a:prstGeom>
          <a:noFill/>
          <a:ln>
            <a:noFill/>
          </a:ln>
        </p:spPr>
        <p:txBody>
          <a:bodyPr spcFirstLastPara="1" wrap="square" lIns="0" tIns="0" rIns="0" bIns="0" anchor="t" anchorCtr="0">
            <a:spAutoFit/>
          </a:bodyPr>
          <a:lstStyle/>
          <a:p>
            <a:pPr lvl="0">
              <a:buSzPts val="1900"/>
            </a:pPr>
            <a:r>
              <a:rPr lang="el-GR" sz="2000" dirty="0">
                <a:solidFill>
                  <a:srgbClr val="2B2B2B"/>
                </a:solidFill>
                <a:latin typeface="+mn-lt"/>
                <a:ea typeface="Poppins Light"/>
                <a:cs typeface="Poppins Light"/>
                <a:sym typeface="Poppins Light"/>
              </a:rPr>
              <a:t>Καθίστε σε κύκλο. Κάθε συμμετέχων καλείται να μοιραστεί (οικειοθελώς) μια σύντομη προσωπική ψηφιακή πρόκληση (π.χ. αποκλεισμός από μια ομαδική συνομιλία, αίσθημα πίεσης στο διαδίκτυο, κατακλυσμός από τον χρόνο οθόνης).</a:t>
            </a:r>
            <a:endParaRPr sz="2000" b="0" i="0" u="none" strike="noStrike" cap="none" dirty="0">
              <a:solidFill>
                <a:srgbClr val="2B2B2B"/>
              </a:solidFill>
              <a:latin typeface="+mn-lt"/>
              <a:ea typeface="Poppins Light"/>
              <a:cs typeface="Poppins Light"/>
              <a:sym typeface="Poppins Light"/>
            </a:endParaRPr>
          </a:p>
          <a:p>
            <a:pPr lvl="0">
              <a:buSzPts val="1900"/>
            </a:pPr>
            <a:r>
              <a:rPr lang="el-GR" sz="2000" dirty="0">
                <a:solidFill>
                  <a:srgbClr val="2B2B2B"/>
                </a:solidFill>
                <a:latin typeface="+mn-lt"/>
                <a:ea typeface="Poppins Light"/>
                <a:cs typeface="Poppins Light"/>
                <a:sym typeface="Poppins Light"/>
              </a:rPr>
              <a:t>Μετά από κάθε κοινοποίηση, η ομάδα απαντά με υποστηρικτικές δηλώσεις όπως:
«Αν ήμουν ο συνομήλικος εκπαιδευτής σου, θα...»
«Ένας τρόπος που θα μπορούσα να σε υποστηρίξω είναι...»
Ο διαμεσολαβητής διασφαλίζει την ασφάλεια, την εμπιστευτικότητα και την απουσία κρίσης</a:t>
            </a:r>
            <a:r>
              <a:rPr lang="en-US" sz="2000" b="0" i="0" u="none" strike="noStrike" cap="none" dirty="0">
                <a:solidFill>
                  <a:srgbClr val="2B2B2B"/>
                </a:solidFill>
                <a:latin typeface="+mn-lt"/>
                <a:ea typeface="Poppins Light"/>
                <a:cs typeface="Poppins Light"/>
                <a:sym typeface="Poppins Light"/>
              </a:rPr>
              <a:t>.</a:t>
            </a:r>
            <a:endParaRPr sz="2000" b="0" i="0" u="none" strike="noStrike" cap="none" dirty="0">
              <a:solidFill>
                <a:srgbClr val="2B2B2B"/>
              </a:solidFill>
              <a:latin typeface="+mn-lt"/>
              <a:ea typeface="Poppins Light"/>
              <a:cs typeface="Poppins Light"/>
              <a:sym typeface="Poppins Light"/>
            </a:endParaRPr>
          </a:p>
        </p:txBody>
      </p:sp>
      <p:sp>
        <p:nvSpPr>
          <p:cNvPr id="199" name="Google Shape;199;p6"/>
          <p:cNvSpPr txBox="1"/>
          <p:nvPr/>
        </p:nvSpPr>
        <p:spPr>
          <a:xfrm>
            <a:off x="1346851" y="6906384"/>
            <a:ext cx="12294900" cy="2769989"/>
          </a:xfrm>
          <a:prstGeom prst="rect">
            <a:avLst/>
          </a:prstGeom>
          <a:noFill/>
          <a:ln>
            <a:noFill/>
          </a:ln>
        </p:spPr>
        <p:txBody>
          <a:bodyPr spcFirstLastPara="1" wrap="square" lIns="0" tIns="0" rIns="0" bIns="0" anchor="t" anchorCtr="0">
            <a:spAutoFit/>
          </a:bodyPr>
          <a:lstStyle/>
          <a:p>
            <a:pPr lvl="0">
              <a:buSzPts val="1900"/>
            </a:pPr>
            <a:r>
              <a:rPr lang="el-GR" sz="2000" dirty="0">
                <a:solidFill>
                  <a:srgbClr val="2B2B2B"/>
                </a:solidFill>
                <a:latin typeface="+mn-lt"/>
                <a:ea typeface="Poppins Light"/>
                <a:cs typeface="Poppins Light"/>
                <a:sym typeface="Poppins Light"/>
              </a:rPr>
              <a:t>Οι μικρές και ρεαλιστικές ενέργειες είναι πιο εύκολο να ξεκινήσουν και να διατηρηθούν, χτίζουν αυτοπεποίθηση μέσω γρήγορων επιτυχιών και οδηγούν σε πραγματική αλλαγή, ενώ οι ευρείς ή αφηρημένοι στόχοι συχνά παραμένουν μόνο προθέσεις.
Κάθε συμμετέχων λαμβάνει μια </a:t>
            </a:r>
            <a:r>
              <a:rPr lang="el-GR" sz="2000" b="1" dirty="0">
                <a:solidFill>
                  <a:srgbClr val="2B2B2B"/>
                </a:solidFill>
                <a:latin typeface="+mn-lt"/>
                <a:ea typeface="Poppins Light"/>
                <a:cs typeface="Poppins Light"/>
                <a:sym typeface="Poppins Light"/>
              </a:rPr>
              <a:t>«Κάρτα Δέσμευσης Δράσης».</a:t>
            </a:r>
            <a:r>
              <a:rPr lang="el-GR" sz="2000" dirty="0">
                <a:solidFill>
                  <a:srgbClr val="2B2B2B"/>
                </a:solidFill>
                <a:latin typeface="+mn-lt"/>
                <a:ea typeface="Poppins Light"/>
                <a:cs typeface="Poppins Light"/>
                <a:sym typeface="Poppins Light"/>
              </a:rPr>
              <a:t>
</a:t>
            </a:r>
            <a:r>
              <a:rPr lang="el-GR" sz="2000" b="1" dirty="0">
                <a:solidFill>
                  <a:srgbClr val="2B2B2B"/>
                </a:solidFill>
                <a:latin typeface="+mn-lt"/>
                <a:ea typeface="Poppins Light"/>
                <a:cs typeface="Poppins Light"/>
                <a:sym typeface="Poppins Light"/>
              </a:rPr>
              <a:t>Προτροπή: </a:t>
            </a:r>
            <a:r>
              <a:rPr lang="el-GR" sz="2000" dirty="0">
                <a:solidFill>
                  <a:srgbClr val="2B2B2B"/>
                </a:solidFill>
                <a:latin typeface="+mn-lt"/>
                <a:ea typeface="Poppins Light"/>
                <a:cs typeface="Poppins Light"/>
                <a:sym typeface="Poppins Light"/>
              </a:rPr>
              <a:t>«Γράψτε μια μικρή ενέργεια που θα κάνετε ως εκπαιδευτής συνομηλίκων για να προωθήσετε την ψηφιακή ευημερία στην ομάδα, το σχολείο ή την κοινότητά σας».
Τοποθετούν τις κάρτες τους σε έναν τοίχο (πίνακας συλλογικής δέσμευσης).
</a:t>
            </a:r>
            <a:r>
              <a:rPr lang="el-GR" sz="2000" b="1" dirty="0">
                <a:solidFill>
                  <a:srgbClr val="2B2B2B"/>
                </a:solidFill>
                <a:latin typeface="+mn-lt"/>
                <a:ea typeface="Poppins Light"/>
                <a:cs typeface="Poppins Light"/>
                <a:sym typeface="Poppins Light"/>
              </a:rPr>
              <a:t>Τελικός γύρος: </a:t>
            </a:r>
            <a:r>
              <a:rPr lang="el-GR" sz="2000" dirty="0">
                <a:solidFill>
                  <a:srgbClr val="2B2B2B"/>
                </a:solidFill>
                <a:latin typeface="+mn-lt"/>
                <a:ea typeface="Poppins Light"/>
                <a:cs typeface="Poppins Light"/>
                <a:sym typeface="Poppins Light"/>
              </a:rPr>
              <a:t>κάθε συμμετέχων μοιράζεται μια λέξη για το πώς αισθάνεται φεύγοντας από τη συνεδρία (π.χ. «έτοιμος», «παρακινημένος», «ενδυναμωμένος»).</a:t>
            </a:r>
            <a:endParaRPr sz="2000" b="0" i="0" u="none" strike="noStrike" cap="none" dirty="0">
              <a:solidFill>
                <a:srgbClr val="2B2B2B"/>
              </a:solidFill>
              <a:latin typeface="+mn-lt"/>
              <a:ea typeface="Poppins Light"/>
              <a:cs typeface="Poppins Light"/>
              <a:sym typeface="Poppins Light"/>
            </a:endParaRPr>
          </a:p>
        </p:txBody>
      </p:sp>
      <p:pic>
        <p:nvPicPr>
          <p:cNvPr id="200" name="Google Shape;200;p6" descr="renewable Energy consumption and CO2 emissions are increasing. circular economy future growth of business, reuse. Sharing, reusing, repairing, renovating and recycling. Energy Everything is on hands (Provided by Getty Images)"/>
          <p:cNvPicPr preferRelativeResize="0"/>
          <p:nvPr/>
        </p:nvPicPr>
        <p:blipFill rotWithShape="1">
          <a:blip r:embed="rId10">
            <a:alphaModFix/>
          </a:blip>
          <a:srcRect l="14491" r="4364"/>
          <a:stretch/>
        </p:blipFill>
        <p:spPr>
          <a:xfrm>
            <a:off x="14898227" y="6761847"/>
            <a:ext cx="3394289" cy="2688048"/>
          </a:xfrm>
          <a:prstGeom prst="rect">
            <a:avLst/>
          </a:prstGeom>
          <a:noFill/>
          <a:ln>
            <a:noFill/>
          </a:ln>
        </p:spPr>
      </p:pic>
      <p:sp>
        <p:nvSpPr>
          <p:cNvPr id="201" name="Google Shape;201;p6"/>
          <p:cNvSpPr txBox="1"/>
          <p:nvPr/>
        </p:nvSpPr>
        <p:spPr>
          <a:xfrm>
            <a:off x="11674835" y="1686710"/>
            <a:ext cx="5540264" cy="3877954"/>
          </a:xfrm>
          <a:prstGeom prst="rect">
            <a:avLst/>
          </a:prstGeom>
          <a:noFill/>
          <a:ln>
            <a:noFill/>
          </a:ln>
        </p:spPr>
        <p:txBody>
          <a:bodyPr spcFirstLastPara="1" wrap="square" lIns="91425" tIns="91425" rIns="91425" bIns="91425" anchor="t" anchorCtr="0">
            <a:spAutoFit/>
          </a:bodyPr>
          <a:lstStyle/>
          <a:p>
            <a:pPr lvl="0"/>
            <a:r>
              <a:rPr lang="el-GR" sz="2000" b="1" dirty="0">
                <a:solidFill>
                  <a:schemeClr val="dk1"/>
                </a:solidFill>
                <a:latin typeface="+mn-lt"/>
                <a:ea typeface="Poppins"/>
                <a:cs typeface="Poppins"/>
                <a:sym typeface="Poppins"/>
              </a:rPr>
              <a:t>Όταν ακούμε με </a:t>
            </a:r>
            <a:r>
              <a:rPr lang="el-GR" sz="2000" b="1" dirty="0" err="1">
                <a:solidFill>
                  <a:schemeClr val="dk1"/>
                </a:solidFill>
                <a:latin typeface="+mn-lt"/>
                <a:ea typeface="Poppins"/>
                <a:cs typeface="Poppins"/>
                <a:sym typeface="Poppins"/>
              </a:rPr>
              <a:t>ενσυναίσθηση</a:t>
            </a:r>
            <a:r>
              <a:rPr lang="el-GR" sz="2000" b="1" dirty="0">
                <a:solidFill>
                  <a:schemeClr val="dk1"/>
                </a:solidFill>
                <a:latin typeface="+mn-lt"/>
                <a:ea typeface="Poppins"/>
                <a:cs typeface="Poppins"/>
                <a:sym typeface="Poppins"/>
              </a:rPr>
              <a:t>, οι άνθρωποι αισθάνονται:</a:t>
            </a:r>
          </a:p>
          <a:p>
            <a:pPr marL="342900" lvl="0" indent="-342900">
              <a:buFont typeface="Arial" panose="020B0604020202020204" pitchFamily="34" charset="0"/>
              <a:buChar char="•"/>
            </a:pPr>
            <a:r>
              <a:rPr lang="el-GR" sz="2000" dirty="0">
                <a:solidFill>
                  <a:schemeClr val="dk1"/>
                </a:solidFill>
                <a:latin typeface="+mn-lt"/>
                <a:ea typeface="Poppins Light"/>
                <a:cs typeface="Poppins Light"/>
                <a:sym typeface="Poppins Light"/>
              </a:rPr>
              <a:t>Ασφαλές
Σεβαστός
όχι μόνος</a:t>
            </a:r>
            <a:br>
              <a:rPr lang="en-US" sz="2000" dirty="0">
                <a:solidFill>
                  <a:schemeClr val="dk1"/>
                </a:solidFill>
                <a:latin typeface="+mn-lt"/>
                <a:ea typeface="Poppins Light"/>
                <a:cs typeface="Poppins Light"/>
                <a:sym typeface="Poppins Light"/>
              </a:rPr>
            </a:br>
            <a:endParaRPr sz="2000" dirty="0">
              <a:solidFill>
                <a:schemeClr val="dk1"/>
              </a:solidFill>
              <a:latin typeface="+mn-lt"/>
              <a:ea typeface="Poppins Light"/>
              <a:cs typeface="Poppins Light"/>
              <a:sym typeface="Poppins Light"/>
            </a:endParaRPr>
          </a:p>
          <a:p>
            <a:pPr lvl="0"/>
            <a:r>
              <a:rPr lang="el-GR" sz="2000" b="1" dirty="0">
                <a:solidFill>
                  <a:schemeClr val="dk1"/>
                </a:solidFill>
                <a:latin typeface="+mn-lt"/>
                <a:ea typeface="Poppins"/>
                <a:cs typeface="Poppins"/>
                <a:sym typeface="Poppins"/>
              </a:rPr>
              <a:t>Αυτό βοηθά τους εκπαιδευτές συνομηλίκων</a:t>
            </a:r>
            <a:r>
              <a:rPr lang="en-US" sz="2000" b="1" dirty="0">
                <a:solidFill>
                  <a:schemeClr val="dk1"/>
                </a:solidFill>
                <a:latin typeface="+mn-lt"/>
                <a:ea typeface="Poppins"/>
                <a:cs typeface="Poppins"/>
                <a:sym typeface="Poppins"/>
              </a:rPr>
              <a:t>:</a:t>
            </a:r>
            <a:endParaRPr lang="en-GB" sz="2000" dirty="0">
              <a:solidFill>
                <a:schemeClr val="dk1"/>
              </a:solidFill>
              <a:latin typeface="+mn-lt"/>
              <a:ea typeface="Poppins Light"/>
              <a:cs typeface="Poppins Light"/>
              <a:sym typeface="Poppins Light"/>
            </a:endParaRPr>
          </a:p>
          <a:p>
            <a:pPr marL="450850" lvl="0" indent="-342900">
              <a:buClr>
                <a:schemeClr val="dk1"/>
              </a:buClr>
              <a:buSzPts val="1900"/>
              <a:buFont typeface="Arial" panose="020B0604020202020204" pitchFamily="34" charset="0"/>
              <a:buChar char="•"/>
            </a:pPr>
            <a:r>
              <a:rPr lang="el-GR" sz="2000" dirty="0">
                <a:solidFill>
                  <a:schemeClr val="dk1"/>
                </a:solidFill>
                <a:latin typeface="+mn-lt"/>
                <a:ea typeface="Poppins Light"/>
                <a:cs typeface="Poppins Light"/>
                <a:sym typeface="Poppins Light"/>
              </a:rPr>
              <a:t>Υποστηρίξτε καλύτερα τους άλλους
Δώστε πιο ευγενικές, πιο χρήσιμες συμβουλές
Χτίστε εμπιστοσύνη στην ομάδα</a:t>
            </a:r>
            <a:endParaRPr sz="2000" dirty="0">
              <a:solidFill>
                <a:schemeClr val="dk1"/>
              </a:solidFill>
              <a:latin typeface="+mn-lt"/>
              <a:ea typeface="Poppins Light"/>
              <a:cs typeface="Poppins Light"/>
              <a:sym typeface="Poppi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grpSp>
        <p:nvGrpSpPr>
          <p:cNvPr id="206" name="Google Shape;206;g3b427988b85_0_7"/>
          <p:cNvGrpSpPr/>
          <p:nvPr/>
        </p:nvGrpSpPr>
        <p:grpSpPr>
          <a:xfrm>
            <a:off x="1342213" y="2667075"/>
            <a:ext cx="9229826" cy="3815179"/>
            <a:chOff x="0" y="0"/>
            <a:chExt cx="1171610" cy="799476"/>
          </a:xfrm>
        </p:grpSpPr>
        <p:sp>
          <p:nvSpPr>
            <p:cNvPr id="207" name="Google Shape;207;g3b427988b85_0_7"/>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208" name="Google Shape;208;g3b427988b85_0_7"/>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9" name="Google Shape;209;g3b427988b85_0_7"/>
          <p:cNvGrpSpPr/>
          <p:nvPr/>
        </p:nvGrpSpPr>
        <p:grpSpPr>
          <a:xfrm>
            <a:off x="1475975" y="6937700"/>
            <a:ext cx="9229826" cy="2853969"/>
            <a:chOff x="0" y="0"/>
            <a:chExt cx="1171610" cy="799476"/>
          </a:xfrm>
        </p:grpSpPr>
        <p:sp>
          <p:nvSpPr>
            <p:cNvPr id="210" name="Google Shape;210;g3b427988b85_0_7"/>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000000">
                <a:alpha val="0"/>
              </a:srgbClr>
            </a:solidFill>
            <a:ln w="38100" cap="sq" cmpd="sng">
              <a:solidFill>
                <a:srgbClr val="9EC6AA"/>
              </a:solidFill>
              <a:prstDash val="solid"/>
              <a:miter lim="8000"/>
              <a:headEnd type="none" w="sm" len="sm"/>
              <a:tailEnd type="none" w="sm" len="sm"/>
            </a:ln>
          </p:spPr>
          <p:txBody>
            <a:bodyPr/>
            <a:lstStyle/>
            <a:p>
              <a:endParaRPr lang="en-GB"/>
            </a:p>
          </p:txBody>
        </p:sp>
        <p:sp>
          <p:nvSpPr>
            <p:cNvPr id="211" name="Google Shape;211;g3b427988b85_0_7"/>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2" name="Google Shape;212;g3b427988b85_0_7"/>
          <p:cNvSpPr/>
          <p:nvPr/>
        </p:nvSpPr>
        <p:spPr>
          <a:xfrm>
            <a:off x="0" y="438971"/>
            <a:ext cx="589729" cy="589729"/>
          </a:xfrm>
          <a:custGeom>
            <a:avLst/>
            <a:gdLst/>
            <a:ahLst/>
            <a:cxnLst/>
            <a:rect l="l" t="t" r="r" b="b"/>
            <a:pathLst>
              <a:path w="589729" h="589729" extrusionOk="0">
                <a:moveTo>
                  <a:pt x="0" y="0"/>
                </a:moveTo>
                <a:lnTo>
                  <a:pt x="589729" y="0"/>
                </a:lnTo>
                <a:lnTo>
                  <a:pt x="589729" y="589729"/>
                </a:lnTo>
                <a:lnTo>
                  <a:pt x="0" y="589729"/>
                </a:lnTo>
                <a:lnTo>
                  <a:pt x="0" y="0"/>
                </a:lnTo>
                <a:close/>
              </a:path>
            </a:pathLst>
          </a:custGeom>
          <a:blipFill rotWithShape="1">
            <a:blip r:embed="rId3">
              <a:alphaModFix/>
            </a:blip>
            <a:stretch>
              <a:fillRect/>
            </a:stretch>
          </a:blipFill>
          <a:ln>
            <a:noFill/>
          </a:ln>
        </p:spPr>
        <p:txBody>
          <a:bodyPr/>
          <a:lstStyle/>
          <a:p>
            <a:endParaRPr lang="en-GB"/>
          </a:p>
        </p:txBody>
      </p:sp>
      <p:sp>
        <p:nvSpPr>
          <p:cNvPr id="213" name="Google Shape;213;g3b427988b85_0_7"/>
          <p:cNvSpPr txBox="1"/>
          <p:nvPr/>
        </p:nvSpPr>
        <p:spPr>
          <a:xfrm>
            <a:off x="4899075" y="272125"/>
            <a:ext cx="9229800" cy="1354217"/>
          </a:xfrm>
          <a:prstGeom prst="rect">
            <a:avLst/>
          </a:prstGeom>
          <a:noFill/>
          <a:ln>
            <a:noFill/>
          </a:ln>
        </p:spPr>
        <p:txBody>
          <a:bodyPr spcFirstLastPara="1" wrap="square" lIns="0" tIns="0" rIns="0" bIns="0" anchor="t" anchorCtr="0">
            <a:spAutoFit/>
          </a:bodyPr>
          <a:lstStyle/>
          <a:p>
            <a:pPr lvl="0" algn="ctr">
              <a:lnSpc>
                <a:spcPct val="110000"/>
              </a:lnSpc>
              <a:buSzPts val="7200"/>
            </a:pPr>
            <a:r>
              <a:rPr lang="el-GR" sz="4000" b="1" dirty="0">
                <a:solidFill>
                  <a:srgbClr val="2B2B2B"/>
                </a:solidFill>
                <a:latin typeface="+mn-lt"/>
                <a:ea typeface="Poppins"/>
                <a:cs typeface="Poppins"/>
                <a:sym typeface="Poppins"/>
              </a:rPr>
              <a:t>Πώς μπορούν να εφαρμοστούν οι ενέργειες στην πραγματική ζωή</a:t>
            </a:r>
            <a:endParaRPr sz="6000" b="0" i="0" u="none" strike="noStrike" cap="none" dirty="0">
              <a:solidFill>
                <a:srgbClr val="000000"/>
              </a:solidFill>
              <a:latin typeface="+mn-lt"/>
              <a:ea typeface="Arial"/>
              <a:cs typeface="Arial"/>
              <a:sym typeface="Arial"/>
            </a:endParaRPr>
          </a:p>
        </p:txBody>
      </p:sp>
      <p:sp>
        <p:nvSpPr>
          <p:cNvPr id="214" name="Google Shape;214;g3b427988b85_0_7"/>
          <p:cNvSpPr/>
          <p:nvPr/>
        </p:nvSpPr>
        <p:spPr>
          <a:xfrm>
            <a:off x="17215099" y="-13800"/>
            <a:ext cx="1072901" cy="1076940"/>
          </a:xfrm>
          <a:custGeom>
            <a:avLst/>
            <a:gdLst/>
            <a:ahLst/>
            <a:cxnLst/>
            <a:rect l="l" t="t" r="r" b="b"/>
            <a:pathLst>
              <a:path w="1072901" h="1076940" extrusionOk="0">
                <a:moveTo>
                  <a:pt x="0" y="0"/>
                </a:moveTo>
                <a:lnTo>
                  <a:pt x="1072901" y="0"/>
                </a:lnTo>
                <a:lnTo>
                  <a:pt x="1072901" y="1076939"/>
                </a:lnTo>
                <a:lnTo>
                  <a:pt x="0" y="1076939"/>
                </a:lnTo>
                <a:lnTo>
                  <a:pt x="0" y="0"/>
                </a:lnTo>
                <a:close/>
              </a:path>
            </a:pathLst>
          </a:custGeom>
          <a:blipFill rotWithShape="1">
            <a:blip r:embed="rId4">
              <a:alphaModFix/>
            </a:blip>
            <a:stretch>
              <a:fillRect/>
            </a:stretch>
          </a:blipFill>
          <a:ln>
            <a:noFill/>
          </a:ln>
        </p:spPr>
        <p:txBody>
          <a:bodyPr/>
          <a:lstStyle/>
          <a:p>
            <a:endParaRPr lang="en-GB"/>
          </a:p>
        </p:txBody>
      </p:sp>
      <p:sp>
        <p:nvSpPr>
          <p:cNvPr id="215" name="Google Shape;215;g3b427988b85_0_7"/>
          <p:cNvSpPr txBox="1"/>
          <p:nvPr/>
        </p:nvSpPr>
        <p:spPr>
          <a:xfrm>
            <a:off x="1475975" y="2712285"/>
            <a:ext cx="8645100" cy="3600986"/>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Στα σχολεία</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44500" lvl="0" indent="-342900">
              <a:lnSpc>
                <a:spcPct val="115000"/>
              </a:lnSpc>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Επικοινωνήστε με συμμαθητές που φαίνεται να έχουν μείνει έξω στο διαδίκτυο
</a:t>
            </a:r>
            <a:r>
              <a:rPr lang="el-GR" sz="2000" dirty="0" err="1">
                <a:solidFill>
                  <a:schemeClr val="dk1"/>
                </a:solidFill>
                <a:latin typeface="+mn-lt"/>
                <a:ea typeface="Poppins Light"/>
                <a:cs typeface="Poppins Light"/>
                <a:sym typeface="Poppins Light"/>
              </a:rPr>
              <a:t>Μοντελοποιήστε</a:t>
            </a:r>
            <a:r>
              <a:rPr lang="el-GR" sz="2000" dirty="0">
                <a:solidFill>
                  <a:schemeClr val="dk1"/>
                </a:solidFill>
                <a:latin typeface="+mn-lt"/>
                <a:ea typeface="Poppins Light"/>
                <a:cs typeface="Poppins Light"/>
                <a:sym typeface="Poppins Light"/>
              </a:rPr>
              <a:t> υγιεινές ψηφιακές συνήθειες (διαλείμματα, ευγένεια, ισορροπία)
Δημιουργήστε μικρές δράσεις ευαισθητοποίησης: αφίσες, σύντομα σκετς, συζητήσεις καθηγητών-ομάδων
Μιλήστε ήρεμα όταν οι αναρτήσεις ή τα σχόλια γίνονται επιβλαβή</a:t>
            </a:r>
            <a:endParaRPr sz="2000" dirty="0">
              <a:solidFill>
                <a:srgbClr val="2B2B2B"/>
              </a:solidFill>
              <a:latin typeface="+mn-lt"/>
              <a:ea typeface="Poppins Light"/>
              <a:cs typeface="Poppins Light"/>
              <a:sym typeface="Poppins Light"/>
            </a:endParaRPr>
          </a:p>
        </p:txBody>
      </p:sp>
      <p:sp>
        <p:nvSpPr>
          <p:cNvPr id="216" name="Google Shape;216;g3b427988b85_0_7"/>
          <p:cNvSpPr txBox="1"/>
          <p:nvPr/>
        </p:nvSpPr>
        <p:spPr>
          <a:xfrm>
            <a:off x="1720675" y="7189075"/>
            <a:ext cx="8472900" cy="2385268"/>
          </a:xfrm>
          <a:prstGeom prst="rect">
            <a:avLst/>
          </a:prstGeom>
          <a:noFill/>
          <a:ln>
            <a:noFill/>
          </a:ln>
        </p:spPr>
        <p:txBody>
          <a:bodyPr spcFirstLastPara="1" wrap="square" lIns="0" tIns="0" rIns="0" bIns="0" anchor="t" anchorCtr="0">
            <a:spAutoFit/>
          </a:bodyPr>
          <a:lstStyle/>
          <a:p>
            <a:pPr lvl="0">
              <a:lnSpc>
                <a:spcPct val="115000"/>
              </a:lnSpc>
              <a:spcBef>
                <a:spcPts val="1200"/>
              </a:spcBef>
              <a:buClr>
                <a:schemeClr val="dk1"/>
              </a:buClr>
              <a:buSzPts val="1100"/>
            </a:pPr>
            <a:r>
              <a:rPr lang="el-GR" sz="2000" b="1" dirty="0">
                <a:solidFill>
                  <a:schemeClr val="dk1"/>
                </a:solidFill>
                <a:latin typeface="+mn-lt"/>
                <a:ea typeface="Poppins"/>
                <a:cs typeface="Poppins"/>
                <a:sym typeface="Poppins"/>
              </a:rPr>
              <a:t>Στην κοινότητα</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44500" lvl="0" indent="-342900">
              <a:lnSpc>
                <a:spcPct val="115000"/>
              </a:lnSpc>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Μοιραστείτε συμβουλές απορρήτου και ασφάλειας με φίλους ή αδέρφια
Εγγραφείτε ή δημιουργήστε θετικούς διαδικτυακούς χώρους
Προωθήστε το «χωρίς φίλτρο», το πραγματικό περιεχόμενο και τα υποστηρικτικά μηνύματα</a:t>
            </a:r>
            <a:endParaRPr sz="2000" dirty="0">
              <a:solidFill>
                <a:srgbClr val="2B2B2B"/>
              </a:solidFill>
              <a:latin typeface="+mn-lt"/>
              <a:ea typeface="Poppins Light"/>
              <a:cs typeface="Poppins Light"/>
              <a:sym typeface="Poppins Light"/>
            </a:endParaRPr>
          </a:p>
        </p:txBody>
      </p:sp>
      <p:grpSp>
        <p:nvGrpSpPr>
          <p:cNvPr id="217" name="Google Shape;217;g3b427988b85_0_7"/>
          <p:cNvGrpSpPr/>
          <p:nvPr/>
        </p:nvGrpSpPr>
        <p:grpSpPr>
          <a:xfrm>
            <a:off x="11223786" y="4273749"/>
            <a:ext cx="6358562" cy="3815179"/>
            <a:chOff x="0" y="0"/>
            <a:chExt cx="1171610" cy="799476"/>
          </a:xfrm>
        </p:grpSpPr>
        <p:sp>
          <p:nvSpPr>
            <p:cNvPr id="218" name="Google Shape;218;g3b427988b85_0_7"/>
            <p:cNvSpPr/>
            <p:nvPr/>
          </p:nvSpPr>
          <p:spPr>
            <a:xfrm>
              <a:off x="0" y="0"/>
              <a:ext cx="1171610" cy="799476"/>
            </a:xfrm>
            <a:custGeom>
              <a:avLst/>
              <a:gdLst/>
              <a:ahLst/>
              <a:cxnLst/>
              <a:rect l="l" t="t" r="r" b="b"/>
              <a:pathLst>
                <a:path w="1171610" h="799476" extrusionOk="0">
                  <a:moveTo>
                    <a:pt x="0" y="0"/>
                  </a:moveTo>
                  <a:lnTo>
                    <a:pt x="1171610" y="0"/>
                  </a:lnTo>
                  <a:lnTo>
                    <a:pt x="1171610" y="799476"/>
                  </a:lnTo>
                  <a:lnTo>
                    <a:pt x="0" y="799476"/>
                  </a:lnTo>
                  <a:close/>
                </a:path>
              </a:pathLst>
            </a:custGeom>
            <a:solidFill>
              <a:srgbClr val="FFFFFF"/>
            </a:solidFill>
            <a:ln w="38100" cap="sq" cmpd="sng">
              <a:solidFill>
                <a:srgbClr val="286291"/>
              </a:solidFill>
              <a:prstDash val="solid"/>
              <a:miter lim="8000"/>
              <a:headEnd type="none" w="sm" len="sm"/>
              <a:tailEnd type="none" w="sm" len="sm"/>
            </a:ln>
          </p:spPr>
          <p:txBody>
            <a:bodyPr/>
            <a:lstStyle/>
            <a:p>
              <a:endParaRPr lang="en-GB"/>
            </a:p>
          </p:txBody>
        </p:sp>
        <p:sp>
          <p:nvSpPr>
            <p:cNvPr id="219" name="Google Shape;219;g3b427988b85_0_7"/>
            <p:cNvSpPr txBox="1"/>
            <p:nvPr/>
          </p:nvSpPr>
          <p:spPr>
            <a:xfrm>
              <a:off x="0" y="9525"/>
              <a:ext cx="1171500" cy="789900"/>
            </a:xfrm>
            <a:prstGeom prst="rect">
              <a:avLst/>
            </a:prstGeom>
            <a:noFill/>
            <a:ln>
              <a:noFill/>
            </a:ln>
          </p:spPr>
          <p:txBody>
            <a:bodyPr spcFirstLastPara="1" wrap="square" lIns="50800" tIns="50800" rIns="50800" bIns="50800" anchor="ctr" anchorCtr="0">
              <a:noAutofit/>
            </a:bodyPr>
            <a:lstStyle/>
            <a:p>
              <a:pPr marL="0" marR="0" lvl="0" indent="0" algn="ctr" rtl="0">
                <a:lnSpc>
                  <a:spcPct val="158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0" name="Google Shape;220;g3b427988b85_0_7"/>
          <p:cNvSpPr txBox="1"/>
          <p:nvPr/>
        </p:nvSpPr>
        <p:spPr>
          <a:xfrm>
            <a:off x="11424818" y="4457789"/>
            <a:ext cx="5955900" cy="3447098"/>
          </a:xfrm>
          <a:prstGeom prst="rect">
            <a:avLst/>
          </a:prstGeom>
          <a:noFill/>
          <a:ln>
            <a:noFill/>
          </a:ln>
        </p:spPr>
        <p:txBody>
          <a:bodyPr spcFirstLastPara="1" wrap="square" lIns="0" tIns="0" rIns="0" bIns="0" anchor="t" anchorCtr="0">
            <a:spAutoFit/>
          </a:bodyPr>
          <a:lstStyle/>
          <a:p>
            <a:pPr lvl="0">
              <a:lnSpc>
                <a:spcPct val="115000"/>
              </a:lnSpc>
              <a:spcBef>
                <a:spcPts val="1200"/>
              </a:spcBef>
            </a:pPr>
            <a:r>
              <a:rPr lang="el-GR" sz="2000" b="1" dirty="0">
                <a:solidFill>
                  <a:schemeClr val="dk1"/>
                </a:solidFill>
                <a:latin typeface="+mn-lt"/>
                <a:ea typeface="Poppins"/>
                <a:cs typeface="Poppins"/>
                <a:sym typeface="Poppins"/>
              </a:rPr>
              <a:t>Σε ομάδες νέων</a:t>
            </a:r>
            <a:r>
              <a:rPr lang="en-US" sz="2000" b="1" dirty="0">
                <a:solidFill>
                  <a:schemeClr val="dk1"/>
                </a:solidFill>
                <a:latin typeface="+mn-lt"/>
                <a:ea typeface="Poppins"/>
                <a:cs typeface="Poppins"/>
                <a:sym typeface="Poppins"/>
              </a:rPr>
              <a:t>:</a:t>
            </a:r>
            <a:endParaRPr sz="2000" b="1" dirty="0">
              <a:solidFill>
                <a:schemeClr val="dk1"/>
              </a:solidFill>
              <a:latin typeface="+mn-lt"/>
              <a:ea typeface="Poppins"/>
              <a:cs typeface="Poppins"/>
              <a:sym typeface="Poppins"/>
            </a:endParaRPr>
          </a:p>
          <a:p>
            <a:pPr marL="444500" lvl="0" indent="-342900">
              <a:lnSpc>
                <a:spcPct val="115000"/>
              </a:lnSpc>
              <a:spcBef>
                <a:spcPts val="1200"/>
              </a:spcBef>
              <a:buClr>
                <a:schemeClr val="dk1"/>
              </a:buClr>
              <a:buSzPts val="2000"/>
              <a:buFont typeface="Arial" panose="020B0604020202020204" pitchFamily="34" charset="0"/>
              <a:buChar char="•"/>
            </a:pPr>
            <a:r>
              <a:rPr lang="el-GR" sz="2000" dirty="0">
                <a:solidFill>
                  <a:schemeClr val="dk1"/>
                </a:solidFill>
                <a:latin typeface="+mn-lt"/>
                <a:ea typeface="Poppins Light"/>
                <a:cs typeface="Poppins Light"/>
                <a:sym typeface="Poppins Light"/>
              </a:rPr>
              <a:t>Χρησιμοποιήστε κύκλους υποστήριξης από </a:t>
            </a:r>
            <a:r>
              <a:rPr lang="el-GR" sz="2000" dirty="0" err="1">
                <a:solidFill>
                  <a:schemeClr val="dk1"/>
                </a:solidFill>
                <a:latin typeface="+mn-lt"/>
                <a:ea typeface="Poppins Light"/>
                <a:cs typeface="Poppins Light"/>
                <a:sym typeface="Poppins Light"/>
              </a:rPr>
              <a:t>ομοτίμους</a:t>
            </a:r>
            <a:r>
              <a:rPr lang="el-GR" sz="2000" dirty="0">
                <a:solidFill>
                  <a:schemeClr val="dk1"/>
                </a:solidFill>
                <a:latin typeface="+mn-lt"/>
                <a:ea typeface="Poppins Light"/>
                <a:cs typeface="Poppins Light"/>
                <a:sym typeface="Poppins Light"/>
              </a:rPr>
              <a:t> για να μοιραστείτε τις διαδικτυακές προκλήσεις με ασφάλεια
Διοργάνωση μίνι εκστρατειών σχετικά με την ψηφιακή πίεση και την ευημερία
Ενθαρρύνετε ρεαλιστικές «</a:t>
            </a:r>
            <a:r>
              <a:rPr lang="el-GR" sz="2000" dirty="0" err="1">
                <a:solidFill>
                  <a:schemeClr val="dk1"/>
                </a:solidFill>
                <a:latin typeface="+mn-lt"/>
                <a:ea typeface="Poppins Light"/>
                <a:cs typeface="Poppins Light"/>
                <a:sym typeface="Poppins Light"/>
              </a:rPr>
              <a:t>μικρο</a:t>
            </a:r>
            <a:r>
              <a:rPr lang="el-GR" sz="2000" dirty="0">
                <a:solidFill>
                  <a:schemeClr val="dk1"/>
                </a:solidFill>
                <a:latin typeface="+mn-lt"/>
                <a:ea typeface="Poppins Light"/>
                <a:cs typeface="Poppins Light"/>
                <a:sym typeface="Poppins Light"/>
              </a:rPr>
              <a:t>-δράσεις» αντί για μεγάλες υποσχέσεις</a:t>
            </a:r>
            <a:endParaRPr sz="2000" dirty="0">
              <a:solidFill>
                <a:schemeClr val="dk1"/>
              </a:solidFill>
              <a:latin typeface="+mn-lt"/>
              <a:ea typeface="Poppins Light"/>
              <a:cs typeface="Poppins Light"/>
              <a:sym typeface="Poppins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9"/>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226" name="Google Shape;226;p9"/>
          <p:cNvSpPr txBox="1"/>
          <p:nvPr/>
        </p:nvSpPr>
        <p:spPr>
          <a:xfrm>
            <a:off x="4541895" y="3022509"/>
            <a:ext cx="9204105" cy="1354217"/>
          </a:xfrm>
          <a:prstGeom prst="rect">
            <a:avLst/>
          </a:prstGeom>
          <a:noFill/>
          <a:ln>
            <a:noFill/>
          </a:ln>
        </p:spPr>
        <p:txBody>
          <a:bodyPr spcFirstLastPara="1" wrap="square" lIns="0" tIns="0" rIns="0" bIns="0" anchor="t" anchorCtr="0">
            <a:spAutoFit/>
          </a:bodyPr>
          <a:lstStyle/>
          <a:p>
            <a:pPr lvl="0" algn="ctr">
              <a:lnSpc>
                <a:spcPct val="110000"/>
              </a:lnSpc>
              <a:buSzPts val="12059"/>
            </a:pPr>
            <a:r>
              <a:rPr lang="el-GR" sz="8000" b="1" dirty="0">
                <a:solidFill>
                  <a:srgbClr val="2B2B2B"/>
                </a:solidFill>
                <a:latin typeface="+mn-lt"/>
                <a:ea typeface="Poppins"/>
                <a:cs typeface="Poppins"/>
                <a:sym typeface="Poppins"/>
              </a:rPr>
              <a:t>ΕΥΧΑΡΙΣΤΩ</a:t>
            </a:r>
            <a:endParaRPr sz="8000" b="0" i="0" u="none" strike="noStrike" cap="none" dirty="0">
              <a:solidFill>
                <a:srgbClr val="000000"/>
              </a:solidFill>
              <a:latin typeface="+mn-lt"/>
              <a:ea typeface="Arial"/>
              <a:cs typeface="Arial"/>
              <a:sym typeface="Arial"/>
            </a:endParaRPr>
          </a:p>
        </p:txBody>
      </p:sp>
      <p:sp>
        <p:nvSpPr>
          <p:cNvPr id="227" name="Google Shape;227;p9"/>
          <p:cNvSpPr/>
          <p:nvPr/>
        </p:nvSpPr>
        <p:spPr>
          <a:xfrm rot="10800000">
            <a:off x="15904841" y="32111"/>
            <a:ext cx="2383159" cy="2299749"/>
          </a:xfrm>
          <a:custGeom>
            <a:avLst/>
            <a:gdLst/>
            <a:ahLst/>
            <a:cxnLst/>
            <a:rect l="l" t="t" r="r" b="b"/>
            <a:pathLst>
              <a:path w="2383159" h="2299749" extrusionOk="0">
                <a:moveTo>
                  <a:pt x="2383159" y="2299748"/>
                </a:moveTo>
                <a:lnTo>
                  <a:pt x="0" y="2299748"/>
                </a:lnTo>
                <a:lnTo>
                  <a:pt x="0" y="0"/>
                </a:lnTo>
                <a:lnTo>
                  <a:pt x="2383159" y="0"/>
                </a:lnTo>
                <a:lnTo>
                  <a:pt x="2383159" y="2299748"/>
                </a:lnTo>
                <a:close/>
              </a:path>
            </a:pathLst>
          </a:custGeom>
          <a:blipFill rotWithShape="1">
            <a:blip r:embed="rId4">
              <a:alphaModFix/>
            </a:blip>
            <a:stretch>
              <a:fillRect/>
            </a:stretch>
          </a:blipFill>
          <a:ln>
            <a:noFill/>
          </a:ln>
        </p:spPr>
        <p:txBody>
          <a:bodyPr/>
          <a:lstStyle/>
          <a:p>
            <a:endParaRPr lang="en-GB"/>
          </a:p>
        </p:txBody>
      </p:sp>
      <p:sp>
        <p:nvSpPr>
          <p:cNvPr id="228" name="Google Shape;228;p9"/>
          <p:cNvSpPr/>
          <p:nvPr/>
        </p:nvSpPr>
        <p:spPr>
          <a:xfrm>
            <a:off x="13513202" y="2823584"/>
            <a:ext cx="465701" cy="465701"/>
          </a:xfrm>
          <a:custGeom>
            <a:avLst/>
            <a:gdLst/>
            <a:ahLst/>
            <a:cxnLst/>
            <a:rect l="l" t="t" r="r" b="b"/>
            <a:pathLst>
              <a:path w="465701" h="465701" extrusionOk="0">
                <a:moveTo>
                  <a:pt x="0" y="0"/>
                </a:moveTo>
                <a:lnTo>
                  <a:pt x="465701" y="0"/>
                </a:lnTo>
                <a:lnTo>
                  <a:pt x="465701" y="465701"/>
                </a:lnTo>
                <a:lnTo>
                  <a:pt x="0" y="465701"/>
                </a:lnTo>
                <a:lnTo>
                  <a:pt x="0" y="0"/>
                </a:lnTo>
                <a:close/>
              </a:path>
            </a:pathLst>
          </a:custGeom>
          <a:blipFill rotWithShape="1">
            <a:blip r:embed="rId5">
              <a:alphaModFix/>
            </a:blip>
            <a:stretch>
              <a:fillRect/>
            </a:stretch>
          </a:blipFill>
          <a:ln>
            <a:noFill/>
          </a:ln>
        </p:spPr>
        <p:txBody>
          <a:bodyPr/>
          <a:lstStyle/>
          <a:p>
            <a:endParaRPr lang="en-GB"/>
          </a:p>
        </p:txBody>
      </p:sp>
      <p:sp>
        <p:nvSpPr>
          <p:cNvPr id="229" name="Google Shape;229;p9"/>
          <p:cNvSpPr/>
          <p:nvPr/>
        </p:nvSpPr>
        <p:spPr>
          <a:xfrm>
            <a:off x="17259300" y="6736866"/>
            <a:ext cx="1550858" cy="1550858"/>
          </a:xfrm>
          <a:custGeom>
            <a:avLst/>
            <a:gdLst/>
            <a:ahLst/>
            <a:cxnLst/>
            <a:rect l="l" t="t" r="r" b="b"/>
            <a:pathLst>
              <a:path w="1550858" h="1550858" extrusionOk="0">
                <a:moveTo>
                  <a:pt x="0" y="0"/>
                </a:moveTo>
                <a:lnTo>
                  <a:pt x="1550858" y="0"/>
                </a:lnTo>
                <a:lnTo>
                  <a:pt x="1550858" y="1550858"/>
                </a:lnTo>
                <a:lnTo>
                  <a:pt x="0" y="1550858"/>
                </a:lnTo>
                <a:lnTo>
                  <a:pt x="0" y="0"/>
                </a:lnTo>
                <a:close/>
              </a:path>
            </a:pathLst>
          </a:custGeom>
          <a:blipFill rotWithShape="1">
            <a:blip r:embed="rId6">
              <a:alphaModFix/>
            </a:blip>
            <a:stretch>
              <a:fillRect/>
            </a:stretch>
          </a:blipFill>
          <a:ln>
            <a:noFill/>
          </a:ln>
        </p:spPr>
        <p:txBody>
          <a:bodyPr/>
          <a:lstStyle/>
          <a:p>
            <a:endParaRPr lang="en-GB"/>
          </a:p>
        </p:txBody>
      </p:sp>
      <p:sp>
        <p:nvSpPr>
          <p:cNvPr id="230" name="Google Shape;230;p9"/>
          <p:cNvSpPr/>
          <p:nvPr/>
        </p:nvSpPr>
        <p:spPr>
          <a:xfrm>
            <a:off x="-60497" y="702383"/>
            <a:ext cx="1517729" cy="1517729"/>
          </a:xfrm>
          <a:custGeom>
            <a:avLst/>
            <a:gdLst/>
            <a:ahLst/>
            <a:cxnLst/>
            <a:rect l="l" t="t" r="r" b="b"/>
            <a:pathLst>
              <a:path w="1517729" h="1517729" extrusionOk="0">
                <a:moveTo>
                  <a:pt x="0" y="0"/>
                </a:moveTo>
                <a:lnTo>
                  <a:pt x="1517729" y="0"/>
                </a:lnTo>
                <a:lnTo>
                  <a:pt x="1517729" y="1517730"/>
                </a:lnTo>
                <a:lnTo>
                  <a:pt x="0" y="1517730"/>
                </a:lnTo>
                <a:lnTo>
                  <a:pt x="0" y="0"/>
                </a:lnTo>
                <a:close/>
              </a:path>
            </a:pathLst>
          </a:custGeom>
          <a:blipFill rotWithShape="1">
            <a:blip r:embed="rId7">
              <a:alphaModFix/>
            </a:blip>
            <a:stretch>
              <a:fillRect/>
            </a:stretch>
          </a:blipFill>
          <a:ln>
            <a:noFill/>
          </a:ln>
        </p:spPr>
        <p:txBody>
          <a:bodyPr/>
          <a:lstStyle/>
          <a:p>
            <a:endParaRPr lang="en-GB"/>
          </a:p>
        </p:txBody>
      </p:sp>
      <p:sp>
        <p:nvSpPr>
          <p:cNvPr id="231" name="Google Shape;231;p9"/>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8">
              <a:alphaModFix/>
            </a:blip>
            <a:stretch>
              <a:fillRect/>
            </a:stretch>
          </a:blipFill>
          <a:ln>
            <a:noFill/>
          </a:ln>
        </p:spPr>
        <p:txBody>
          <a:bodyPr/>
          <a:lstStyle/>
          <a:p>
            <a:endParaRPr lang="en-GB"/>
          </a:p>
        </p:txBody>
      </p:sp>
      <p:sp>
        <p:nvSpPr>
          <p:cNvPr id="232" name="Google Shape;232;p9"/>
          <p:cNvSpPr txBox="1"/>
          <p:nvPr/>
        </p:nvSpPr>
        <p:spPr>
          <a:xfrm>
            <a:off x="3452246" y="4201565"/>
            <a:ext cx="12027240" cy="184665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Clr>
                <a:srgbClr val="000000"/>
              </a:buClr>
              <a:buSzPts val="5336"/>
              <a:buFont typeface="Arial"/>
              <a:buNone/>
            </a:pPr>
            <a:r>
              <a:rPr lang="en-US" sz="6000" b="1" i="0" u="none" strike="noStrike" cap="none" dirty="0">
                <a:solidFill>
                  <a:srgbClr val="2B2B2B"/>
                </a:solidFill>
                <a:latin typeface="Poppins"/>
                <a:ea typeface="Poppins"/>
                <a:cs typeface="Poppins"/>
                <a:sym typeface="Poppins"/>
              </a:rPr>
              <a:t>Serenity: Your Space for Digital Well-being</a:t>
            </a:r>
            <a:endParaRPr sz="6000" b="0" i="0" u="none" strike="noStrike" cap="none" dirty="0">
              <a:solidFill>
                <a:srgbClr val="000000"/>
              </a:solidFill>
              <a:latin typeface="Arial"/>
              <a:ea typeface="Arial"/>
              <a:cs typeface="Arial"/>
              <a:sym typeface="Arial"/>
            </a:endParaRPr>
          </a:p>
        </p:txBody>
      </p:sp>
      <p:grpSp>
        <p:nvGrpSpPr>
          <p:cNvPr id="233" name="Google Shape;233;p9"/>
          <p:cNvGrpSpPr/>
          <p:nvPr/>
        </p:nvGrpSpPr>
        <p:grpSpPr>
          <a:xfrm>
            <a:off x="0" y="8199808"/>
            <a:ext cx="18288000" cy="3502954"/>
            <a:chOff x="0" y="-57150"/>
            <a:chExt cx="4816593" cy="922589"/>
          </a:xfrm>
        </p:grpSpPr>
        <p:sp>
          <p:nvSpPr>
            <p:cNvPr id="234" name="Google Shape;234;p9"/>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9"/>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6" name="Google Shape;236;p9"/>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9">
              <a:alphaModFix/>
            </a:blip>
            <a:stretch>
              <a:fillRect/>
            </a:stretch>
          </a:blipFill>
          <a:ln>
            <a:noFill/>
          </a:ln>
        </p:spPr>
        <p:txBody>
          <a:bodyPr/>
          <a:lstStyle/>
          <a:p>
            <a:endParaRPr lang="en-GB"/>
          </a:p>
        </p:txBody>
      </p:sp>
      <p:sp>
        <p:nvSpPr>
          <p:cNvPr id="237" name="Google Shape;237;p9"/>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10">
              <a:alphaModFix/>
            </a:blip>
            <a:stretch>
              <a:fillRect/>
            </a:stretch>
          </a:blipFill>
          <a:ln>
            <a:noFill/>
          </a:ln>
        </p:spPr>
        <p:txBody>
          <a:bodyPr/>
          <a:lstStyle/>
          <a:p>
            <a:endParaRPr lang="en-GB"/>
          </a:p>
        </p:txBody>
      </p:sp>
      <p:sp>
        <p:nvSpPr>
          <p:cNvPr id="238" name="Google Shape;238;p9"/>
          <p:cNvSpPr/>
          <p:nvPr/>
        </p:nvSpPr>
        <p:spPr>
          <a:xfrm>
            <a:off x="4895061" y="9590954"/>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11">
              <a:alphaModFix/>
            </a:blip>
            <a:stretch>
              <a:fillRect/>
            </a:stretch>
          </a:blipFill>
          <a:ln>
            <a:noFill/>
          </a:ln>
        </p:spPr>
        <p:txBody>
          <a:bodyPr/>
          <a:lstStyle/>
          <a:p>
            <a:endParaRPr lang="en-GB"/>
          </a:p>
        </p:txBody>
      </p:sp>
      <p:sp>
        <p:nvSpPr>
          <p:cNvPr id="239" name="Google Shape;239;p9"/>
          <p:cNvSpPr txBox="1"/>
          <p:nvPr/>
        </p:nvSpPr>
        <p:spPr>
          <a:xfrm>
            <a:off x="5122898" y="6359251"/>
            <a:ext cx="8042100" cy="430887"/>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2134"/>
              <a:buFont typeface="Arial"/>
              <a:buNone/>
            </a:pPr>
            <a:r>
              <a:rPr lang="el-GR" sz="2000" b="1"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2000" b="0" i="0" u="none" strike="noStrike" cap="none" dirty="0">
              <a:solidFill>
                <a:srgbClr val="000000"/>
              </a:solidFill>
              <a:latin typeface="+mn-lt"/>
              <a:ea typeface="Arial"/>
              <a:cs typeface="Arial"/>
              <a:sym typeface="Arial"/>
            </a:endParaRPr>
          </a:p>
        </p:txBody>
      </p:sp>
      <p:sp>
        <p:nvSpPr>
          <p:cNvPr id="240" name="Google Shape;240;p9"/>
          <p:cNvSpPr txBox="1"/>
          <p:nvPr/>
        </p:nvSpPr>
        <p:spPr>
          <a:xfrm>
            <a:off x="3452246" y="6960504"/>
            <a:ext cx="11383500" cy="677493"/>
          </a:xfrm>
          <a:prstGeom prst="rect">
            <a:avLst/>
          </a:prstGeom>
          <a:noFill/>
          <a:ln>
            <a:noFill/>
          </a:ln>
        </p:spPr>
        <p:txBody>
          <a:bodyPr spcFirstLastPara="1" wrap="square" lIns="0" tIns="0" rIns="0" bIns="0" anchor="t" anchorCtr="0">
            <a:spAutoFit/>
          </a:bodyPr>
          <a:lstStyle/>
          <a:p>
            <a:pPr lvl="0" algn="ctr">
              <a:lnSpc>
                <a:spcPct val="109995"/>
              </a:lnSpc>
              <a:buSzPts val="4002"/>
            </a:pPr>
            <a:r>
              <a:rPr lang="el-GR" sz="4002" b="1" dirty="0">
                <a:solidFill>
                  <a:srgbClr val="9EC6AA"/>
                </a:solidFill>
                <a:latin typeface="+mn-lt"/>
                <a:ea typeface="Poppins"/>
                <a:cs typeface="Poppins"/>
                <a:sym typeface="Poppins"/>
              </a:rPr>
              <a:t>Από την Ευαισθητοποίηση στη Δράση</a:t>
            </a:r>
            <a:endParaRPr sz="4002" b="1" i="0" u="none" strike="noStrike" cap="none" dirty="0">
              <a:solidFill>
                <a:srgbClr val="9EC6AA"/>
              </a:solidFill>
              <a:latin typeface="+mn-lt"/>
              <a:ea typeface="Poppins"/>
              <a:cs typeface="Poppins"/>
              <a:sym typeface="Poppins"/>
            </a:endParaRPr>
          </a:p>
        </p:txBody>
      </p:sp>
      <p:sp>
        <p:nvSpPr>
          <p:cNvPr id="241" name="Google Shape;241;p9"/>
          <p:cNvSpPr txBox="1"/>
          <p:nvPr/>
        </p:nvSpPr>
        <p:spPr>
          <a:xfrm>
            <a:off x="7741041" y="9587642"/>
            <a:ext cx="5651898" cy="585175"/>
          </a:xfrm>
          <a:prstGeom prst="rect">
            <a:avLst/>
          </a:prstGeom>
          <a:noFill/>
          <a:ln>
            <a:noFill/>
          </a:ln>
        </p:spPr>
        <p:txBody>
          <a:bodyPr spcFirstLastPara="1" wrap="square" lIns="0" tIns="0" rIns="0" bIns="0" anchor="t" anchorCtr="0">
            <a:spAutoFit/>
          </a:bodyPr>
          <a:lstStyle/>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a:solidFill>
                  <a:srgbClr val="000000"/>
                </a:solidFill>
                <a:latin typeface="Poppins"/>
                <a:ea typeface="Poppins"/>
                <a:cs typeface="Poppins"/>
                <a:sym typeface="Poppins"/>
              </a:rPr>
              <a:t>Funded by the Erasmus+ Programme, Serenity empowers young people to take control of their digital habits and support each other through peer learning leading to positive change.</a:t>
            </a:r>
            <a:endParaRPr sz="1400" b="0" i="0" u="none" strike="noStrike" cap="none">
              <a:solidFill>
                <a:srgbClr val="000000"/>
              </a:solidFill>
              <a:latin typeface="Arial"/>
              <a:ea typeface="Arial"/>
              <a:cs typeface="Arial"/>
              <a:sym typeface="Arial"/>
            </a:endParaRPr>
          </a:p>
          <a:p>
            <a:pPr marL="0" marR="0" lvl="0" indent="0" algn="just" rtl="0">
              <a:lnSpc>
                <a:spcPct val="110037"/>
              </a:lnSpc>
              <a:spcBef>
                <a:spcPts val="0"/>
              </a:spcBef>
              <a:spcAft>
                <a:spcPts val="0"/>
              </a:spcAft>
              <a:buClr>
                <a:srgbClr val="000000"/>
              </a:buClr>
              <a:buSzPts val="1076"/>
              <a:buFont typeface="Arial"/>
              <a:buNone/>
            </a:pPr>
            <a:r>
              <a:rPr lang="en-US" sz="1076" b="0" i="0" u="none" strike="noStrike" cap="none">
                <a:solidFill>
                  <a:srgbClr val="000000"/>
                </a:solidFill>
                <a:latin typeface="Poppins"/>
                <a:ea typeface="Poppins"/>
                <a:cs typeface="Poppins"/>
                <a:sym typeface="Poppins"/>
              </a:rPr>
              <a:t>Project Number: 2024-2-PT02-KA220-YOU-000287246</a:t>
            </a:r>
            <a:endParaRPr sz="1400" b="0" i="0" u="none" strike="noStrike" cap="none">
              <a:solidFill>
                <a:srgbClr val="000000"/>
              </a:solidFill>
              <a:latin typeface="Arial"/>
              <a:ea typeface="Arial"/>
              <a:cs typeface="Arial"/>
              <a:sym typeface="Arial"/>
            </a:endParaRPr>
          </a:p>
        </p:txBody>
      </p:sp>
      <p:sp>
        <p:nvSpPr>
          <p:cNvPr id="242" name="Google Shape;242;p9"/>
          <p:cNvSpPr txBox="1"/>
          <p:nvPr/>
        </p:nvSpPr>
        <p:spPr>
          <a:xfrm>
            <a:off x="5122898" y="7849157"/>
            <a:ext cx="8042204" cy="430887"/>
          </a:xfrm>
          <a:prstGeom prst="rect">
            <a:avLst/>
          </a:prstGeom>
          <a:noFill/>
          <a:ln>
            <a:noFill/>
          </a:ln>
        </p:spPr>
        <p:txBody>
          <a:bodyPr spcFirstLastPara="1" wrap="square" lIns="0" tIns="0" rIns="0" bIns="0" anchor="t" anchorCtr="0">
            <a:spAutoFit/>
          </a:bodyPr>
          <a:lstStyle/>
          <a:p>
            <a:pPr lvl="0" algn="ctr">
              <a:lnSpc>
                <a:spcPct val="140018"/>
              </a:lnSpc>
              <a:buSzPts val="2134"/>
            </a:pPr>
            <a:r>
              <a:rPr lang="el-GR" sz="2000" b="1" dirty="0">
                <a:solidFill>
                  <a:srgbClr val="2B2B2B"/>
                </a:solidFill>
                <a:latin typeface="+mn-lt"/>
                <a:ea typeface="Poppins"/>
                <a:cs typeface="Poppins"/>
                <a:sym typeface="Poppins"/>
              </a:rPr>
              <a:t>Ιστοσελίδα</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www.serenityproject.eu </a:t>
            </a:r>
            <a:endParaRPr sz="2000" b="0" i="0" u="none" strike="noStrike" cap="none" dirty="0">
              <a:solidFill>
                <a:srgbClr val="000000"/>
              </a:solidFill>
              <a:latin typeface="+mn-lt"/>
              <a:ea typeface="Arial"/>
              <a:cs typeface="Arial"/>
              <a:sym typeface="Arial"/>
            </a:endParaRPr>
          </a:p>
        </p:txBody>
      </p:sp>
      <p:pic>
        <p:nvPicPr>
          <p:cNvPr id="243" name="Google Shape;243;p9" title="MSA logo.png"/>
          <p:cNvPicPr preferRelativeResize="0"/>
          <p:nvPr/>
        </p:nvPicPr>
        <p:blipFill>
          <a:blip r:embed="rId12">
            <a:alphaModFix/>
          </a:blip>
          <a:stretch>
            <a:fillRect/>
          </a:stretch>
        </p:blipFill>
        <p:spPr>
          <a:xfrm>
            <a:off x="11177225" y="8581392"/>
            <a:ext cx="1077263" cy="99362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1070</Words>
  <Application>Microsoft Office PowerPoint</Application>
  <PresentationFormat>Custom</PresentationFormat>
  <Paragraphs>59</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Poppins Light</vt:lpstr>
      <vt:lpstr>Poppins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Danae Marga</cp:lastModifiedBy>
  <cp:revision>1</cp:revision>
  <dcterms:created xsi:type="dcterms:W3CDTF">2006-08-16T00:00:00Z</dcterms:created>
  <dcterms:modified xsi:type="dcterms:W3CDTF">2026-03-17T14:17:51Z</dcterms:modified>
</cp:coreProperties>
</file>