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Poppins" panose="00000500000000000000" pitchFamily="2" charset="0"/>
      <p:regular r:id="rId11"/>
      <p:bold r:id="rId12"/>
      <p:italic r:id="rId13"/>
      <p:boldItalic r:id="rId14"/>
    </p:embeddedFont>
    <p:embeddedFont>
      <p:font typeface="Poppins Light" panose="000004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chjh1mFCSWNDYeLkKWVGZWYR0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250" y="26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b3dd0b40c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g3b3dd0b40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5" name="Google Shape;1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b3dd0b40c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8" name="Google Shape;158;g3b3dd0b40c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12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43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10.png"/><Relationship Id="rId5" Type="http://schemas.openxmlformats.org/officeDocument/2006/relationships/image" Target="../media/image41.png"/><Relationship Id="rId10" Type="http://schemas.openxmlformats.org/officeDocument/2006/relationships/image" Target="../media/image9.png"/><Relationship Id="rId4" Type="http://schemas.openxmlformats.org/officeDocument/2006/relationships/image" Target="../media/image4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5" name="Google Shape;85;p1"/>
          <p:cNvSpPr/>
          <p:nvPr/>
        </p:nvSpPr>
        <p:spPr>
          <a:xfrm rot="-7452077">
            <a:off x="16769230" y="3722414"/>
            <a:ext cx="3316508" cy="3324820"/>
          </a:xfrm>
          <a:custGeom>
            <a:avLst/>
            <a:gdLst/>
            <a:ahLst/>
            <a:cxnLst/>
            <a:rect l="l" t="t" r="r" b="b"/>
            <a:pathLst>
              <a:path w="3316508" h="3324820" extrusionOk="0">
                <a:moveTo>
                  <a:pt x="0" y="0"/>
                </a:moveTo>
                <a:lnTo>
                  <a:pt x="3316508" y="0"/>
                </a:lnTo>
                <a:lnTo>
                  <a:pt x="3316508" y="3324820"/>
                </a:lnTo>
                <a:lnTo>
                  <a:pt x="0" y="33248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6" name="Google Shape;86;p1"/>
          <p:cNvSpPr/>
          <p:nvPr/>
        </p:nvSpPr>
        <p:spPr>
          <a:xfrm rot="-5400000" flipH="1">
            <a:off x="15841482" y="5830796"/>
            <a:ext cx="2586002" cy="2586002"/>
          </a:xfrm>
          <a:custGeom>
            <a:avLst/>
            <a:gdLst/>
            <a:ahLst/>
            <a:cxnLst/>
            <a:rect l="l" t="t" r="r" b="b"/>
            <a:pathLst>
              <a:path w="2586002" h="2586002" extrusionOk="0">
                <a:moveTo>
                  <a:pt x="2586002" y="0"/>
                </a:moveTo>
                <a:lnTo>
                  <a:pt x="0" y="0"/>
                </a:lnTo>
                <a:lnTo>
                  <a:pt x="0" y="2586003"/>
                </a:lnTo>
                <a:lnTo>
                  <a:pt x="2586002" y="2586003"/>
                </a:lnTo>
                <a:lnTo>
                  <a:pt x="2586002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7" name="Google Shape;87;p1"/>
          <p:cNvSpPr/>
          <p:nvPr/>
        </p:nvSpPr>
        <p:spPr>
          <a:xfrm>
            <a:off x="0" y="-90308"/>
            <a:ext cx="676761" cy="1752131"/>
          </a:xfrm>
          <a:custGeom>
            <a:avLst/>
            <a:gdLst/>
            <a:ahLst/>
            <a:cxnLst/>
            <a:rect l="l" t="t" r="r" b="b"/>
            <a:pathLst>
              <a:path w="676761" h="1752131" extrusionOk="0">
                <a:moveTo>
                  <a:pt x="0" y="0"/>
                </a:moveTo>
                <a:lnTo>
                  <a:pt x="676761" y="0"/>
                </a:lnTo>
                <a:lnTo>
                  <a:pt x="676761" y="1752131"/>
                </a:lnTo>
                <a:lnTo>
                  <a:pt x="0" y="17521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8" name="Google Shape;88;p1"/>
          <p:cNvSpPr/>
          <p:nvPr/>
        </p:nvSpPr>
        <p:spPr>
          <a:xfrm>
            <a:off x="-38934" y="6145238"/>
            <a:ext cx="2135267" cy="2271561"/>
          </a:xfrm>
          <a:custGeom>
            <a:avLst/>
            <a:gdLst/>
            <a:ahLst/>
            <a:cxnLst/>
            <a:rect l="l" t="t" r="r" b="b"/>
            <a:pathLst>
              <a:path w="2135267" h="2271561" extrusionOk="0">
                <a:moveTo>
                  <a:pt x="0" y="0"/>
                </a:moveTo>
                <a:lnTo>
                  <a:pt x="2135268" y="0"/>
                </a:lnTo>
                <a:lnTo>
                  <a:pt x="2135268" y="2271561"/>
                </a:lnTo>
                <a:lnTo>
                  <a:pt x="0" y="2271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9" name="Google Shape;89;p1"/>
          <p:cNvSpPr/>
          <p:nvPr/>
        </p:nvSpPr>
        <p:spPr>
          <a:xfrm rot="10800000" flipH="1">
            <a:off x="16620268" y="0"/>
            <a:ext cx="2137393" cy="1661823"/>
          </a:xfrm>
          <a:custGeom>
            <a:avLst/>
            <a:gdLst/>
            <a:ahLst/>
            <a:cxnLst/>
            <a:rect l="l" t="t" r="r" b="b"/>
            <a:pathLst>
              <a:path w="2137393" h="1661823" extrusionOk="0">
                <a:moveTo>
                  <a:pt x="0" y="1661823"/>
                </a:moveTo>
                <a:lnTo>
                  <a:pt x="2137393" y="1661823"/>
                </a:lnTo>
                <a:lnTo>
                  <a:pt x="2137393" y="0"/>
                </a:lnTo>
                <a:lnTo>
                  <a:pt x="0" y="0"/>
                </a:lnTo>
                <a:lnTo>
                  <a:pt x="0" y="1661823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0" name="Google Shape;90;p1"/>
          <p:cNvSpPr/>
          <p:nvPr/>
        </p:nvSpPr>
        <p:spPr>
          <a:xfrm>
            <a:off x="7726931" y="244755"/>
            <a:ext cx="2834137" cy="2834137"/>
          </a:xfrm>
          <a:custGeom>
            <a:avLst/>
            <a:gdLst/>
            <a:ahLst/>
            <a:cxnLst/>
            <a:rect l="l" t="t" r="r" b="b"/>
            <a:pathLst>
              <a:path w="2834137" h="2834137" extrusionOk="0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91" name="Google Shape;91;p1"/>
          <p:cNvGrpSpPr/>
          <p:nvPr/>
        </p:nvGrpSpPr>
        <p:grpSpPr>
          <a:xfrm>
            <a:off x="0" y="8199809"/>
            <a:ext cx="18288000" cy="2087192"/>
            <a:chOff x="0" y="-57150"/>
            <a:chExt cx="4816593" cy="922589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4816592" cy="865439"/>
            </a:xfrm>
            <a:custGeom>
              <a:avLst/>
              <a:gdLst/>
              <a:ahLst/>
              <a:cxnLst/>
              <a:rect l="l" t="t" r="r" b="b"/>
              <a:pathLst>
                <a:path w="4816592" h="865439" extrusionOk="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>
            <a:off x="5015324" y="8594037"/>
            <a:ext cx="1946377" cy="993605"/>
          </a:xfrm>
          <a:custGeom>
            <a:avLst/>
            <a:gdLst/>
            <a:ahLst/>
            <a:cxnLst/>
            <a:rect l="l" t="t" r="r" b="b"/>
            <a:pathLst>
              <a:path w="1946377" h="993605" extrusionOk="0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5" name="Google Shape;95;p1"/>
          <p:cNvSpPr/>
          <p:nvPr/>
        </p:nvSpPr>
        <p:spPr>
          <a:xfrm>
            <a:off x="7263680" y="8594037"/>
            <a:ext cx="3760641" cy="968365"/>
          </a:xfrm>
          <a:custGeom>
            <a:avLst/>
            <a:gdLst/>
            <a:ahLst/>
            <a:cxnLst/>
            <a:rect l="l" t="t" r="r" b="b"/>
            <a:pathLst>
              <a:path w="3760641" h="968365" extrusionOk="0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6" name="Google Shape;96;p1"/>
          <p:cNvSpPr txBox="1"/>
          <p:nvPr/>
        </p:nvSpPr>
        <p:spPr>
          <a:xfrm>
            <a:off x="2744726" y="3225371"/>
            <a:ext cx="12798548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Your Space for Digital Well-being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4623050" y="5214971"/>
            <a:ext cx="904189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Αριθμός Έργου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2024-2-PT02-KA220-YOU-000287246 </a:t>
            </a:r>
            <a:endParaRPr sz="12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744726" y="6378726"/>
            <a:ext cx="127986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4500"/>
            </a:pPr>
            <a:r>
              <a:rPr lang="el-GR" sz="4000" b="1" dirty="0">
                <a:solidFill>
                  <a:srgbClr val="9EC6AA"/>
                </a:solidFill>
                <a:latin typeface="+mn-lt"/>
                <a:ea typeface="Poppins"/>
                <a:cs typeface="Poppins"/>
                <a:sym typeface="Poppins"/>
              </a:rPr>
              <a:t>Τα πρακτικά έχουν σημασία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7747529" y="9587642"/>
            <a:ext cx="2792943" cy="581863"/>
          </a:xfrm>
          <a:custGeom>
            <a:avLst/>
            <a:gdLst/>
            <a:ahLst/>
            <a:cxnLst/>
            <a:rect l="l" t="t" r="r" b="b"/>
            <a:pathLst>
              <a:path w="2792943" h="581863" extrusionOk="0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100" name="Google Shape;100;p1" title="MSA logo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024325" y="8594017"/>
            <a:ext cx="1077263" cy="99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2"/>
          <p:cNvGrpSpPr/>
          <p:nvPr/>
        </p:nvGrpSpPr>
        <p:grpSpPr>
          <a:xfrm>
            <a:off x="2792531" y="3221879"/>
            <a:ext cx="999634" cy="999634"/>
            <a:chOff x="0" y="0"/>
            <a:chExt cx="812800" cy="812800"/>
          </a:xfrm>
        </p:grpSpPr>
        <p:sp>
          <p:nvSpPr>
            <p:cNvPr id="106" name="Google Shape;106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9EC6A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2"/>
          <p:cNvGrpSpPr/>
          <p:nvPr/>
        </p:nvGrpSpPr>
        <p:grpSpPr>
          <a:xfrm>
            <a:off x="8702037" y="3338605"/>
            <a:ext cx="999634" cy="999634"/>
            <a:chOff x="0" y="0"/>
            <a:chExt cx="812800" cy="812800"/>
          </a:xfrm>
        </p:grpSpPr>
        <p:sp>
          <p:nvSpPr>
            <p:cNvPr id="109" name="Google Shape;109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28629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14564431" y="3224135"/>
            <a:ext cx="999634" cy="999634"/>
            <a:chOff x="0" y="0"/>
            <a:chExt cx="812800" cy="812800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9EC6A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/>
          <p:nvPr/>
        </p:nvSpPr>
        <p:spPr>
          <a:xfrm>
            <a:off x="12269394" y="8898430"/>
            <a:ext cx="1388570" cy="1388570"/>
          </a:xfrm>
          <a:custGeom>
            <a:avLst/>
            <a:gdLst/>
            <a:ahLst/>
            <a:cxnLst/>
            <a:rect l="l" t="t" r="r" b="b"/>
            <a:pathLst>
              <a:path w="1388570" h="1388570" extrusionOk="0">
                <a:moveTo>
                  <a:pt x="0" y="0"/>
                </a:moveTo>
                <a:lnTo>
                  <a:pt x="1388570" y="0"/>
                </a:lnTo>
                <a:lnTo>
                  <a:pt x="1388570" y="1388570"/>
                </a:lnTo>
                <a:lnTo>
                  <a:pt x="0" y="13885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5" name="Google Shape;115;p2"/>
          <p:cNvSpPr/>
          <p:nvPr/>
        </p:nvSpPr>
        <p:spPr>
          <a:xfrm>
            <a:off x="3038167" y="3443240"/>
            <a:ext cx="508361" cy="505819"/>
          </a:xfrm>
          <a:custGeom>
            <a:avLst/>
            <a:gdLst/>
            <a:ahLst/>
            <a:cxnLst/>
            <a:rect l="l" t="t" r="r" b="b"/>
            <a:pathLst>
              <a:path w="508361" h="505819" extrusionOk="0">
                <a:moveTo>
                  <a:pt x="0" y="0"/>
                </a:moveTo>
                <a:lnTo>
                  <a:pt x="508361" y="0"/>
                </a:lnTo>
                <a:lnTo>
                  <a:pt x="508361" y="505819"/>
                </a:lnTo>
                <a:lnTo>
                  <a:pt x="0" y="50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6" name="Google Shape;116;p2"/>
          <p:cNvSpPr/>
          <p:nvPr/>
        </p:nvSpPr>
        <p:spPr>
          <a:xfrm>
            <a:off x="8940242" y="3526570"/>
            <a:ext cx="523222" cy="572610"/>
          </a:xfrm>
          <a:custGeom>
            <a:avLst/>
            <a:gdLst/>
            <a:ahLst/>
            <a:cxnLst/>
            <a:rect l="l" t="t" r="r" b="b"/>
            <a:pathLst>
              <a:path w="523222" h="572610" extrusionOk="0">
                <a:moveTo>
                  <a:pt x="0" y="0"/>
                </a:moveTo>
                <a:lnTo>
                  <a:pt x="523222" y="0"/>
                </a:lnTo>
                <a:lnTo>
                  <a:pt x="523222" y="572610"/>
                </a:lnTo>
                <a:lnTo>
                  <a:pt x="0" y="5726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7" name="Google Shape;117;p2"/>
          <p:cNvSpPr/>
          <p:nvPr/>
        </p:nvSpPr>
        <p:spPr>
          <a:xfrm>
            <a:off x="14782462" y="3442166"/>
            <a:ext cx="563572" cy="563572"/>
          </a:xfrm>
          <a:custGeom>
            <a:avLst/>
            <a:gdLst/>
            <a:ahLst/>
            <a:cxnLst/>
            <a:rect l="l" t="t" r="r" b="b"/>
            <a:pathLst>
              <a:path w="563572" h="563572" extrusionOk="0">
                <a:moveTo>
                  <a:pt x="0" y="0"/>
                </a:moveTo>
                <a:lnTo>
                  <a:pt x="563572" y="0"/>
                </a:lnTo>
                <a:lnTo>
                  <a:pt x="563572" y="563572"/>
                </a:lnTo>
                <a:lnTo>
                  <a:pt x="0" y="5635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8" name="Google Shape;118;p2"/>
          <p:cNvSpPr/>
          <p:nvPr/>
        </p:nvSpPr>
        <p:spPr>
          <a:xfrm>
            <a:off x="0" y="178525"/>
            <a:ext cx="1028700" cy="1039091"/>
          </a:xfrm>
          <a:custGeom>
            <a:avLst/>
            <a:gdLst/>
            <a:ahLst/>
            <a:cxnLst/>
            <a:rect l="l" t="t" r="r" b="b"/>
            <a:pathLst>
              <a:path w="1028700" h="1039091" extrusionOk="0">
                <a:moveTo>
                  <a:pt x="0" y="0"/>
                </a:moveTo>
                <a:lnTo>
                  <a:pt x="1028700" y="0"/>
                </a:lnTo>
                <a:lnTo>
                  <a:pt x="1028700" y="1039091"/>
                </a:lnTo>
                <a:lnTo>
                  <a:pt x="0" y="10390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9" name="Google Shape;119;p2"/>
          <p:cNvSpPr/>
          <p:nvPr/>
        </p:nvSpPr>
        <p:spPr>
          <a:xfrm rot="256537">
            <a:off x="11159791" y="6417256"/>
            <a:ext cx="1558028" cy="1558028"/>
          </a:xfrm>
          <a:custGeom>
            <a:avLst/>
            <a:gdLst/>
            <a:ahLst/>
            <a:cxnLst/>
            <a:rect l="l" t="t" r="r" b="b"/>
            <a:pathLst>
              <a:path w="1558028" h="1558028" extrusionOk="0">
                <a:moveTo>
                  <a:pt x="0" y="0"/>
                </a:moveTo>
                <a:lnTo>
                  <a:pt x="1558028" y="0"/>
                </a:lnTo>
                <a:lnTo>
                  <a:pt x="1558028" y="1558028"/>
                </a:lnTo>
                <a:lnTo>
                  <a:pt x="0" y="15580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0" name="Google Shape;120;p2"/>
          <p:cNvSpPr/>
          <p:nvPr/>
        </p:nvSpPr>
        <p:spPr>
          <a:xfrm rot="-1921234">
            <a:off x="5487233" y="8754127"/>
            <a:ext cx="1938915" cy="1507506"/>
          </a:xfrm>
          <a:custGeom>
            <a:avLst/>
            <a:gdLst/>
            <a:ahLst/>
            <a:cxnLst/>
            <a:rect l="l" t="t" r="r" b="b"/>
            <a:pathLst>
              <a:path w="1939733" h="1508142" extrusionOk="0">
                <a:moveTo>
                  <a:pt x="0" y="0"/>
                </a:moveTo>
                <a:lnTo>
                  <a:pt x="1939733" y="0"/>
                </a:lnTo>
                <a:lnTo>
                  <a:pt x="1939733" y="1508143"/>
                </a:lnTo>
                <a:lnTo>
                  <a:pt x="0" y="1508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1" name="Google Shape;121;p2"/>
          <p:cNvSpPr txBox="1"/>
          <p:nvPr/>
        </p:nvSpPr>
        <p:spPr>
          <a:xfrm>
            <a:off x="3723569" y="1028700"/>
            <a:ext cx="1084080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1"/>
              </a:lnSpc>
              <a:buSzPts val="6399"/>
            </a:pPr>
            <a:r>
              <a:rPr lang="el-GR" sz="4000" b="1" dirty="0">
                <a:latin typeface="+mn-lt"/>
                <a:ea typeface="Poppins"/>
                <a:cs typeface="Poppins"/>
                <a:sym typeface="Poppins"/>
              </a:rPr>
              <a:t>Η σημασία του 
Διαχείριση χρόνου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"/>
          <p:cNvSpPr txBox="1"/>
          <p:nvPr/>
        </p:nvSpPr>
        <p:spPr>
          <a:xfrm>
            <a:off x="12881750" y="4489575"/>
            <a:ext cx="43776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2600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Ενίσχυση της υποστήριξης από </a:t>
            </a:r>
            <a:r>
              <a:rPr lang="el-GR" sz="2000" b="1" dirty="0" err="1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ομοτίμους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7258993" y="4619321"/>
            <a:ext cx="38856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2600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Χτίζοντας υγιείς ψηφιακές συνήθειες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13168548" y="5395508"/>
            <a:ext cx="3804000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SzPts val="2000"/>
            </a:pP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Εξασκηθείτε στην εποικοδομητική ανατροφοδότηση για να βοηθήσετε τους συνομηλίκους να διαχειρίζονται τον ψηφιακό τους χρόνο πιο αποτελεσματικά.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7184121" y="5502598"/>
            <a:ext cx="453870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SzPts val="2000"/>
            </a:pP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Εξερευνήστε στρατηγικές για να εξισορροπήσετε τη χρήση της οθόνης με δραστηριότητες εκτός σύνδεσης που υποστηρίζουν την ευημερία.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"/>
          <p:cNvSpPr txBox="1"/>
          <p:nvPr/>
        </p:nvSpPr>
        <p:spPr>
          <a:xfrm>
            <a:off x="1349487" y="4502595"/>
            <a:ext cx="38856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2600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Αναγνωρίζοντας τον χρόνο ως περιορισμένο πόρο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"/>
          <p:cNvSpPr txBox="1"/>
          <p:nvPr/>
        </p:nvSpPr>
        <p:spPr>
          <a:xfrm>
            <a:off x="1247818" y="5395490"/>
            <a:ext cx="380400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SzPts val="2000"/>
            </a:pP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Σκεφτείτε πώς κάθε μέρα προσφέρει 24 ώρες και τον αντίκτυπο του υπερβολικού χρόνου στο διαδίκτυο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"/>
          <p:cNvSpPr/>
          <p:nvPr/>
        </p:nvSpPr>
        <p:spPr>
          <a:xfrm rot="10800000" flipH="1">
            <a:off x="16062127" y="0"/>
            <a:ext cx="2225873" cy="2225873"/>
          </a:xfrm>
          <a:custGeom>
            <a:avLst/>
            <a:gdLst/>
            <a:ahLst/>
            <a:cxnLst/>
            <a:rect l="l" t="t" r="r" b="b"/>
            <a:pathLst>
              <a:path w="2225873" h="2225873" extrusionOk="0">
                <a:moveTo>
                  <a:pt x="0" y="2225873"/>
                </a:moveTo>
                <a:lnTo>
                  <a:pt x="2225873" y="2225873"/>
                </a:lnTo>
                <a:lnTo>
                  <a:pt x="2225873" y="0"/>
                </a:lnTo>
                <a:lnTo>
                  <a:pt x="0" y="0"/>
                </a:lnTo>
                <a:lnTo>
                  <a:pt x="0" y="2225873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9" name="Google Shape;129;p2"/>
          <p:cNvSpPr/>
          <p:nvPr/>
        </p:nvSpPr>
        <p:spPr>
          <a:xfrm rot="10800000" flipH="1">
            <a:off x="0" y="7707400"/>
            <a:ext cx="2792531" cy="2579600"/>
          </a:xfrm>
          <a:custGeom>
            <a:avLst/>
            <a:gdLst/>
            <a:ahLst/>
            <a:cxnLst/>
            <a:rect l="l" t="t" r="r" b="b"/>
            <a:pathLst>
              <a:path w="2792531" h="2579600" extrusionOk="0">
                <a:moveTo>
                  <a:pt x="0" y="2579600"/>
                </a:moveTo>
                <a:lnTo>
                  <a:pt x="2792531" y="2579600"/>
                </a:lnTo>
                <a:lnTo>
                  <a:pt x="2792531" y="0"/>
                </a:lnTo>
                <a:lnTo>
                  <a:pt x="0" y="0"/>
                </a:lnTo>
                <a:lnTo>
                  <a:pt x="0" y="257960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130" name="Google Shape;130;p2" descr="Time management planning concept, Corporate schedule management, Working time, Time organization efficiency. Businessman and woman plans organized work on schedule. Vector design illustration. (Provided by Getty Images)"/>
          <p:cNvPicPr preferRelativeResize="0"/>
          <p:nvPr/>
        </p:nvPicPr>
        <p:blipFill rotWithShape="1">
          <a:blip r:embed="rId12">
            <a:alphaModFix/>
          </a:blip>
          <a:srcRect r="3444" b="9722"/>
          <a:stretch/>
        </p:blipFill>
        <p:spPr>
          <a:xfrm>
            <a:off x="7345850" y="7096700"/>
            <a:ext cx="5003699" cy="311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b3dd0b40cd_0_0"/>
          <p:cNvSpPr/>
          <p:nvPr/>
        </p:nvSpPr>
        <p:spPr>
          <a:xfrm>
            <a:off x="0" y="178525"/>
            <a:ext cx="1028700" cy="1039091"/>
          </a:xfrm>
          <a:custGeom>
            <a:avLst/>
            <a:gdLst/>
            <a:ahLst/>
            <a:cxnLst/>
            <a:rect l="l" t="t" r="r" b="b"/>
            <a:pathLst>
              <a:path w="1028700" h="1039091" extrusionOk="0">
                <a:moveTo>
                  <a:pt x="0" y="0"/>
                </a:moveTo>
                <a:lnTo>
                  <a:pt x="1028700" y="0"/>
                </a:lnTo>
                <a:lnTo>
                  <a:pt x="1028700" y="1039091"/>
                </a:lnTo>
                <a:lnTo>
                  <a:pt x="0" y="10390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6" name="Google Shape;136;g3b3dd0b40cd_0_0"/>
          <p:cNvSpPr txBox="1"/>
          <p:nvPr/>
        </p:nvSpPr>
        <p:spPr>
          <a:xfrm>
            <a:off x="5233650" y="964705"/>
            <a:ext cx="782070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SzPts val="6399"/>
            </a:pPr>
            <a:r>
              <a:rPr lang="el-GR" sz="4000" b="1" dirty="0">
                <a:latin typeface="+mn-lt"/>
                <a:ea typeface="Poppins"/>
                <a:cs typeface="Poppins"/>
                <a:sym typeface="Poppins"/>
              </a:rPr>
              <a:t>Γιατί η διαχείριση χρόνου έχει σημασία για...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b3dd0b40cd_0_0"/>
          <p:cNvSpPr txBox="1"/>
          <p:nvPr/>
        </p:nvSpPr>
        <p:spPr>
          <a:xfrm>
            <a:off x="12665425" y="3269786"/>
            <a:ext cx="4742700" cy="530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GB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I</a:t>
            </a:r>
            <a:r>
              <a:rPr lang="el-GR" sz="2000" b="1" dirty="0" err="1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σορροπία</a:t>
            </a: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 στην καθημερινή ζωή</a:t>
            </a:r>
            <a:endParaRPr lang="en-GB" sz="2000" b="1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sz="2000" b="1" i="0" u="none" strike="noStrike" cap="none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Η διαχείριση χρόνου σάς βοηθά να δημιουργήσετε χώρο για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:</a:t>
            </a: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marL="450850" lvl="0" indent="-342900">
              <a:lnSpc>
                <a:spcPct val="115000"/>
              </a:lnSpc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Φίλοι και οικογένεια
Χόμπι και κίνηση
σπουδές/εργασία
χρόνο στο διαδίκτυο χωρίς να αναλάβει</a:t>
            </a: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Δεν πρόκειται για την πλήρη αφαίρεση των οθονών.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Έχει να κάνει με την επιλογή πότε θα είστε συνδεδεμένοι και πότε θα αποσυνδεθείτε, ώστε η ζωή να είναι πιο ισορροπημένη και ευχάριστη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.</a:t>
            </a:r>
            <a:endParaRPr sz="2000" b="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38" name="Google Shape;138;g3b3dd0b40cd_0_0"/>
          <p:cNvSpPr txBox="1"/>
          <p:nvPr/>
        </p:nvSpPr>
        <p:spPr>
          <a:xfrm>
            <a:off x="7185475" y="3269786"/>
            <a:ext cx="4742700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spcBef>
                <a:spcPts val="1800"/>
              </a:spcBef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Ξεκούραση και ύπνος</a:t>
            </a:r>
            <a: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
Ο χρόνος οθόνης αργά το βράδυ μπορεί να κρατήσει τον εγκέφαλό σας ενεργό και να κάνει τον ύπνο πιο δύσκολο.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Ο καθορισμός ορίων (για παράδειγμα, «δεν υπάρχει τηλέφωνο στο κρεβάτι») βοηθά το σώμα σας να απενεργοποιηθεί.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 Ο τακτικός ύπνος βελτιώνει τη διάθεση, τη συγκέντρωση, τη μνήμη και την ενέργεια την επόμενη μέρα.</a:t>
            </a:r>
            <a:endParaRPr sz="180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39" name="Google Shape;139;g3b3dd0b40cd_0_0"/>
          <p:cNvSpPr txBox="1"/>
          <p:nvPr/>
        </p:nvSpPr>
        <p:spPr>
          <a:xfrm>
            <a:off x="1309825" y="3269786"/>
            <a:ext cx="4934400" cy="4508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spcBef>
                <a:spcPts val="1800"/>
              </a:spcBef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Ψυχική υγεία</a:t>
            </a:r>
            <a:endParaRPr lang="en-GB" sz="2000" b="1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lvl="0" algn="ctr">
              <a:spcBef>
                <a:spcPts val="1800"/>
              </a:spcBef>
              <a:buClr>
                <a:schemeClr val="dk1"/>
              </a:buClr>
              <a:buSzPts val="1100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Η καλή διαχείριση του χρόνου βοηθά το μυαλό σας να αισθάνεται πιο ήρεμο και να έχει περισσότερο έλεγχο.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 Όταν προγραμματίζετε το χρόνο σας, μειώνετε το άγχος, αποφεύγετε τη συνεχή βιασύνη και ανησυχείτε λιγότερο μήπως «δεν έχετε αρκετό χρόνο».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Οι ισορροπημένες </a:t>
            </a:r>
            <a:r>
              <a:rPr lang="el-GR" sz="2000" dirty="0" err="1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ρουτίνες</a:t>
            </a: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 δίνουν στον εγκέφαλό σας χρόνο να ξεκουραστεί, να συγκεντρωθεί και να απολαύσει δραστηριότητες αντί να μεταπηδά συνεχώς μεταξύ εφαρμογών και εργασιών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.</a:t>
            </a:r>
            <a:endParaRPr sz="2000" b="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40" name="Google Shape;140;g3b3dd0b40cd_0_0"/>
          <p:cNvSpPr/>
          <p:nvPr/>
        </p:nvSpPr>
        <p:spPr>
          <a:xfrm rot="10800000" flipH="1">
            <a:off x="16062127" y="0"/>
            <a:ext cx="2225873" cy="2225873"/>
          </a:xfrm>
          <a:custGeom>
            <a:avLst/>
            <a:gdLst/>
            <a:ahLst/>
            <a:cxnLst/>
            <a:rect l="l" t="t" r="r" b="b"/>
            <a:pathLst>
              <a:path w="2225873" h="2225873" extrusionOk="0">
                <a:moveTo>
                  <a:pt x="0" y="2225873"/>
                </a:moveTo>
                <a:lnTo>
                  <a:pt x="2225873" y="2225873"/>
                </a:lnTo>
                <a:lnTo>
                  <a:pt x="2225873" y="0"/>
                </a:lnTo>
                <a:lnTo>
                  <a:pt x="0" y="0"/>
                </a:lnTo>
                <a:lnTo>
                  <a:pt x="0" y="2225873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1" name="Google Shape;141;g3b3dd0b40cd_0_0"/>
          <p:cNvSpPr/>
          <p:nvPr/>
        </p:nvSpPr>
        <p:spPr>
          <a:xfrm rot="10800000" flipH="1">
            <a:off x="0" y="8126585"/>
            <a:ext cx="2164212" cy="2160415"/>
          </a:xfrm>
          <a:custGeom>
            <a:avLst/>
            <a:gdLst/>
            <a:ahLst/>
            <a:cxnLst/>
            <a:rect l="l" t="t" r="r" b="b"/>
            <a:pathLst>
              <a:path w="2792531" h="2579600" extrusionOk="0">
                <a:moveTo>
                  <a:pt x="0" y="2579600"/>
                </a:moveTo>
                <a:lnTo>
                  <a:pt x="2792531" y="2579600"/>
                </a:lnTo>
                <a:lnTo>
                  <a:pt x="2792531" y="0"/>
                </a:lnTo>
                <a:lnTo>
                  <a:pt x="0" y="0"/>
                </a:lnTo>
                <a:lnTo>
                  <a:pt x="0" y="25796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142" name="Google Shape;142;g3b3dd0b40cd_0_0" descr="businessman planning day scheduling appointment agenda meeting plan time management concept (Provided by Getty Images)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91661" y="7408090"/>
            <a:ext cx="3860933" cy="2699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"/>
          <p:cNvSpPr/>
          <p:nvPr/>
        </p:nvSpPr>
        <p:spPr>
          <a:xfrm rot="1541325">
            <a:off x="8117938" y="3428161"/>
            <a:ext cx="2052124" cy="2052124"/>
          </a:xfrm>
          <a:custGeom>
            <a:avLst/>
            <a:gdLst/>
            <a:ahLst/>
            <a:cxnLst/>
            <a:rect l="l" t="t" r="r" b="b"/>
            <a:pathLst>
              <a:path w="2052124" h="2052124" extrusionOk="0">
                <a:moveTo>
                  <a:pt x="0" y="0"/>
                </a:moveTo>
                <a:lnTo>
                  <a:pt x="2052124" y="0"/>
                </a:lnTo>
                <a:lnTo>
                  <a:pt x="2052124" y="2052124"/>
                </a:lnTo>
                <a:lnTo>
                  <a:pt x="0" y="20521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8" name="Google Shape;148;p3"/>
          <p:cNvSpPr/>
          <p:nvPr/>
        </p:nvSpPr>
        <p:spPr>
          <a:xfrm rot="-2621229">
            <a:off x="8897109" y="8229524"/>
            <a:ext cx="856888" cy="1365559"/>
          </a:xfrm>
          <a:custGeom>
            <a:avLst/>
            <a:gdLst/>
            <a:ahLst/>
            <a:cxnLst/>
            <a:rect l="l" t="t" r="r" b="b"/>
            <a:pathLst>
              <a:path w="856888" h="1365559" extrusionOk="0">
                <a:moveTo>
                  <a:pt x="0" y="0"/>
                </a:moveTo>
                <a:lnTo>
                  <a:pt x="856889" y="0"/>
                </a:lnTo>
                <a:lnTo>
                  <a:pt x="856889" y="1365558"/>
                </a:lnTo>
                <a:lnTo>
                  <a:pt x="0" y="13655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9" name="Google Shape;149;p3"/>
          <p:cNvSpPr/>
          <p:nvPr/>
        </p:nvSpPr>
        <p:spPr>
          <a:xfrm>
            <a:off x="-1366070" y="1475920"/>
            <a:ext cx="2732141" cy="2342811"/>
          </a:xfrm>
          <a:custGeom>
            <a:avLst/>
            <a:gdLst/>
            <a:ahLst/>
            <a:cxnLst/>
            <a:rect l="l" t="t" r="r" b="b"/>
            <a:pathLst>
              <a:path w="2732141" h="2342811" extrusionOk="0">
                <a:moveTo>
                  <a:pt x="0" y="0"/>
                </a:moveTo>
                <a:lnTo>
                  <a:pt x="2732140" y="0"/>
                </a:lnTo>
                <a:lnTo>
                  <a:pt x="2732140" y="2342811"/>
                </a:lnTo>
                <a:lnTo>
                  <a:pt x="0" y="2342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50" name="Google Shape;150;p3"/>
          <p:cNvSpPr/>
          <p:nvPr/>
        </p:nvSpPr>
        <p:spPr>
          <a:xfrm>
            <a:off x="0" y="-264675"/>
            <a:ext cx="600168" cy="1553833"/>
          </a:xfrm>
          <a:custGeom>
            <a:avLst/>
            <a:gdLst/>
            <a:ahLst/>
            <a:cxnLst/>
            <a:rect l="l" t="t" r="r" b="b"/>
            <a:pathLst>
              <a:path w="600168" h="1553833" extrusionOk="0">
                <a:moveTo>
                  <a:pt x="0" y="0"/>
                </a:moveTo>
                <a:lnTo>
                  <a:pt x="600168" y="0"/>
                </a:lnTo>
                <a:lnTo>
                  <a:pt x="600168" y="1553833"/>
                </a:lnTo>
                <a:lnTo>
                  <a:pt x="0" y="15538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51" name="Google Shape;151;p3"/>
          <p:cNvSpPr/>
          <p:nvPr/>
        </p:nvSpPr>
        <p:spPr>
          <a:xfrm>
            <a:off x="0" y="8703817"/>
            <a:ext cx="1462466" cy="1583183"/>
          </a:xfrm>
          <a:custGeom>
            <a:avLst/>
            <a:gdLst/>
            <a:ahLst/>
            <a:cxnLst/>
            <a:rect l="l" t="t" r="r" b="b"/>
            <a:pathLst>
              <a:path w="1462466" h="1583183" extrusionOk="0">
                <a:moveTo>
                  <a:pt x="0" y="0"/>
                </a:moveTo>
                <a:lnTo>
                  <a:pt x="1462466" y="0"/>
                </a:lnTo>
                <a:lnTo>
                  <a:pt x="1462466" y="1583183"/>
                </a:lnTo>
                <a:lnTo>
                  <a:pt x="0" y="1583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52" name="Google Shape;152;p3"/>
          <p:cNvSpPr/>
          <p:nvPr/>
        </p:nvSpPr>
        <p:spPr>
          <a:xfrm>
            <a:off x="15751955" y="-48240"/>
            <a:ext cx="2510245" cy="2695565"/>
          </a:xfrm>
          <a:custGeom>
            <a:avLst/>
            <a:gdLst/>
            <a:ahLst/>
            <a:cxnLst/>
            <a:rect l="l" t="t" r="r" b="b"/>
            <a:pathLst>
              <a:path w="2510245" h="2695565" extrusionOk="0">
                <a:moveTo>
                  <a:pt x="0" y="0"/>
                </a:moveTo>
                <a:lnTo>
                  <a:pt x="2510245" y="0"/>
                </a:lnTo>
                <a:lnTo>
                  <a:pt x="2510245" y="2695566"/>
                </a:lnTo>
                <a:lnTo>
                  <a:pt x="0" y="269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53" name="Google Shape;153;p3"/>
          <p:cNvSpPr txBox="1"/>
          <p:nvPr/>
        </p:nvSpPr>
        <p:spPr>
          <a:xfrm>
            <a:off x="1511881" y="1049844"/>
            <a:ext cx="107343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1"/>
              </a:lnSpc>
              <a:buSzPts val="6399"/>
            </a:pPr>
            <a:r>
              <a:rPr lang="el-GR" sz="4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Μαθησιακά Αποτελέσματα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10326050" y="3240175"/>
            <a:ext cx="6570900" cy="461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44500" lvl="0" indent="-342900">
              <a:lnSpc>
                <a:spcPct val="150000"/>
              </a:lnSpc>
              <a:buClr>
                <a:srgbClr val="2B2B2B"/>
              </a:buClr>
              <a:buSzPts val="20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Σκεφτείτε πώς ο χρόνος που αφιερώνετε στο διαδίκτυο έναντι του εκτός σύνδεσης επηρεάζει τις καθημερινές </a:t>
            </a:r>
            <a:r>
              <a:rPr lang="el-GR" sz="2000" dirty="0" err="1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ρουτίνες</a:t>
            </a: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 και την ευημερία.
Αναγνωρίζουν διαφορετικούς τύπους ψηφιακών ρόλων/ταυτοτήτων (π.χ. </a:t>
            </a:r>
            <a:r>
              <a:rPr lang="el-GR" sz="2000" dirty="0" err="1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gamer</a:t>
            </a: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, δημιουργός περιεχομένου, ακτιβιστής).
Εξασκηθείτε στις δεξιότητες παρατήρησης και εποικοδομητικής ανατροφοδότησης με συνομηλίκους.
Αναπτύξτε την ευαισθητοποίηση σχετικά με υγιείς βελτιώσεις για διαφορετικά στυλ ψηφιακής χρήσης.</a:t>
            </a:r>
            <a:endParaRPr sz="2000" b="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55" name="Google Shape;155;p3" descr="Jumping Man Silhouette with Dart on Target (Provided by Getty Images)"/>
          <p:cNvPicPr preferRelativeResize="0"/>
          <p:nvPr/>
        </p:nvPicPr>
        <p:blipFill rotWithShape="1">
          <a:blip r:embed="rId9">
            <a:alphaModFix/>
          </a:blip>
          <a:srcRect t="7456" b="13045"/>
          <a:stretch/>
        </p:blipFill>
        <p:spPr>
          <a:xfrm>
            <a:off x="1024600" y="3005274"/>
            <a:ext cx="7901102" cy="523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b3dd0b40cd_0_34"/>
          <p:cNvSpPr/>
          <p:nvPr/>
        </p:nvSpPr>
        <p:spPr>
          <a:xfrm>
            <a:off x="12461620" y="3136912"/>
            <a:ext cx="5006260" cy="5560705"/>
          </a:xfrm>
          <a:custGeom>
            <a:avLst/>
            <a:gdLst/>
            <a:ahLst/>
            <a:cxnLst/>
            <a:rect l="l" t="t" r="r" b="b"/>
            <a:pathLst>
              <a:path w="1220295" h="692707" extrusionOk="0">
                <a:moveTo>
                  <a:pt x="0" y="0"/>
                </a:moveTo>
                <a:lnTo>
                  <a:pt x="1220295" y="0"/>
                </a:lnTo>
                <a:lnTo>
                  <a:pt x="1220295" y="692707"/>
                </a:lnTo>
                <a:lnTo>
                  <a:pt x="0" y="69270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38100" cap="sq" cmpd="sng">
            <a:solidFill>
              <a:srgbClr val="9EC6AA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61" name="Google Shape;161;g3b3dd0b40cd_0_34"/>
          <p:cNvSpPr/>
          <p:nvPr/>
        </p:nvSpPr>
        <p:spPr>
          <a:xfrm>
            <a:off x="0" y="178525"/>
            <a:ext cx="1028700" cy="1039091"/>
          </a:xfrm>
          <a:custGeom>
            <a:avLst/>
            <a:gdLst/>
            <a:ahLst/>
            <a:cxnLst/>
            <a:rect l="l" t="t" r="r" b="b"/>
            <a:pathLst>
              <a:path w="1028700" h="1039091" extrusionOk="0">
                <a:moveTo>
                  <a:pt x="0" y="0"/>
                </a:moveTo>
                <a:lnTo>
                  <a:pt x="1028700" y="0"/>
                </a:lnTo>
                <a:lnTo>
                  <a:pt x="1028700" y="1039091"/>
                </a:lnTo>
                <a:lnTo>
                  <a:pt x="0" y="10390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62" name="Google Shape;162;g3b3dd0b40cd_0_34"/>
          <p:cNvSpPr txBox="1"/>
          <p:nvPr/>
        </p:nvSpPr>
        <p:spPr>
          <a:xfrm>
            <a:off x="3723569" y="1028700"/>
            <a:ext cx="1084080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1"/>
              </a:lnSpc>
              <a:buSzPts val="6399"/>
            </a:pPr>
            <a:r>
              <a:rPr lang="el-GR" sz="4000" b="1" dirty="0">
                <a:latin typeface="+mn-lt"/>
                <a:ea typeface="Poppins"/>
                <a:cs typeface="Poppins"/>
                <a:sym typeface="Poppins"/>
              </a:rPr>
              <a:t>Ψηφιακοί ρόλοι και πώς διαμορφώνουν τη χρήση του χρόνου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3b3dd0b40cd_0_34"/>
          <p:cNvSpPr txBox="1"/>
          <p:nvPr/>
        </p:nvSpPr>
        <p:spPr>
          <a:xfrm>
            <a:off x="12744663" y="3429000"/>
            <a:ext cx="4430400" cy="4847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spcBef>
                <a:spcPts val="1800"/>
              </a:spcBef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Διαδικτυακός ακτιβιστής</a:t>
            </a:r>
            <a:endParaRPr lang="en-GB" sz="2000" b="1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marL="342900" lvl="0" indent="-342900">
              <a:spcBef>
                <a:spcPts val="180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αφιερώνει χρόνο στην ανταλλαγή πληροφοριών και στην οργάνωση άλλων
διαβάζει ειδήσεις, ερευνά πηγές και γράφει αναρτήσεις
Κίνδυνος: Μπορεί να αισθάνεστε συναισθηματικά επηρεασμένοι από βαριά θέματα
Ευκαιρία: Πραγματικός κοινωνικός αντίκτυπος και κοινοτική υποστήριξη</a:t>
            </a:r>
            <a:endParaRPr sz="200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4" name="Google Shape;164;g3b3dd0b40cd_0_34"/>
          <p:cNvSpPr txBox="1"/>
          <p:nvPr/>
        </p:nvSpPr>
        <p:spPr>
          <a:xfrm>
            <a:off x="7287325" y="3429000"/>
            <a:ext cx="4641000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spcBef>
                <a:spcPts val="1800"/>
              </a:spcBef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Δημιουργός περιεχομένου</a:t>
            </a:r>
            <a:endParaRPr lang="en-GB" sz="2000" b="1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marL="342900" lvl="0" indent="-342900">
              <a:spcBef>
                <a:spcPts val="180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αφιερώνει χρόνο στον προγραμματισμό, την εγγραφή και την επεξεργασία περιεχομένου
Συχνά ελέγχει επανειλημμένα τα σχόλια και τα </a:t>
            </a:r>
            <a:r>
              <a:rPr lang="el-GR" sz="2000" dirty="0" err="1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likes</a:t>
            </a:r>
            <a: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
αισθάνεται πίεση να «παραμείνει ενεργός» ή «να δημοσιεύει τακτικά»
Κίνδυνος: Σύγκριση και συνεχής </a:t>
            </a:r>
            <a:r>
              <a:rPr lang="el-GR" sz="2000" dirty="0" err="1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αυτοπαρακολούθηση</a:t>
            </a:r>
            <a:r>
              <a:rPr lang="el-GR" sz="2000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
Ευκαιρία: Δημιουργικότητα και επικοινωνιακές δεξιότητες</a:t>
            </a:r>
            <a:endParaRPr sz="180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5" name="Google Shape;165;g3b3dd0b40cd_0_34"/>
          <p:cNvSpPr txBox="1"/>
          <p:nvPr/>
        </p:nvSpPr>
        <p:spPr>
          <a:xfrm>
            <a:off x="1476616" y="3493525"/>
            <a:ext cx="5174700" cy="3928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Παίκτης</a:t>
            </a:r>
            <a:endParaRPr sz="2000" b="1" i="0" u="none" strike="noStrike" cap="none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marL="444500" lvl="0" indent="-342900">
              <a:lnSpc>
                <a:spcPct val="115000"/>
              </a:lnSpc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συχνά ξοδεύει μεγάλα χρονικά διαστήματα παίζοντας
Ο χρόνος μπορεί να συγκεντρωθεί αργά το βράδυ
μπορεί να περιλαμβάνει ομαδική εργασία, ανταγωνισμό ή ροή
Κίνδυνος: απώλεια ύπνου ή παράλειψη διαλειμμάτων
Ευκαιρία: Στρατηγική, συντονισμός, επίλυση προβλημάτων</a:t>
            </a: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6" name="Google Shape;166;g3b3dd0b40cd_0_34"/>
          <p:cNvSpPr/>
          <p:nvPr/>
        </p:nvSpPr>
        <p:spPr>
          <a:xfrm rot="10800000" flipH="1">
            <a:off x="16062127" y="0"/>
            <a:ext cx="2225873" cy="2225873"/>
          </a:xfrm>
          <a:custGeom>
            <a:avLst/>
            <a:gdLst/>
            <a:ahLst/>
            <a:cxnLst/>
            <a:rect l="l" t="t" r="r" b="b"/>
            <a:pathLst>
              <a:path w="2225873" h="2225873" extrusionOk="0">
                <a:moveTo>
                  <a:pt x="0" y="2225873"/>
                </a:moveTo>
                <a:lnTo>
                  <a:pt x="2225873" y="2225873"/>
                </a:lnTo>
                <a:lnTo>
                  <a:pt x="2225873" y="0"/>
                </a:lnTo>
                <a:lnTo>
                  <a:pt x="0" y="0"/>
                </a:lnTo>
                <a:lnTo>
                  <a:pt x="0" y="2225873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67" name="Google Shape;167;g3b3dd0b40cd_0_34"/>
          <p:cNvSpPr/>
          <p:nvPr/>
        </p:nvSpPr>
        <p:spPr>
          <a:xfrm rot="10800000" flipH="1">
            <a:off x="-62726" y="8602929"/>
            <a:ext cx="1633631" cy="1715434"/>
          </a:xfrm>
          <a:custGeom>
            <a:avLst/>
            <a:gdLst/>
            <a:ahLst/>
            <a:cxnLst/>
            <a:rect l="l" t="t" r="r" b="b"/>
            <a:pathLst>
              <a:path w="2792531" h="2579600" extrusionOk="0">
                <a:moveTo>
                  <a:pt x="0" y="2579600"/>
                </a:moveTo>
                <a:lnTo>
                  <a:pt x="2792531" y="2579600"/>
                </a:lnTo>
                <a:lnTo>
                  <a:pt x="2792531" y="0"/>
                </a:lnTo>
                <a:lnTo>
                  <a:pt x="0" y="0"/>
                </a:lnTo>
                <a:lnTo>
                  <a:pt x="0" y="25796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68" name="Google Shape;168;g3b3dd0b40cd_0_34"/>
          <p:cNvGrpSpPr/>
          <p:nvPr/>
        </p:nvGrpSpPr>
        <p:grpSpPr>
          <a:xfrm>
            <a:off x="7007962" y="2188036"/>
            <a:ext cx="5810749" cy="7070264"/>
            <a:chOff x="579072" y="-187887"/>
            <a:chExt cx="1370395" cy="805875"/>
          </a:xfrm>
        </p:grpSpPr>
        <p:sp>
          <p:nvSpPr>
            <p:cNvPr id="169" name="Google Shape;169;g3b3dd0b40cd_0_34"/>
            <p:cNvSpPr/>
            <p:nvPr/>
          </p:nvSpPr>
          <p:spPr>
            <a:xfrm>
              <a:off x="579072" y="-74719"/>
              <a:ext cx="1220295" cy="692707"/>
            </a:xfrm>
            <a:custGeom>
              <a:avLst/>
              <a:gdLst/>
              <a:ahLst/>
              <a:cxnLst/>
              <a:rect l="l" t="t" r="r" b="b"/>
              <a:pathLst>
                <a:path w="1220295" h="692707" extrusionOk="0">
                  <a:moveTo>
                    <a:pt x="0" y="0"/>
                  </a:moveTo>
                  <a:lnTo>
                    <a:pt x="1220295" y="0"/>
                  </a:lnTo>
                  <a:lnTo>
                    <a:pt x="1220295" y="692707"/>
                  </a:lnTo>
                  <a:lnTo>
                    <a:pt x="0" y="6927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28629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Google Shape;170;g3b3dd0b40cd_0_34"/>
            <p:cNvSpPr txBox="1"/>
            <p:nvPr/>
          </p:nvSpPr>
          <p:spPr>
            <a:xfrm>
              <a:off x="729067" y="-187887"/>
              <a:ext cx="1220400" cy="68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g3b3dd0b40cd_0_34"/>
          <p:cNvGrpSpPr/>
          <p:nvPr/>
        </p:nvGrpSpPr>
        <p:grpSpPr>
          <a:xfrm>
            <a:off x="1444196" y="3181075"/>
            <a:ext cx="5293038" cy="5560844"/>
            <a:chOff x="369226" y="-140348"/>
            <a:chExt cx="1232860" cy="692707"/>
          </a:xfrm>
        </p:grpSpPr>
        <p:sp>
          <p:nvSpPr>
            <p:cNvPr id="173" name="Google Shape;173;g3b3dd0b40cd_0_34"/>
            <p:cNvSpPr txBox="1"/>
            <p:nvPr/>
          </p:nvSpPr>
          <p:spPr>
            <a:xfrm>
              <a:off x="369226" y="-133989"/>
              <a:ext cx="1220400" cy="68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g3b3dd0b40cd_0_34"/>
            <p:cNvSpPr/>
            <p:nvPr/>
          </p:nvSpPr>
          <p:spPr>
            <a:xfrm>
              <a:off x="381791" y="-140348"/>
              <a:ext cx="1220295" cy="692707"/>
            </a:xfrm>
            <a:custGeom>
              <a:avLst/>
              <a:gdLst/>
              <a:ahLst/>
              <a:cxnLst/>
              <a:rect l="l" t="t" r="r" b="b"/>
              <a:pathLst>
                <a:path w="1220295" h="692707" extrusionOk="0">
                  <a:moveTo>
                    <a:pt x="0" y="0"/>
                  </a:moveTo>
                  <a:lnTo>
                    <a:pt x="1220295" y="0"/>
                  </a:lnTo>
                  <a:lnTo>
                    <a:pt x="1220295" y="692707"/>
                  </a:lnTo>
                  <a:lnTo>
                    <a:pt x="0" y="6927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9EC6A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"/>
          <p:cNvSpPr/>
          <p:nvPr/>
        </p:nvSpPr>
        <p:spPr>
          <a:xfrm>
            <a:off x="0" y="461678"/>
            <a:ext cx="1016906" cy="1023302"/>
          </a:xfrm>
          <a:custGeom>
            <a:avLst/>
            <a:gdLst/>
            <a:ahLst/>
            <a:cxnLst/>
            <a:rect l="l" t="t" r="r" b="b"/>
            <a:pathLst>
              <a:path w="1016906" h="1023302" extrusionOk="0">
                <a:moveTo>
                  <a:pt x="0" y="0"/>
                </a:moveTo>
                <a:lnTo>
                  <a:pt x="1016906" y="0"/>
                </a:lnTo>
                <a:lnTo>
                  <a:pt x="1016906" y="1023301"/>
                </a:lnTo>
                <a:lnTo>
                  <a:pt x="0" y="1023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79" name="Google Shape;179;p4"/>
          <p:cNvSpPr/>
          <p:nvPr/>
        </p:nvSpPr>
        <p:spPr>
          <a:xfrm rot="5489235">
            <a:off x="8421583" y="99522"/>
            <a:ext cx="1858356" cy="1858356"/>
          </a:xfrm>
          <a:custGeom>
            <a:avLst/>
            <a:gdLst/>
            <a:ahLst/>
            <a:cxnLst/>
            <a:rect l="l" t="t" r="r" b="b"/>
            <a:pathLst>
              <a:path w="1858356" h="1858356" extrusionOk="0">
                <a:moveTo>
                  <a:pt x="0" y="0"/>
                </a:moveTo>
                <a:lnTo>
                  <a:pt x="1858357" y="0"/>
                </a:lnTo>
                <a:lnTo>
                  <a:pt x="1858357" y="1858356"/>
                </a:lnTo>
                <a:lnTo>
                  <a:pt x="0" y="1858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0" name="Google Shape;180;p4"/>
          <p:cNvSpPr/>
          <p:nvPr/>
        </p:nvSpPr>
        <p:spPr>
          <a:xfrm rot="10800000">
            <a:off x="16480286" y="423653"/>
            <a:ext cx="1558028" cy="1558028"/>
          </a:xfrm>
          <a:custGeom>
            <a:avLst/>
            <a:gdLst/>
            <a:ahLst/>
            <a:cxnLst/>
            <a:rect l="l" t="t" r="r" b="b"/>
            <a:pathLst>
              <a:path w="1558028" h="1558028" extrusionOk="0">
                <a:moveTo>
                  <a:pt x="1558028" y="1558029"/>
                </a:moveTo>
                <a:lnTo>
                  <a:pt x="0" y="1558029"/>
                </a:lnTo>
                <a:lnTo>
                  <a:pt x="0" y="0"/>
                </a:lnTo>
                <a:lnTo>
                  <a:pt x="1558028" y="0"/>
                </a:lnTo>
                <a:lnTo>
                  <a:pt x="1558028" y="1558029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1" name="Google Shape;181;p4"/>
          <p:cNvSpPr/>
          <p:nvPr/>
        </p:nvSpPr>
        <p:spPr>
          <a:xfrm rot="10800000" flipH="1">
            <a:off x="11800" y="7500736"/>
            <a:ext cx="2219570" cy="2786264"/>
          </a:xfrm>
          <a:custGeom>
            <a:avLst/>
            <a:gdLst/>
            <a:ahLst/>
            <a:cxnLst/>
            <a:rect l="l" t="t" r="r" b="b"/>
            <a:pathLst>
              <a:path w="2979289" h="3356945" extrusionOk="0">
                <a:moveTo>
                  <a:pt x="0" y="3356945"/>
                </a:moveTo>
                <a:lnTo>
                  <a:pt x="2979289" y="3356945"/>
                </a:lnTo>
                <a:lnTo>
                  <a:pt x="2979289" y="0"/>
                </a:lnTo>
                <a:lnTo>
                  <a:pt x="0" y="0"/>
                </a:lnTo>
                <a:lnTo>
                  <a:pt x="0" y="3356945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2" name="Google Shape;182;p4"/>
          <p:cNvSpPr txBox="1"/>
          <p:nvPr/>
        </p:nvSpPr>
        <p:spPr>
          <a:xfrm>
            <a:off x="1306543" y="1073095"/>
            <a:ext cx="6707091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1"/>
              </a:lnSpc>
              <a:buSzPts val="6399"/>
            </a:pPr>
            <a:r>
              <a:rPr lang="el-GR" sz="4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Πρόκληση χαρτογράφησης χρόνου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"/>
          <p:cNvSpPr txBox="1"/>
          <p:nvPr/>
        </p:nvSpPr>
        <p:spPr>
          <a:xfrm>
            <a:off x="8235049" y="2682855"/>
            <a:ext cx="4542000" cy="571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spcBef>
                <a:spcPts val="1400"/>
              </a:spcBef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Σχεδιάστε τη μέρα σας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:</a:t>
            </a:r>
            <a:endParaRPr sz="2000" b="1" i="0" u="none" strike="noStrike" cap="none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marL="450850" lvl="0" indent="-342900">
              <a:spcBef>
                <a:spcPts val="1200"/>
              </a:spcBef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Σχεδιάστε μια οριζόντια γραμμή για 24 ώρες.
Μπλοκ χρώματος για το πώς περνάτε συνήθως τη μέρα σας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:</a:t>
            </a: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marL="914400" lvl="1" indent="-349250">
              <a:buClr>
                <a:schemeClr val="dk1"/>
              </a:buClr>
              <a:buSzPts val="1900"/>
              <a:buFont typeface="Poppins Light"/>
              <a:buChar char="○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Ύπνος / ξεκούραση
Σχολείο / εργασία / μελέτη
Μέσα κοινωνικής δικτύωσης / Παιχνίδι / Διαδίκτυο
Χόμπι / αθλητισμός / διασκέδαση εκτός σύνδεσης
Γεύματα / οικογένεια / φίλοι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</a:b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l-GR" sz="2000" i="1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Συμβουλή: χρησιμοποιήστε διαφορετικά χρώματα και προσθέστε ένα μικρό υπόμνημα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.</a:t>
            </a:r>
            <a:endParaRPr sz="2000" b="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84" name="Google Shape;184;p4"/>
          <p:cNvSpPr txBox="1"/>
          <p:nvPr/>
        </p:nvSpPr>
        <p:spPr>
          <a:xfrm>
            <a:off x="13066686" y="4131177"/>
            <a:ext cx="4542000" cy="5242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5000"/>
              </a:lnSpc>
              <a:spcBef>
                <a:spcPts val="1400"/>
              </a:spcBef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Εργασία σε ζευγάρια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+mn-lt"/>
                <a:ea typeface="Poppins"/>
                <a:cs typeface="Poppins"/>
                <a:sym typeface="Poppins"/>
              </a:rPr>
              <a:t>:</a:t>
            </a:r>
            <a:endParaRPr sz="2000" b="1" i="0" u="none" strike="noStrike" cap="none" dirty="0">
              <a:solidFill>
                <a:schemeClr val="dk1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marL="450850" lvl="0" indent="-34290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Ανταλλάξτε χρονοδιαγράμματα με έναν συνεργάτη.
Κάντε ερωτήσεις και δώστε φιλικές προτάσεις.
Μαζί, σχεδιάστε μια «βελτιωμένη ρουτίνα» που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:</a:t>
            </a: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marL="914400" lvl="1" indent="-349250">
              <a:lnSpc>
                <a:spcPct val="115000"/>
              </a:lnSpc>
              <a:buClr>
                <a:schemeClr val="dk1"/>
              </a:buClr>
              <a:buSzPts val="1900"/>
              <a:buFont typeface="Poppins Light"/>
              <a:buChar char="○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διατηρεί ό,τι λειτουργεί καλά
προσθέτει περισσότερη ξεκούραση, κίνηση, χρόνο εκτός σύνδεσης
μειώνει πράγματα που σας αγχώνουν ή σας κουράζουν</a:t>
            </a:r>
            <a:endParaRPr sz="2000" b="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85" name="Google Shape;185;p4"/>
          <p:cNvSpPr txBox="1"/>
          <p:nvPr/>
        </p:nvSpPr>
        <p:spPr>
          <a:xfrm>
            <a:off x="922600" y="3007113"/>
            <a:ext cx="6534300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5000"/>
              </a:lnSpc>
              <a:buSzPts val="2000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Η σημασία αυτής της δραστηριότητας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</a:t>
            </a:r>
            <a:endParaRPr sz="2000" b="1" i="0" u="none" strike="noStrike" cap="none" dirty="0">
              <a:solidFill>
                <a:srgbClr val="2B2B2B"/>
              </a:solidFill>
              <a:latin typeface="+mn-lt"/>
              <a:ea typeface="Poppins"/>
              <a:cs typeface="Poppins"/>
              <a:sym typeface="Poppins"/>
            </a:endParaRP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Όλοι έχουμε 24 ώρες κάθε μέρα.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
Ο τρόπος με τον οποίο περνάμε χρόνο επηρεάζει τον ύπνο, τη διάθεση, το άγχος και την ενέργειά μας.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
Η χαρτογράφηση του χρόνου μας βοηθά να δούμε τι δίνει ενέργεια και τι μας εξαντλεί.</a:t>
            </a:r>
            <a:b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</a:b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
Στόχος: μικρές, ρεαλιστικές αλλαγές για καλύτερη ισορροπία μεταξύ διαδικτυακής και μη διαδικτυακής ζωής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.</a:t>
            </a: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2B2B2B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186" name="Google Shape;186;p4"/>
          <p:cNvGrpSpPr/>
          <p:nvPr/>
        </p:nvGrpSpPr>
        <p:grpSpPr>
          <a:xfrm>
            <a:off x="624767" y="2924393"/>
            <a:ext cx="7177396" cy="4039382"/>
            <a:chOff x="116889" y="430090"/>
            <a:chExt cx="1245146" cy="692707"/>
          </a:xfrm>
        </p:grpSpPr>
        <p:sp>
          <p:nvSpPr>
            <p:cNvPr id="187" name="Google Shape;187;p4"/>
            <p:cNvSpPr/>
            <p:nvPr/>
          </p:nvSpPr>
          <p:spPr>
            <a:xfrm>
              <a:off x="116889" y="430090"/>
              <a:ext cx="1220295" cy="692707"/>
            </a:xfrm>
            <a:custGeom>
              <a:avLst/>
              <a:gdLst/>
              <a:ahLst/>
              <a:cxnLst/>
              <a:rect l="l" t="t" r="r" b="b"/>
              <a:pathLst>
                <a:path w="1220295" h="692707" extrusionOk="0">
                  <a:moveTo>
                    <a:pt x="0" y="0"/>
                  </a:moveTo>
                  <a:lnTo>
                    <a:pt x="1220295" y="0"/>
                  </a:lnTo>
                  <a:lnTo>
                    <a:pt x="1220295" y="692707"/>
                  </a:lnTo>
                  <a:lnTo>
                    <a:pt x="0" y="6927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28629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8" name="Google Shape;188;p4"/>
            <p:cNvSpPr txBox="1"/>
            <p:nvPr/>
          </p:nvSpPr>
          <p:spPr>
            <a:xfrm>
              <a:off x="141635" y="430090"/>
              <a:ext cx="1220400" cy="68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9" name="Google Shape;189;p4" descr="Vector illustration, flat style, people talk. People with thoughts on a white background, vector (Provided by Getty Images)"/>
          <p:cNvPicPr preferRelativeResize="0"/>
          <p:nvPr/>
        </p:nvPicPr>
        <p:blipFill rotWithShape="1">
          <a:blip r:embed="rId7">
            <a:alphaModFix/>
          </a:blip>
          <a:srcRect l="18272" t="4239" r="14401" b="10979"/>
          <a:stretch/>
        </p:blipFill>
        <p:spPr>
          <a:xfrm>
            <a:off x="13971073" y="1073095"/>
            <a:ext cx="2219576" cy="279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4" descr="Time limit, business clock concept. Vector illustration. (Provided by Getty Images)"/>
          <p:cNvPicPr preferRelativeResize="0"/>
          <p:nvPr/>
        </p:nvPicPr>
        <p:blipFill rotWithShape="1">
          <a:blip r:embed="rId8">
            <a:alphaModFix/>
          </a:blip>
          <a:srcRect l="22008" r="10953" b="8624"/>
          <a:stretch/>
        </p:blipFill>
        <p:spPr>
          <a:xfrm>
            <a:off x="4885325" y="7186227"/>
            <a:ext cx="2979277" cy="270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"/>
          <p:cNvSpPr/>
          <p:nvPr/>
        </p:nvSpPr>
        <p:spPr>
          <a:xfrm>
            <a:off x="16439612" y="7042059"/>
            <a:ext cx="1439397" cy="1037403"/>
          </a:xfrm>
          <a:custGeom>
            <a:avLst/>
            <a:gdLst/>
            <a:ahLst/>
            <a:cxnLst/>
            <a:rect l="l" t="t" r="r" b="b"/>
            <a:pathLst>
              <a:path w="1037403" h="1037403" extrusionOk="0">
                <a:moveTo>
                  <a:pt x="0" y="0"/>
                </a:moveTo>
                <a:lnTo>
                  <a:pt x="1037402" y="0"/>
                </a:lnTo>
                <a:lnTo>
                  <a:pt x="1037402" y="1037402"/>
                </a:lnTo>
                <a:lnTo>
                  <a:pt x="0" y="1037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6" name="Google Shape;196;p5"/>
          <p:cNvSpPr/>
          <p:nvPr/>
        </p:nvSpPr>
        <p:spPr>
          <a:xfrm>
            <a:off x="1006650" y="2207538"/>
            <a:ext cx="1642138" cy="1183523"/>
          </a:xfrm>
          <a:custGeom>
            <a:avLst/>
            <a:gdLst/>
            <a:ahLst/>
            <a:cxnLst/>
            <a:rect l="l" t="t" r="r" b="b"/>
            <a:pathLst>
              <a:path w="1183523" h="1183523" extrusionOk="0">
                <a:moveTo>
                  <a:pt x="0" y="0"/>
                </a:moveTo>
                <a:lnTo>
                  <a:pt x="1183523" y="0"/>
                </a:lnTo>
                <a:lnTo>
                  <a:pt x="1183523" y="1183523"/>
                </a:lnTo>
                <a:lnTo>
                  <a:pt x="0" y="11835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7" name="Google Shape;197;p5"/>
          <p:cNvSpPr/>
          <p:nvPr/>
        </p:nvSpPr>
        <p:spPr>
          <a:xfrm>
            <a:off x="0" y="661821"/>
            <a:ext cx="851427" cy="851427"/>
          </a:xfrm>
          <a:custGeom>
            <a:avLst/>
            <a:gdLst/>
            <a:ahLst/>
            <a:cxnLst/>
            <a:rect l="l" t="t" r="r" b="b"/>
            <a:pathLst>
              <a:path w="851427" h="851427" extrusionOk="0">
                <a:moveTo>
                  <a:pt x="0" y="0"/>
                </a:moveTo>
                <a:lnTo>
                  <a:pt x="851427" y="0"/>
                </a:lnTo>
                <a:lnTo>
                  <a:pt x="851427" y="851428"/>
                </a:lnTo>
                <a:lnTo>
                  <a:pt x="0" y="851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8" name="Google Shape;198;p5"/>
          <p:cNvSpPr txBox="1"/>
          <p:nvPr/>
        </p:nvSpPr>
        <p:spPr>
          <a:xfrm>
            <a:off x="4815300" y="844128"/>
            <a:ext cx="86574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1"/>
              </a:lnSpc>
              <a:buSzPts val="6399"/>
            </a:pPr>
            <a:r>
              <a:rPr lang="el-GR" sz="4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Αντανάκλαση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5"/>
          <p:cNvGrpSpPr/>
          <p:nvPr/>
        </p:nvGrpSpPr>
        <p:grpSpPr>
          <a:xfrm>
            <a:off x="2888400" y="2518600"/>
            <a:ext cx="6006658" cy="7433023"/>
            <a:chOff x="0" y="0"/>
            <a:chExt cx="1220295" cy="692707"/>
          </a:xfrm>
        </p:grpSpPr>
        <p:sp>
          <p:nvSpPr>
            <p:cNvPr id="200" name="Google Shape;200;p5"/>
            <p:cNvSpPr/>
            <p:nvPr/>
          </p:nvSpPr>
          <p:spPr>
            <a:xfrm>
              <a:off x="0" y="0"/>
              <a:ext cx="1220295" cy="692707"/>
            </a:xfrm>
            <a:custGeom>
              <a:avLst/>
              <a:gdLst/>
              <a:ahLst/>
              <a:cxnLst/>
              <a:rect l="l" t="t" r="r" b="b"/>
              <a:pathLst>
                <a:path w="1220295" h="692707" extrusionOk="0">
                  <a:moveTo>
                    <a:pt x="0" y="0"/>
                  </a:moveTo>
                  <a:lnTo>
                    <a:pt x="1220295" y="0"/>
                  </a:lnTo>
                  <a:lnTo>
                    <a:pt x="1220295" y="692707"/>
                  </a:lnTo>
                  <a:lnTo>
                    <a:pt x="0" y="6927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28629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1" name="Google Shape;201;p5"/>
            <p:cNvSpPr txBox="1"/>
            <p:nvPr/>
          </p:nvSpPr>
          <p:spPr>
            <a:xfrm>
              <a:off x="0" y="9525"/>
              <a:ext cx="1220295" cy="683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5"/>
          <p:cNvSpPr txBox="1"/>
          <p:nvPr/>
        </p:nvSpPr>
        <p:spPr>
          <a:xfrm>
            <a:off x="3141485" y="2767622"/>
            <a:ext cx="58827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  <a:buSzPts val="2600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Η αντανάκλασή μου</a:t>
            </a:r>
            <a:endParaRPr sz="11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5"/>
          <p:cNvSpPr txBox="1"/>
          <p:nvPr/>
        </p:nvSpPr>
        <p:spPr>
          <a:xfrm>
            <a:off x="3141485" y="3317431"/>
            <a:ext cx="5500500" cy="587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5000"/>
              </a:lnSpc>
              <a:buSzPts val="1700"/>
            </a:pP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Κάθε συμμετέχων γράφει μια συγκεκριμένη συνήθεια που θέλει να δοκιμάσει αυτή την εβδομάδα, για παράδειγμα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:</a:t>
            </a:r>
            <a:endParaRPr sz="2000" b="0" i="0" u="none" strike="noStrike" cap="none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marL="444500" lvl="0" indent="-34290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l-GR" sz="2000">
                <a:solidFill>
                  <a:schemeClr val="dk1"/>
                </a:solidFill>
                <a:ea typeface="Poppins Light"/>
                <a:cs typeface="Poppins Light"/>
                <a:sym typeface="Poppins Light"/>
              </a:rPr>
              <a:t>«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Δεν </a:t>
            </a: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υπάρχει τηλέφωνο 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στο πρωινό</a:t>
            </a:r>
            <a:r>
              <a:rPr lang="el-GR" sz="2000">
                <a:solidFill>
                  <a:schemeClr val="dk1"/>
                </a:solidFill>
                <a:ea typeface="Poppins Light"/>
                <a:cs typeface="Poppins Light"/>
                <a:sym typeface="Poppins Light"/>
              </a:rPr>
              <a:t>» 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
</a:t>
            </a:r>
            <a:r>
              <a:rPr lang="el-GR" sz="2000">
                <a:solidFill>
                  <a:schemeClr val="dk1"/>
                </a:solidFill>
                <a:ea typeface="Poppins Light"/>
                <a:cs typeface="Poppins Light"/>
                <a:sym typeface="Poppins Light"/>
              </a:rPr>
              <a:t>«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Διαβάστε </a:t>
            </a: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10 λεπτά πριν 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τον ύπνο</a:t>
            </a:r>
            <a:r>
              <a:rPr lang="el-GR" sz="2000">
                <a:solidFill>
                  <a:schemeClr val="dk1"/>
                </a:solidFill>
                <a:ea typeface="Poppins Light"/>
                <a:cs typeface="Poppins Light"/>
                <a:sym typeface="Poppins Light"/>
              </a:rPr>
              <a:t>» 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
</a:t>
            </a:r>
            <a:r>
              <a:rPr lang="el-GR" sz="2000">
                <a:solidFill>
                  <a:schemeClr val="dk1"/>
                </a:solidFill>
                <a:ea typeface="Poppins Light"/>
                <a:cs typeface="Poppins Light"/>
                <a:sym typeface="Poppins Light"/>
              </a:rPr>
              <a:t>«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Περπατήστε </a:t>
            </a: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χωρίς ακουστικά μία φορά </a:t>
            </a:r>
            <a:r>
              <a:rPr lang="el-GR" sz="200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την ημέρα</a:t>
            </a:r>
            <a:r>
              <a:rPr lang="el-GR" sz="2000">
                <a:solidFill>
                  <a:schemeClr val="dk1"/>
                </a:solidFill>
                <a:ea typeface="Poppins Light"/>
                <a:cs typeface="Poppins Light"/>
                <a:sym typeface="Poppins Light"/>
              </a:rPr>
              <a:t>»</a:t>
            </a:r>
            <a:endParaRPr lang="en-GB" sz="2000" dirty="0">
              <a:solidFill>
                <a:schemeClr val="dk1"/>
              </a:solidFill>
              <a:latin typeface="+mn-lt"/>
              <a:ea typeface="Poppins Light"/>
              <a:cs typeface="Poppins Light"/>
              <a:sym typeface="Poppins Light"/>
            </a:endParaRPr>
          </a:p>
          <a:p>
            <a:pPr marL="101600" lvl="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l-GR" sz="2000" dirty="0">
                <a:solidFill>
                  <a:schemeClr val="dk1"/>
                </a:solidFill>
                <a:latin typeface="+mn-lt"/>
                <a:ea typeface="Poppins Light"/>
                <a:cs typeface="Poppins Light"/>
                <a:sym typeface="Poppins Light"/>
              </a:rPr>
              <a:t>Κολλήστε τη σημείωσή σας στον Τοίχο Ψηφιακής Ισορροπίας με τις ιδέες άλλων.
Τοποθετήστε όλες τις σημειώσεις σε έναν «Τοίχο Ψηφιακής Ισορροπίας» ως συλλογικές δεσμεύσεις.
Γύρος κλεισίματος: κάθε άτομο μοιράζεται μια λέξη για το πώς νιώθει για τη νέα του ρουτίνα.</a:t>
            </a:r>
            <a:endParaRPr sz="2000" b="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204" name="Google Shape;204;p5"/>
          <p:cNvGrpSpPr/>
          <p:nvPr/>
        </p:nvGrpSpPr>
        <p:grpSpPr>
          <a:xfrm>
            <a:off x="9144525" y="2207550"/>
            <a:ext cx="6697555" cy="7776260"/>
            <a:chOff x="0" y="0"/>
            <a:chExt cx="1220400" cy="692707"/>
          </a:xfrm>
        </p:grpSpPr>
        <p:sp>
          <p:nvSpPr>
            <p:cNvPr id="205" name="Google Shape;205;p5"/>
            <p:cNvSpPr/>
            <p:nvPr/>
          </p:nvSpPr>
          <p:spPr>
            <a:xfrm>
              <a:off x="0" y="0"/>
              <a:ext cx="1220295" cy="692707"/>
            </a:xfrm>
            <a:custGeom>
              <a:avLst/>
              <a:gdLst/>
              <a:ahLst/>
              <a:cxnLst/>
              <a:rect l="l" t="t" r="r" b="b"/>
              <a:pathLst>
                <a:path w="1220295" h="692707" extrusionOk="0">
                  <a:moveTo>
                    <a:pt x="0" y="0"/>
                  </a:moveTo>
                  <a:lnTo>
                    <a:pt x="1220295" y="0"/>
                  </a:lnTo>
                  <a:lnTo>
                    <a:pt x="1220295" y="692707"/>
                  </a:lnTo>
                  <a:lnTo>
                    <a:pt x="0" y="6927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9EC6A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6" name="Google Shape;206;p5"/>
            <p:cNvSpPr txBox="1"/>
            <p:nvPr/>
          </p:nvSpPr>
          <p:spPr>
            <a:xfrm>
              <a:off x="0" y="9525"/>
              <a:ext cx="1220400" cy="68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5"/>
          <p:cNvSpPr txBox="1"/>
          <p:nvPr/>
        </p:nvSpPr>
        <p:spPr>
          <a:xfrm>
            <a:off x="9558864" y="2598345"/>
            <a:ext cx="58683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  <a:buSzPts val="2600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Σημειώσεις ομαδικής ενημέρωσης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5"/>
          <p:cNvSpPr txBox="1"/>
          <p:nvPr/>
        </p:nvSpPr>
        <p:spPr>
          <a:xfrm>
            <a:off x="9390114" y="3285393"/>
            <a:ext cx="6205800" cy="600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0850" lvl="0" indent="-342900">
              <a:lnSpc>
                <a:spcPct val="150000"/>
              </a:lnSpc>
              <a:buClr>
                <a:srgbClr val="2B2B2B"/>
              </a:buClr>
              <a:buSzPts val="19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Ποιες διαφορές παρατηρήσατε μεταξύ των </a:t>
            </a:r>
            <a:r>
              <a:rPr lang="el-GR" sz="2000" dirty="0" err="1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online</a:t>
            </a: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 και </a:t>
            </a:r>
            <a:r>
              <a:rPr lang="el-GR" sz="2000" dirty="0" err="1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offline</a:t>
            </a:r>
            <a:r>
              <a:rPr lang="el-GR" sz="2000" dirty="0">
                <a:solidFill>
                  <a:srgbClr val="2B2B2B"/>
                </a:solidFill>
                <a:latin typeface="+mn-lt"/>
                <a:ea typeface="Poppins Light"/>
                <a:cs typeface="Poppins Light"/>
                <a:sym typeface="Poppins Light"/>
              </a:rPr>
              <a:t> αυτοπροσωπογραφιών σας;
Υπήρχε κάτι περίεργο ή δύσκολο στο να δείχνεις τον εαυτό σου με αυτούς τους δύο τρόπους;
Πώς πιστεύετε ότι τα μέσα κοινωνικής δικτύωσης ή οι ψηφιακές πλατφόρμες επηρεάζουν τον τρόπο που παρουσιάζετε τον εαυτό σας στο διαδίκτυο;
Τι μάθατε για τον εαυτό σας κάνοντας αυτή τη δραστηριότητα;
Πώς μπορεί η κατανόηση του διαδικτυακού και του μη διαδικτυακού εαυτού μας να μας βοηθήσει να υποστηρίξουμε φίλους ή συνομηλίκους που παλεύουν με την ψηφιακή πίεση;</a:t>
            </a:r>
            <a:endParaRPr sz="1900" b="0" i="0" u="none" strike="noStrike" cap="none" dirty="0">
              <a:solidFill>
                <a:srgbClr val="2B2B2B"/>
              </a:solidFill>
              <a:latin typeface="+mn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09" name="Google Shape;209;p5"/>
          <p:cNvSpPr/>
          <p:nvPr/>
        </p:nvSpPr>
        <p:spPr>
          <a:xfrm rot="10800000">
            <a:off x="118660" y="7700342"/>
            <a:ext cx="2535252" cy="2577131"/>
          </a:xfrm>
          <a:custGeom>
            <a:avLst/>
            <a:gdLst/>
            <a:ahLst/>
            <a:cxnLst/>
            <a:rect l="l" t="t" r="r" b="b"/>
            <a:pathLst>
              <a:path w="2535252" h="2577131" extrusionOk="0">
                <a:moveTo>
                  <a:pt x="2535253" y="2577131"/>
                </a:moveTo>
                <a:lnTo>
                  <a:pt x="0" y="2577131"/>
                </a:lnTo>
                <a:lnTo>
                  <a:pt x="0" y="0"/>
                </a:lnTo>
                <a:lnTo>
                  <a:pt x="2535253" y="0"/>
                </a:lnTo>
                <a:lnTo>
                  <a:pt x="2535253" y="2577131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0" name="Google Shape;210;p5"/>
          <p:cNvSpPr/>
          <p:nvPr/>
        </p:nvSpPr>
        <p:spPr>
          <a:xfrm flipH="1">
            <a:off x="16091040" y="133013"/>
            <a:ext cx="2196960" cy="2196960"/>
          </a:xfrm>
          <a:custGeom>
            <a:avLst/>
            <a:gdLst/>
            <a:ahLst/>
            <a:cxnLst/>
            <a:rect l="l" t="t" r="r" b="b"/>
            <a:pathLst>
              <a:path w="2196960" h="2196960" extrusionOk="0">
                <a:moveTo>
                  <a:pt x="2196960" y="0"/>
                </a:moveTo>
                <a:lnTo>
                  <a:pt x="0" y="0"/>
                </a:lnTo>
                <a:lnTo>
                  <a:pt x="0" y="2196960"/>
                </a:lnTo>
                <a:lnTo>
                  <a:pt x="2196960" y="2196960"/>
                </a:lnTo>
                <a:lnTo>
                  <a:pt x="219696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1" name="Google Shape;211;p5"/>
          <p:cNvSpPr/>
          <p:nvPr/>
        </p:nvSpPr>
        <p:spPr>
          <a:xfrm rot="10800000">
            <a:off x="17548869" y="5565041"/>
            <a:ext cx="1017953" cy="1063136"/>
          </a:xfrm>
          <a:custGeom>
            <a:avLst/>
            <a:gdLst/>
            <a:ahLst/>
            <a:cxnLst/>
            <a:rect l="l" t="t" r="r" b="b"/>
            <a:pathLst>
              <a:path w="1017953" h="1063136" extrusionOk="0">
                <a:moveTo>
                  <a:pt x="0" y="0"/>
                </a:moveTo>
                <a:lnTo>
                  <a:pt x="1017953" y="0"/>
                </a:lnTo>
                <a:lnTo>
                  <a:pt x="1017953" y="1063136"/>
                </a:lnTo>
                <a:lnTo>
                  <a:pt x="0" y="10631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7" name="Google Shape;217;p9"/>
          <p:cNvSpPr txBox="1"/>
          <p:nvPr/>
        </p:nvSpPr>
        <p:spPr>
          <a:xfrm>
            <a:off x="4541948" y="2823584"/>
            <a:ext cx="9204105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12059"/>
            </a:pPr>
            <a:r>
              <a:rPr lang="el-GR" sz="8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ΕΥΧΑΡΙΣΤΩ</a:t>
            </a:r>
            <a:endParaRPr sz="8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9"/>
          <p:cNvSpPr/>
          <p:nvPr/>
        </p:nvSpPr>
        <p:spPr>
          <a:xfrm rot="10800000">
            <a:off x="15904841" y="32111"/>
            <a:ext cx="2383159" cy="2299749"/>
          </a:xfrm>
          <a:custGeom>
            <a:avLst/>
            <a:gdLst/>
            <a:ahLst/>
            <a:cxnLst/>
            <a:rect l="l" t="t" r="r" b="b"/>
            <a:pathLst>
              <a:path w="2383159" h="2299749" extrusionOk="0">
                <a:moveTo>
                  <a:pt x="2383159" y="2299748"/>
                </a:moveTo>
                <a:lnTo>
                  <a:pt x="0" y="2299748"/>
                </a:lnTo>
                <a:lnTo>
                  <a:pt x="0" y="0"/>
                </a:lnTo>
                <a:lnTo>
                  <a:pt x="2383159" y="0"/>
                </a:lnTo>
                <a:lnTo>
                  <a:pt x="2383159" y="2299748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9" name="Google Shape;219;p9"/>
          <p:cNvSpPr/>
          <p:nvPr/>
        </p:nvSpPr>
        <p:spPr>
          <a:xfrm>
            <a:off x="13513202" y="2823584"/>
            <a:ext cx="465701" cy="465701"/>
          </a:xfrm>
          <a:custGeom>
            <a:avLst/>
            <a:gdLst/>
            <a:ahLst/>
            <a:cxnLst/>
            <a:rect l="l" t="t" r="r" b="b"/>
            <a:pathLst>
              <a:path w="465701" h="465701" extrusionOk="0">
                <a:moveTo>
                  <a:pt x="0" y="0"/>
                </a:moveTo>
                <a:lnTo>
                  <a:pt x="465701" y="0"/>
                </a:lnTo>
                <a:lnTo>
                  <a:pt x="465701" y="465701"/>
                </a:lnTo>
                <a:lnTo>
                  <a:pt x="0" y="465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20" name="Google Shape;220;p9"/>
          <p:cNvSpPr/>
          <p:nvPr/>
        </p:nvSpPr>
        <p:spPr>
          <a:xfrm>
            <a:off x="17259300" y="6736866"/>
            <a:ext cx="1550858" cy="1550858"/>
          </a:xfrm>
          <a:custGeom>
            <a:avLst/>
            <a:gdLst/>
            <a:ahLst/>
            <a:cxnLst/>
            <a:rect l="l" t="t" r="r" b="b"/>
            <a:pathLst>
              <a:path w="1550858" h="1550858" extrusionOk="0">
                <a:moveTo>
                  <a:pt x="0" y="0"/>
                </a:moveTo>
                <a:lnTo>
                  <a:pt x="1550858" y="0"/>
                </a:lnTo>
                <a:lnTo>
                  <a:pt x="1550858" y="1550858"/>
                </a:lnTo>
                <a:lnTo>
                  <a:pt x="0" y="1550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21" name="Google Shape;221;p9"/>
          <p:cNvSpPr/>
          <p:nvPr/>
        </p:nvSpPr>
        <p:spPr>
          <a:xfrm>
            <a:off x="-60497" y="702383"/>
            <a:ext cx="1517729" cy="1517729"/>
          </a:xfrm>
          <a:custGeom>
            <a:avLst/>
            <a:gdLst/>
            <a:ahLst/>
            <a:cxnLst/>
            <a:rect l="l" t="t" r="r" b="b"/>
            <a:pathLst>
              <a:path w="1517729" h="1517729" extrusionOk="0">
                <a:moveTo>
                  <a:pt x="0" y="0"/>
                </a:moveTo>
                <a:lnTo>
                  <a:pt x="1517729" y="0"/>
                </a:lnTo>
                <a:lnTo>
                  <a:pt x="1517729" y="1517730"/>
                </a:lnTo>
                <a:lnTo>
                  <a:pt x="0" y="1517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22" name="Google Shape;222;p9"/>
          <p:cNvSpPr/>
          <p:nvPr/>
        </p:nvSpPr>
        <p:spPr>
          <a:xfrm>
            <a:off x="7726931" y="244755"/>
            <a:ext cx="2834137" cy="2834137"/>
          </a:xfrm>
          <a:custGeom>
            <a:avLst/>
            <a:gdLst/>
            <a:ahLst/>
            <a:cxnLst/>
            <a:rect l="l" t="t" r="r" b="b"/>
            <a:pathLst>
              <a:path w="2834137" h="2834137" extrusionOk="0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23" name="Google Shape;223;p9"/>
          <p:cNvSpPr txBox="1"/>
          <p:nvPr/>
        </p:nvSpPr>
        <p:spPr>
          <a:xfrm>
            <a:off x="3452246" y="3984459"/>
            <a:ext cx="11383508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Serenity: Your Space for Digital Well-being</a:t>
            </a:r>
            <a:endParaRPr sz="6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24" name="Google Shape;224;p9"/>
          <p:cNvGrpSpPr/>
          <p:nvPr/>
        </p:nvGrpSpPr>
        <p:grpSpPr>
          <a:xfrm>
            <a:off x="0" y="8199808"/>
            <a:ext cx="18288000" cy="3502954"/>
            <a:chOff x="0" y="-57150"/>
            <a:chExt cx="4816593" cy="922589"/>
          </a:xfrm>
        </p:grpSpPr>
        <p:sp>
          <p:nvSpPr>
            <p:cNvPr id="225" name="Google Shape;225;p9"/>
            <p:cNvSpPr/>
            <p:nvPr/>
          </p:nvSpPr>
          <p:spPr>
            <a:xfrm>
              <a:off x="0" y="0"/>
              <a:ext cx="4816592" cy="865439"/>
            </a:xfrm>
            <a:custGeom>
              <a:avLst/>
              <a:gdLst/>
              <a:ahLst/>
              <a:cxnLst/>
              <a:rect l="l" t="t" r="r" b="b"/>
              <a:pathLst>
                <a:path w="4816592" h="865439" extrusionOk="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9"/>
          <p:cNvSpPr/>
          <p:nvPr/>
        </p:nvSpPr>
        <p:spPr>
          <a:xfrm>
            <a:off x="5015324" y="8594037"/>
            <a:ext cx="1946377" cy="993605"/>
          </a:xfrm>
          <a:custGeom>
            <a:avLst/>
            <a:gdLst/>
            <a:ahLst/>
            <a:cxnLst/>
            <a:rect l="l" t="t" r="r" b="b"/>
            <a:pathLst>
              <a:path w="1946377" h="993605" extrusionOk="0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28" name="Google Shape;228;p9"/>
          <p:cNvSpPr/>
          <p:nvPr/>
        </p:nvSpPr>
        <p:spPr>
          <a:xfrm>
            <a:off x="7081964" y="8528733"/>
            <a:ext cx="3760641" cy="968365"/>
          </a:xfrm>
          <a:custGeom>
            <a:avLst/>
            <a:gdLst/>
            <a:ahLst/>
            <a:cxnLst/>
            <a:rect l="l" t="t" r="r" b="b"/>
            <a:pathLst>
              <a:path w="3760641" h="968365" extrusionOk="0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29" name="Google Shape;229;p9"/>
          <p:cNvSpPr/>
          <p:nvPr/>
        </p:nvSpPr>
        <p:spPr>
          <a:xfrm>
            <a:off x="4895061" y="9590954"/>
            <a:ext cx="2792943" cy="581863"/>
          </a:xfrm>
          <a:custGeom>
            <a:avLst/>
            <a:gdLst/>
            <a:ahLst/>
            <a:cxnLst/>
            <a:rect l="l" t="t" r="r" b="b"/>
            <a:pathLst>
              <a:path w="2792943" h="581863" extrusionOk="0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30" name="Google Shape;230;p9"/>
          <p:cNvSpPr txBox="1"/>
          <p:nvPr/>
        </p:nvSpPr>
        <p:spPr>
          <a:xfrm>
            <a:off x="5122898" y="6184420"/>
            <a:ext cx="8042100" cy="45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lang="el-GR" sz="2134" b="1" i="0" u="none" strike="noStrike" cap="none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Αριθμός Έργου</a:t>
            </a:r>
            <a:r>
              <a:rPr lang="en-US" sz="2134" b="1" i="0" u="none" strike="noStrike" cap="none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2134" b="0" i="0" u="none" strike="noStrike" cap="none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9"/>
          <p:cNvSpPr txBox="1"/>
          <p:nvPr/>
        </p:nvSpPr>
        <p:spPr>
          <a:xfrm>
            <a:off x="3452246" y="6719634"/>
            <a:ext cx="113835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4500"/>
            </a:pPr>
            <a:r>
              <a:rPr lang="el-GR" sz="4000" b="1" dirty="0">
                <a:solidFill>
                  <a:srgbClr val="9EC6AA"/>
                </a:solidFill>
                <a:latin typeface="+mn-lt"/>
                <a:ea typeface="Poppins"/>
                <a:cs typeface="Poppins"/>
                <a:sym typeface="Poppins"/>
              </a:rPr>
              <a:t>Τα πρακτικά έχουν σημασία</a:t>
            </a:r>
            <a:endParaRPr sz="4002" b="1" i="0" u="none" strike="noStrike" cap="none" dirty="0">
              <a:solidFill>
                <a:srgbClr val="9EC6AA"/>
              </a:solidFill>
              <a:latin typeface="+mn-lt"/>
              <a:ea typeface="Poppins"/>
              <a:cs typeface="Poppins"/>
              <a:sym typeface="Poppins"/>
            </a:endParaRPr>
          </a:p>
        </p:txBody>
      </p:sp>
      <p:sp>
        <p:nvSpPr>
          <p:cNvPr id="232" name="Google Shape;232;p9"/>
          <p:cNvSpPr txBox="1"/>
          <p:nvPr/>
        </p:nvSpPr>
        <p:spPr>
          <a:xfrm>
            <a:off x="7726931" y="9492305"/>
            <a:ext cx="5651898" cy="5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lang="en-US" sz="1076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lang="en-US" sz="1076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9"/>
          <p:cNvSpPr txBox="1"/>
          <p:nvPr/>
        </p:nvSpPr>
        <p:spPr>
          <a:xfrm>
            <a:off x="5122898" y="7590505"/>
            <a:ext cx="804220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8"/>
              </a:lnSpc>
              <a:buSzPts val="2134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Ιστοσελίδα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www.serenityproject.eu 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34" name="Google Shape;234;p9" title="MSA logo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024325" y="8463517"/>
            <a:ext cx="1049888" cy="9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960</Words>
  <Application>Microsoft Office PowerPoint</Application>
  <PresentationFormat>Custom</PresentationFormat>
  <Paragraphs>57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Poppins</vt:lpstr>
      <vt:lpstr>Poppins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Danae Marga</cp:lastModifiedBy>
  <cp:revision>1</cp:revision>
  <dcterms:created xsi:type="dcterms:W3CDTF">2006-08-16T00:00:00Z</dcterms:created>
  <dcterms:modified xsi:type="dcterms:W3CDTF">2026-03-17T11:50:39Z</dcterms:modified>
</cp:coreProperties>
</file>