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10287000" cx="18288000"/>
  <p:notesSz cx="6858000" cy="9144000"/>
  <p:embeddedFontLst>
    <p:embeddedFont>
      <p:font typeface="Roboto"/>
      <p:regular r:id="rId16"/>
      <p:bold r:id="rId17"/>
      <p:italic r:id="rId18"/>
      <p:boldItalic r:id="rId19"/>
    </p:embeddedFont>
    <p:embeddedFont>
      <p:font typeface="Poppins"/>
      <p:regular r:id="rId20"/>
      <p:bold r:id="rId21"/>
      <p:italic r:id="rId22"/>
      <p:boldItalic r:id="rId23"/>
    </p:embeddedFont>
    <p:embeddedFont>
      <p:font typeface="Anta"/>
      <p:regular r:id="rId24"/>
    </p:embeddedFont>
    <p:embeddedFont>
      <p:font typeface="Questrial"/>
      <p:regular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26" roundtripDataSignature="AMtx7mhsF2RFTokoC/Vgzf9M1MHfU8/Vp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oppins-regular.fntdata"/><Relationship Id="rId22" Type="http://schemas.openxmlformats.org/officeDocument/2006/relationships/font" Target="fonts/Poppins-italic.fntdata"/><Relationship Id="rId21" Type="http://schemas.openxmlformats.org/officeDocument/2006/relationships/font" Target="fonts/Poppins-bold.fntdata"/><Relationship Id="rId24" Type="http://schemas.openxmlformats.org/officeDocument/2006/relationships/font" Target="fonts/Anta-regular.fntdata"/><Relationship Id="rId23" Type="http://schemas.openxmlformats.org/officeDocument/2006/relationships/font" Target="fonts/Poppins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customschemas.google.com/relationships/presentationmetadata" Target="metadata"/><Relationship Id="rId25" Type="http://schemas.openxmlformats.org/officeDocument/2006/relationships/font" Target="fonts/Questrial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Roboto-bold.fntdata"/><Relationship Id="rId16" Type="http://schemas.openxmlformats.org/officeDocument/2006/relationships/font" Target="fonts/Roboto-regular.fntdata"/><Relationship Id="rId19" Type="http://schemas.openxmlformats.org/officeDocument/2006/relationships/font" Target="fonts/Roboto-boldItalic.fntdata"/><Relationship Id="rId18" Type="http://schemas.openxmlformats.org/officeDocument/2006/relationships/font" Target="fonts/Roboto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3" name="Google Shape;263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5" name="Google Shape;105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6" name="Google Shape;106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8" name="Google Shape;138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9" name="Google Shape;139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b4af834515_0_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4" name="Google Shape;154;g3b4af834515_0_3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5" name="Google Shape;155;g3b4af834515_0_3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b4af834515_0_5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0" name="Google Shape;170;g3b4af834515_0_5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1" name="Google Shape;171;g3b4af834515_0_5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6" name="Google Shape;186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7" name="Google Shape;187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0" name="Google Shape;220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6" name="Google Shape;236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7" name="Google Shape;247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9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0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0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1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1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2" name="Google Shape;22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3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3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0" name="Google Shape;40;p1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1" name="Google Shape;41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5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15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8" name="Google Shape;48;p15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15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0" name="Google Shape;50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7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7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7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8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8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8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1.png"/><Relationship Id="rId11" Type="http://schemas.openxmlformats.org/officeDocument/2006/relationships/image" Target="../media/image12.png"/><Relationship Id="rId10" Type="http://schemas.openxmlformats.org/officeDocument/2006/relationships/image" Target="../media/image3.png"/><Relationship Id="rId9" Type="http://schemas.openxmlformats.org/officeDocument/2006/relationships/image" Target="../media/image9.png"/><Relationship Id="rId5" Type="http://schemas.openxmlformats.org/officeDocument/2006/relationships/image" Target="../media/image13.png"/><Relationship Id="rId6" Type="http://schemas.openxmlformats.org/officeDocument/2006/relationships/image" Target="../media/image6.png"/><Relationship Id="rId7" Type="http://schemas.openxmlformats.org/officeDocument/2006/relationships/image" Target="../media/image4.png"/><Relationship Id="rId8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3.png"/><Relationship Id="rId4" Type="http://schemas.openxmlformats.org/officeDocument/2006/relationships/image" Target="../media/image4.png"/><Relationship Id="rId5" Type="http://schemas.openxmlformats.org/officeDocument/2006/relationships/image" Target="../media/image2.png"/><Relationship Id="rId6" Type="http://schemas.openxmlformats.org/officeDocument/2006/relationships/image" Target="../media/image9.png"/><Relationship Id="rId7" Type="http://schemas.openxmlformats.org/officeDocument/2006/relationships/image" Target="../media/image3.png"/><Relationship Id="rId8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png"/><Relationship Id="rId4" Type="http://schemas.openxmlformats.org/officeDocument/2006/relationships/image" Target="../media/image7.png"/><Relationship Id="rId5" Type="http://schemas.openxmlformats.org/officeDocument/2006/relationships/image" Target="../media/image11.png"/><Relationship Id="rId6" Type="http://schemas.openxmlformats.org/officeDocument/2006/relationships/image" Target="../media/image8.png"/><Relationship Id="rId7" Type="http://schemas.openxmlformats.org/officeDocument/2006/relationships/image" Target="../media/image16.png"/><Relationship Id="rId8" Type="http://schemas.openxmlformats.org/officeDocument/2006/relationships/image" Target="../media/image1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png"/><Relationship Id="rId4" Type="http://schemas.openxmlformats.org/officeDocument/2006/relationships/image" Target="../media/image7.png"/><Relationship Id="rId5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png"/><Relationship Id="rId4" Type="http://schemas.openxmlformats.org/officeDocument/2006/relationships/image" Target="../media/image7.png"/><Relationship Id="rId5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png"/><Relationship Id="rId4" Type="http://schemas.openxmlformats.org/officeDocument/2006/relationships/image" Target="../media/image7.png"/><Relationship Id="rId5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FBEC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/>
          <p:nvPr/>
        </p:nvSpPr>
        <p:spPr>
          <a:xfrm>
            <a:off x="13583675" y="7999115"/>
            <a:ext cx="5089902" cy="3350081"/>
          </a:xfrm>
          <a:custGeom>
            <a:rect b="b" l="l" r="r" t="t"/>
            <a:pathLst>
              <a:path extrusionOk="0" h="3350081" w="5089902">
                <a:moveTo>
                  <a:pt x="0" y="0"/>
                </a:moveTo>
                <a:lnTo>
                  <a:pt x="5089902" y="0"/>
                </a:lnTo>
                <a:lnTo>
                  <a:pt x="5089902" y="3350081"/>
                </a:lnTo>
                <a:lnTo>
                  <a:pt x="0" y="33500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"/>
          <p:cNvSpPr/>
          <p:nvPr/>
        </p:nvSpPr>
        <p:spPr>
          <a:xfrm>
            <a:off x="16128626" y="6397776"/>
            <a:ext cx="4114800" cy="4114800"/>
          </a:xfrm>
          <a:custGeom>
            <a:rect b="b" l="l" r="r" t="t"/>
            <a:pathLst>
              <a:path extrusionOk="0"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"/>
          <p:cNvSpPr/>
          <p:nvPr/>
        </p:nvSpPr>
        <p:spPr>
          <a:xfrm>
            <a:off x="-1595133" y="-863453"/>
            <a:ext cx="3190265" cy="6836282"/>
          </a:xfrm>
          <a:custGeom>
            <a:rect b="b" l="l" r="r" t="t"/>
            <a:pathLst>
              <a:path extrusionOk="0" h="6836282" w="3190265">
                <a:moveTo>
                  <a:pt x="0" y="0"/>
                </a:moveTo>
                <a:lnTo>
                  <a:pt x="3190266" y="0"/>
                </a:lnTo>
                <a:lnTo>
                  <a:pt x="3190266" y="6836283"/>
                </a:lnTo>
                <a:lnTo>
                  <a:pt x="0" y="68362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"/>
          <p:cNvSpPr/>
          <p:nvPr/>
        </p:nvSpPr>
        <p:spPr>
          <a:xfrm rot="-5400000">
            <a:off x="899485" y="-1165063"/>
            <a:ext cx="1205248" cy="3182277"/>
          </a:xfrm>
          <a:custGeom>
            <a:rect b="b" l="l" r="r" t="t"/>
            <a:pathLst>
              <a:path extrusionOk="0" h="3182277" w="1205248">
                <a:moveTo>
                  <a:pt x="0" y="0"/>
                </a:moveTo>
                <a:lnTo>
                  <a:pt x="1205248" y="0"/>
                </a:lnTo>
                <a:lnTo>
                  <a:pt x="1205248" y="3182278"/>
                </a:lnTo>
                <a:lnTo>
                  <a:pt x="0" y="31822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"/>
          <p:cNvSpPr/>
          <p:nvPr/>
        </p:nvSpPr>
        <p:spPr>
          <a:xfrm>
            <a:off x="7726931" y="244755"/>
            <a:ext cx="2834137" cy="2834137"/>
          </a:xfrm>
          <a:custGeom>
            <a:rect b="b" l="l" r="r" t="t"/>
            <a:pathLst>
              <a:path extrusionOk="0" h="2834137" w="2834137">
                <a:moveTo>
                  <a:pt x="0" y="0"/>
                </a:moveTo>
                <a:lnTo>
                  <a:pt x="2834138" y="0"/>
                </a:lnTo>
                <a:lnTo>
                  <a:pt x="2834138" y="2834137"/>
                </a:lnTo>
                <a:lnTo>
                  <a:pt x="0" y="28341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3" name="Google Shape;93;p1"/>
          <p:cNvGrpSpPr/>
          <p:nvPr/>
        </p:nvGrpSpPr>
        <p:grpSpPr>
          <a:xfrm>
            <a:off x="0" y="8238185"/>
            <a:ext cx="18288000" cy="3502954"/>
            <a:chOff x="0" y="-57150"/>
            <a:chExt cx="4816593" cy="922589"/>
          </a:xfrm>
        </p:grpSpPr>
        <p:sp>
          <p:nvSpPr>
            <p:cNvPr id="94" name="Google Shape;94;p1"/>
            <p:cNvSpPr/>
            <p:nvPr/>
          </p:nvSpPr>
          <p:spPr>
            <a:xfrm>
              <a:off x="0" y="0"/>
              <a:ext cx="4816592" cy="865439"/>
            </a:xfrm>
            <a:custGeom>
              <a:rect b="b" l="l" r="r" t="t"/>
              <a:pathLst>
                <a:path extrusionOk="0" h="865439" w="4816592">
                  <a:moveTo>
                    <a:pt x="21590" y="0"/>
                  </a:moveTo>
                  <a:lnTo>
                    <a:pt x="4795002" y="0"/>
                  </a:lnTo>
                  <a:cubicBezTo>
                    <a:pt x="4800728" y="0"/>
                    <a:pt x="4806220" y="2275"/>
                    <a:pt x="4810269" y="6324"/>
                  </a:cubicBezTo>
                  <a:cubicBezTo>
                    <a:pt x="4814318" y="10372"/>
                    <a:pt x="4816592" y="15864"/>
                    <a:pt x="4816592" y="21590"/>
                  </a:cubicBezTo>
                  <a:lnTo>
                    <a:pt x="4816592" y="843849"/>
                  </a:lnTo>
                  <a:cubicBezTo>
                    <a:pt x="4816592" y="855773"/>
                    <a:pt x="4806926" y="865439"/>
                    <a:pt x="4795002" y="865439"/>
                  </a:cubicBezTo>
                  <a:lnTo>
                    <a:pt x="21590" y="865439"/>
                  </a:lnTo>
                  <a:cubicBezTo>
                    <a:pt x="15864" y="865439"/>
                    <a:pt x="10372" y="863164"/>
                    <a:pt x="6324" y="859115"/>
                  </a:cubicBezTo>
                  <a:cubicBezTo>
                    <a:pt x="2275" y="855066"/>
                    <a:pt x="0" y="849575"/>
                    <a:pt x="0" y="843849"/>
                  </a:cubicBezTo>
                  <a:lnTo>
                    <a:pt x="0" y="21590"/>
                  </a:lnTo>
                  <a:cubicBezTo>
                    <a:pt x="0" y="9666"/>
                    <a:pt x="9666" y="0"/>
                    <a:pt x="215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1"/>
            <p:cNvSpPr txBox="1"/>
            <p:nvPr/>
          </p:nvSpPr>
          <p:spPr>
            <a:xfrm>
              <a:off x="0" y="-57150"/>
              <a:ext cx="4816593" cy="9225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6" name="Google Shape;96;p1"/>
          <p:cNvSpPr/>
          <p:nvPr/>
        </p:nvSpPr>
        <p:spPr>
          <a:xfrm>
            <a:off x="5015324" y="8594037"/>
            <a:ext cx="1946377" cy="993605"/>
          </a:xfrm>
          <a:custGeom>
            <a:rect b="b" l="l" r="r" t="t"/>
            <a:pathLst>
              <a:path extrusionOk="0" h="993605" w="1946377">
                <a:moveTo>
                  <a:pt x="0" y="0"/>
                </a:moveTo>
                <a:lnTo>
                  <a:pt x="1946376" y="0"/>
                </a:lnTo>
                <a:lnTo>
                  <a:pt x="1946376" y="993605"/>
                </a:lnTo>
                <a:lnTo>
                  <a:pt x="0" y="9936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"/>
          <p:cNvSpPr/>
          <p:nvPr/>
        </p:nvSpPr>
        <p:spPr>
          <a:xfrm>
            <a:off x="7263680" y="8594037"/>
            <a:ext cx="3760641" cy="968365"/>
          </a:xfrm>
          <a:custGeom>
            <a:rect b="b" l="l" r="r" t="t"/>
            <a:pathLst>
              <a:path extrusionOk="0" h="968365" w="3760641">
                <a:moveTo>
                  <a:pt x="0" y="0"/>
                </a:moveTo>
                <a:lnTo>
                  <a:pt x="3760640" y="0"/>
                </a:lnTo>
                <a:lnTo>
                  <a:pt x="3760640" y="968365"/>
                </a:lnTo>
                <a:lnTo>
                  <a:pt x="0" y="9683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"/>
          <p:cNvSpPr txBox="1"/>
          <p:nvPr/>
        </p:nvSpPr>
        <p:spPr>
          <a:xfrm>
            <a:off x="2744726" y="3225371"/>
            <a:ext cx="12798548" cy="1762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en-US" sz="6000" u="none" cap="none" strike="noStrik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Serenity: Your Space for Digital Well-being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4623050" y="5234395"/>
            <a:ext cx="9042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Projeto No: </a:t>
            </a:r>
            <a:r>
              <a:rPr b="0" i="0" lang="en-US" sz="2400" u="none" cap="none" strike="noStrik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2024-2-PT02-KA220-YOU-000287246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"/>
          <p:cNvSpPr txBox="1"/>
          <p:nvPr/>
        </p:nvSpPr>
        <p:spPr>
          <a:xfrm>
            <a:off x="2057400" y="6378726"/>
            <a:ext cx="14071200" cy="13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-US" sz="4500">
                <a:solidFill>
                  <a:srgbClr val="9EC6AA"/>
                </a:solidFill>
                <a:latin typeface="Poppins"/>
                <a:ea typeface="Poppins"/>
                <a:cs typeface="Poppins"/>
                <a:sym typeface="Poppins"/>
              </a:rPr>
              <a:t>Dia 2: Ser um Educador de Pares</a:t>
            </a:r>
            <a:endParaRPr b="1" sz="4500">
              <a:solidFill>
                <a:srgbClr val="9EC6AA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-US" sz="4000">
                <a:solidFill>
                  <a:srgbClr val="9EC6AA"/>
                </a:solidFill>
                <a:latin typeface="Poppins"/>
                <a:ea typeface="Poppins"/>
                <a:cs typeface="Poppins"/>
                <a:sym typeface="Poppins"/>
              </a:rPr>
              <a:t>Sessão 2: Peer Café – Melhore os Seus Hábitos Digitais</a:t>
            </a:r>
            <a:endParaRPr b="1" sz="4000">
              <a:solidFill>
                <a:srgbClr val="9EC6A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01" name="Google Shape;101;p1"/>
          <p:cNvSpPr/>
          <p:nvPr/>
        </p:nvSpPr>
        <p:spPr>
          <a:xfrm>
            <a:off x="7747529" y="9587642"/>
            <a:ext cx="2792943" cy="581863"/>
          </a:xfrm>
          <a:custGeom>
            <a:rect b="b" l="l" r="r" t="t"/>
            <a:pathLst>
              <a:path extrusionOk="0" h="581863" w="2792943">
                <a:moveTo>
                  <a:pt x="0" y="0"/>
                </a:moveTo>
                <a:lnTo>
                  <a:pt x="2792942" y="0"/>
                </a:lnTo>
                <a:lnTo>
                  <a:pt x="2792942" y="581863"/>
                </a:lnTo>
                <a:lnTo>
                  <a:pt x="0" y="5818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" name="Google Shape;102;p1" title="MSA logo.png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1326300" y="8497960"/>
            <a:ext cx="1258200" cy="11605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FBEC"/>
        </a:solidFill>
      </p:bgPr>
    </p:bg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8"/>
          <p:cNvSpPr/>
          <p:nvPr/>
        </p:nvSpPr>
        <p:spPr>
          <a:xfrm rot="-5400000">
            <a:off x="2615203" y="7671797"/>
            <a:ext cx="2615203" cy="2615203"/>
          </a:xfrm>
          <a:custGeom>
            <a:rect b="b" l="l" r="r" t="t"/>
            <a:pathLst>
              <a:path extrusionOk="0" h="2615203" w="2615203">
                <a:moveTo>
                  <a:pt x="0" y="0"/>
                </a:moveTo>
                <a:lnTo>
                  <a:pt x="2615204" y="0"/>
                </a:lnTo>
                <a:lnTo>
                  <a:pt x="2615204" y="2615203"/>
                </a:lnTo>
                <a:lnTo>
                  <a:pt x="0" y="26152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8"/>
          <p:cNvSpPr/>
          <p:nvPr/>
        </p:nvSpPr>
        <p:spPr>
          <a:xfrm rot="-5400000">
            <a:off x="0" y="7671797"/>
            <a:ext cx="2615203" cy="2615203"/>
          </a:xfrm>
          <a:custGeom>
            <a:rect b="b" l="l" r="r" t="t"/>
            <a:pathLst>
              <a:path extrusionOk="0" h="2615203" w="2615203">
                <a:moveTo>
                  <a:pt x="0" y="0"/>
                </a:moveTo>
                <a:lnTo>
                  <a:pt x="2615203" y="0"/>
                </a:lnTo>
                <a:lnTo>
                  <a:pt x="2615203" y="2615203"/>
                </a:lnTo>
                <a:lnTo>
                  <a:pt x="0" y="26152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8"/>
          <p:cNvSpPr/>
          <p:nvPr/>
        </p:nvSpPr>
        <p:spPr>
          <a:xfrm rot="-5400000">
            <a:off x="15672797" y="0"/>
            <a:ext cx="2615203" cy="2615203"/>
          </a:xfrm>
          <a:custGeom>
            <a:rect b="b" l="l" r="r" t="t"/>
            <a:pathLst>
              <a:path extrusionOk="0" h="2615203" w="2615203">
                <a:moveTo>
                  <a:pt x="0" y="0"/>
                </a:moveTo>
                <a:lnTo>
                  <a:pt x="2615203" y="0"/>
                </a:lnTo>
                <a:lnTo>
                  <a:pt x="2615203" y="2615203"/>
                </a:lnTo>
                <a:lnTo>
                  <a:pt x="0" y="26152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8"/>
          <p:cNvSpPr/>
          <p:nvPr/>
        </p:nvSpPr>
        <p:spPr>
          <a:xfrm rot="-5400000">
            <a:off x="13096660" y="0"/>
            <a:ext cx="2615203" cy="2615203"/>
          </a:xfrm>
          <a:custGeom>
            <a:rect b="b" l="l" r="r" t="t"/>
            <a:pathLst>
              <a:path extrusionOk="0" h="2615203" w="2615203">
                <a:moveTo>
                  <a:pt x="0" y="0"/>
                </a:moveTo>
                <a:lnTo>
                  <a:pt x="2615203" y="0"/>
                </a:lnTo>
                <a:lnTo>
                  <a:pt x="2615203" y="2615203"/>
                </a:lnTo>
                <a:lnTo>
                  <a:pt x="0" y="26152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8"/>
          <p:cNvSpPr txBox="1"/>
          <p:nvPr/>
        </p:nvSpPr>
        <p:spPr>
          <a:xfrm>
            <a:off x="4541948" y="2823584"/>
            <a:ext cx="9204000" cy="18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59"/>
              <a:buFont typeface="Arial"/>
              <a:buNone/>
            </a:pPr>
            <a:r>
              <a:rPr b="1" lang="en-US" sz="1205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OBRIGADO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"/>
          <p:cNvSpPr/>
          <p:nvPr/>
        </p:nvSpPr>
        <p:spPr>
          <a:xfrm>
            <a:off x="7726931" y="244755"/>
            <a:ext cx="2834137" cy="2834137"/>
          </a:xfrm>
          <a:custGeom>
            <a:rect b="b" l="l" r="r" t="t"/>
            <a:pathLst>
              <a:path extrusionOk="0" h="2834137" w="2834137">
                <a:moveTo>
                  <a:pt x="0" y="0"/>
                </a:moveTo>
                <a:lnTo>
                  <a:pt x="2834138" y="0"/>
                </a:lnTo>
                <a:lnTo>
                  <a:pt x="2834138" y="2834137"/>
                </a:lnTo>
                <a:lnTo>
                  <a:pt x="0" y="28341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8"/>
          <p:cNvSpPr txBox="1"/>
          <p:nvPr/>
        </p:nvSpPr>
        <p:spPr>
          <a:xfrm>
            <a:off x="952300" y="4475625"/>
            <a:ext cx="16622700" cy="8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36"/>
              <a:buFont typeface="Arial"/>
              <a:buNone/>
            </a:pPr>
            <a:r>
              <a:rPr b="1" i="0" lang="en-US" sz="5336" u="none" cap="none" strike="noStrik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Se</a:t>
            </a:r>
            <a:r>
              <a:rPr b="1" lang="en-US" sz="5336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renity: O Seu Espaço para o Bem-Estar Digital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2" name="Google Shape;272;p8"/>
          <p:cNvGrpSpPr/>
          <p:nvPr/>
        </p:nvGrpSpPr>
        <p:grpSpPr>
          <a:xfrm>
            <a:off x="0" y="8199808"/>
            <a:ext cx="18288000" cy="3502954"/>
            <a:chOff x="0" y="-57150"/>
            <a:chExt cx="4816593" cy="922589"/>
          </a:xfrm>
        </p:grpSpPr>
        <p:sp>
          <p:nvSpPr>
            <p:cNvPr id="273" name="Google Shape;273;p8"/>
            <p:cNvSpPr/>
            <p:nvPr/>
          </p:nvSpPr>
          <p:spPr>
            <a:xfrm>
              <a:off x="0" y="0"/>
              <a:ext cx="4816592" cy="865439"/>
            </a:xfrm>
            <a:custGeom>
              <a:rect b="b" l="l" r="r" t="t"/>
              <a:pathLst>
                <a:path extrusionOk="0" h="865439" w="4816592">
                  <a:moveTo>
                    <a:pt x="21590" y="0"/>
                  </a:moveTo>
                  <a:lnTo>
                    <a:pt x="4795002" y="0"/>
                  </a:lnTo>
                  <a:cubicBezTo>
                    <a:pt x="4800728" y="0"/>
                    <a:pt x="4806220" y="2275"/>
                    <a:pt x="4810269" y="6324"/>
                  </a:cubicBezTo>
                  <a:cubicBezTo>
                    <a:pt x="4814318" y="10372"/>
                    <a:pt x="4816592" y="15864"/>
                    <a:pt x="4816592" y="21590"/>
                  </a:cubicBezTo>
                  <a:lnTo>
                    <a:pt x="4816592" y="843849"/>
                  </a:lnTo>
                  <a:cubicBezTo>
                    <a:pt x="4816592" y="855773"/>
                    <a:pt x="4806926" y="865439"/>
                    <a:pt x="4795002" y="865439"/>
                  </a:cubicBezTo>
                  <a:lnTo>
                    <a:pt x="21590" y="865439"/>
                  </a:lnTo>
                  <a:cubicBezTo>
                    <a:pt x="15864" y="865439"/>
                    <a:pt x="10372" y="863164"/>
                    <a:pt x="6324" y="859115"/>
                  </a:cubicBezTo>
                  <a:cubicBezTo>
                    <a:pt x="2275" y="855066"/>
                    <a:pt x="0" y="849575"/>
                    <a:pt x="0" y="843849"/>
                  </a:cubicBezTo>
                  <a:lnTo>
                    <a:pt x="0" y="21590"/>
                  </a:lnTo>
                  <a:cubicBezTo>
                    <a:pt x="0" y="9666"/>
                    <a:pt x="9666" y="0"/>
                    <a:pt x="215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8"/>
            <p:cNvSpPr txBox="1"/>
            <p:nvPr/>
          </p:nvSpPr>
          <p:spPr>
            <a:xfrm>
              <a:off x="0" y="-57150"/>
              <a:ext cx="4816593" cy="9225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5" name="Google Shape;275;p8"/>
          <p:cNvSpPr/>
          <p:nvPr/>
        </p:nvSpPr>
        <p:spPr>
          <a:xfrm>
            <a:off x="5015324" y="8594037"/>
            <a:ext cx="1946377" cy="993605"/>
          </a:xfrm>
          <a:custGeom>
            <a:rect b="b" l="l" r="r" t="t"/>
            <a:pathLst>
              <a:path extrusionOk="0" h="993605" w="1946377">
                <a:moveTo>
                  <a:pt x="0" y="0"/>
                </a:moveTo>
                <a:lnTo>
                  <a:pt x="1946376" y="0"/>
                </a:lnTo>
                <a:lnTo>
                  <a:pt x="1946376" y="993605"/>
                </a:lnTo>
                <a:lnTo>
                  <a:pt x="0" y="9936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8"/>
          <p:cNvSpPr/>
          <p:nvPr/>
        </p:nvSpPr>
        <p:spPr>
          <a:xfrm>
            <a:off x="7263680" y="8594037"/>
            <a:ext cx="3760641" cy="968365"/>
          </a:xfrm>
          <a:custGeom>
            <a:rect b="b" l="l" r="r" t="t"/>
            <a:pathLst>
              <a:path extrusionOk="0" h="968365" w="3760641">
                <a:moveTo>
                  <a:pt x="0" y="0"/>
                </a:moveTo>
                <a:lnTo>
                  <a:pt x="3760640" y="0"/>
                </a:lnTo>
                <a:lnTo>
                  <a:pt x="3760640" y="968365"/>
                </a:lnTo>
                <a:lnTo>
                  <a:pt x="0" y="9683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8"/>
          <p:cNvSpPr/>
          <p:nvPr/>
        </p:nvSpPr>
        <p:spPr>
          <a:xfrm>
            <a:off x="4895061" y="9590954"/>
            <a:ext cx="2792943" cy="581863"/>
          </a:xfrm>
          <a:custGeom>
            <a:rect b="b" l="l" r="r" t="t"/>
            <a:pathLst>
              <a:path extrusionOk="0" h="581863" w="2792943">
                <a:moveTo>
                  <a:pt x="0" y="0"/>
                </a:moveTo>
                <a:lnTo>
                  <a:pt x="2792942" y="0"/>
                </a:lnTo>
                <a:lnTo>
                  <a:pt x="2792942" y="581863"/>
                </a:lnTo>
                <a:lnTo>
                  <a:pt x="0" y="5818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8"/>
          <p:cNvSpPr txBox="1"/>
          <p:nvPr/>
        </p:nvSpPr>
        <p:spPr>
          <a:xfrm>
            <a:off x="5122898" y="5451495"/>
            <a:ext cx="8042100" cy="3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4"/>
              <a:buFont typeface="Arial"/>
              <a:buNone/>
            </a:pPr>
            <a:r>
              <a:rPr b="1" i="0" lang="en-US" sz="2134" u="none" cap="none" strike="noStrik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Projeto No: </a:t>
            </a:r>
            <a:r>
              <a:rPr b="0" i="0" lang="en-US" sz="2134" u="none" cap="none" strike="noStrik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2024-2-PT02-KA220-YOU-000287246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8"/>
          <p:cNvSpPr txBox="1"/>
          <p:nvPr/>
        </p:nvSpPr>
        <p:spPr>
          <a:xfrm>
            <a:off x="7741041" y="9587642"/>
            <a:ext cx="5651898" cy="585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003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76"/>
              <a:buFont typeface="Arial"/>
              <a:buNone/>
            </a:pPr>
            <a:r>
              <a:rPr b="0" i="0" lang="en-US" sz="1076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Funded by the Erasmus+ Programme, Serenity empowers young people to take control of their digital habits and support each other through peer learning leading to positive change.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1003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76"/>
              <a:buFont typeface="Arial"/>
              <a:buNone/>
            </a:pPr>
            <a:r>
              <a:rPr b="0" i="0" lang="en-US" sz="1076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Project Number: 2024-2-PT02-KA220-YOU-000287246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8"/>
          <p:cNvSpPr txBox="1"/>
          <p:nvPr/>
        </p:nvSpPr>
        <p:spPr>
          <a:xfrm>
            <a:off x="5122898" y="7590505"/>
            <a:ext cx="8042204" cy="3744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4"/>
              <a:buFont typeface="Arial"/>
              <a:buNone/>
            </a:pPr>
            <a:r>
              <a:rPr b="1" i="0" lang="en-US" sz="2134" u="none" cap="none" strike="noStrik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Website: </a:t>
            </a:r>
            <a:r>
              <a:rPr b="0" i="0" lang="en-US" sz="2134" u="none" cap="none" strike="noStrik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www.serenityproject.eu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"/>
          <p:cNvSpPr txBox="1"/>
          <p:nvPr/>
        </p:nvSpPr>
        <p:spPr>
          <a:xfrm>
            <a:off x="3733774" y="5911852"/>
            <a:ext cx="119781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9EC6AA"/>
              </a:buClr>
              <a:buSzPts val="4500"/>
              <a:buFont typeface="Poppins"/>
              <a:buNone/>
            </a:pPr>
            <a:r>
              <a:rPr b="1" lang="en-US" sz="4500">
                <a:solidFill>
                  <a:srgbClr val="9EC6AA"/>
                </a:solidFill>
                <a:latin typeface="Poppins"/>
                <a:ea typeface="Poppins"/>
                <a:cs typeface="Poppins"/>
                <a:sym typeface="Poppins"/>
              </a:rPr>
              <a:t>“Ser um Educador de Pares”</a:t>
            </a:r>
            <a:endParaRPr b="1" sz="4500">
              <a:solidFill>
                <a:srgbClr val="9EC6AA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9EC6AA"/>
              </a:buClr>
              <a:buSzPts val="4500"/>
              <a:buFont typeface="Poppins"/>
              <a:buNone/>
            </a:pPr>
            <a:r>
              <a:rPr b="1" lang="en-US" sz="4000">
                <a:solidFill>
                  <a:srgbClr val="9EC6AA"/>
                </a:solidFill>
                <a:latin typeface="Poppins"/>
                <a:ea typeface="Poppins"/>
                <a:cs typeface="Poppins"/>
                <a:sym typeface="Poppins"/>
              </a:rPr>
              <a:t>Peer Café – Melhore os Seus Hábitos Digitais</a:t>
            </a:r>
            <a:endParaRPr b="1" sz="4000">
              <a:solidFill>
                <a:srgbClr val="9EC6A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82" name="Google Shape;282;p8" title="MSA logo.png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1133050" y="8495205"/>
            <a:ext cx="1049888" cy="968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FBEC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" name="Google Shape;108;p2"/>
          <p:cNvGrpSpPr/>
          <p:nvPr/>
        </p:nvGrpSpPr>
        <p:grpSpPr>
          <a:xfrm>
            <a:off x="1332100" y="830375"/>
            <a:ext cx="16817204" cy="1571952"/>
            <a:chOff x="0" y="-47625"/>
            <a:chExt cx="1854750" cy="316945"/>
          </a:xfrm>
        </p:grpSpPr>
        <p:sp>
          <p:nvSpPr>
            <p:cNvPr id="109" name="Google Shape;109;p2"/>
            <p:cNvSpPr/>
            <p:nvPr/>
          </p:nvSpPr>
          <p:spPr>
            <a:xfrm>
              <a:off x="0" y="0"/>
              <a:ext cx="1854750" cy="269320"/>
            </a:xfrm>
            <a:custGeom>
              <a:rect b="b" l="l" r="r" t="t"/>
              <a:pathLst>
                <a:path extrusionOk="0" h="269320" w="1854750">
                  <a:moveTo>
                    <a:pt x="31139" y="0"/>
                  </a:moveTo>
                  <a:lnTo>
                    <a:pt x="1823611" y="0"/>
                  </a:lnTo>
                  <a:cubicBezTo>
                    <a:pt x="1840808" y="0"/>
                    <a:pt x="1854750" y="13942"/>
                    <a:pt x="1854750" y="31139"/>
                  </a:cubicBezTo>
                  <a:lnTo>
                    <a:pt x="1854750" y="238180"/>
                  </a:lnTo>
                  <a:cubicBezTo>
                    <a:pt x="1854750" y="246439"/>
                    <a:pt x="1851469" y="254360"/>
                    <a:pt x="1845629" y="260199"/>
                  </a:cubicBezTo>
                  <a:cubicBezTo>
                    <a:pt x="1839790" y="266039"/>
                    <a:pt x="1831869" y="269320"/>
                    <a:pt x="1823611" y="269320"/>
                  </a:cubicBezTo>
                  <a:lnTo>
                    <a:pt x="31139" y="269320"/>
                  </a:lnTo>
                  <a:cubicBezTo>
                    <a:pt x="22881" y="269320"/>
                    <a:pt x="14960" y="266039"/>
                    <a:pt x="9121" y="260199"/>
                  </a:cubicBezTo>
                  <a:cubicBezTo>
                    <a:pt x="3281" y="254360"/>
                    <a:pt x="0" y="246439"/>
                    <a:pt x="0" y="238180"/>
                  </a:cubicBezTo>
                  <a:lnTo>
                    <a:pt x="0" y="31139"/>
                  </a:lnTo>
                  <a:cubicBezTo>
                    <a:pt x="0" y="22881"/>
                    <a:pt x="3281" y="14960"/>
                    <a:pt x="9121" y="9121"/>
                  </a:cubicBezTo>
                  <a:cubicBezTo>
                    <a:pt x="14960" y="3281"/>
                    <a:pt x="22881" y="0"/>
                    <a:pt x="31139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2"/>
            <p:cNvSpPr txBox="1"/>
            <p:nvPr/>
          </p:nvSpPr>
          <p:spPr>
            <a:xfrm>
              <a:off x="0" y="-47625"/>
              <a:ext cx="1854750" cy="3169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" name="Google Shape;111;p2"/>
          <p:cNvGrpSpPr/>
          <p:nvPr/>
        </p:nvGrpSpPr>
        <p:grpSpPr>
          <a:xfrm>
            <a:off x="619745" y="668847"/>
            <a:ext cx="2131192" cy="2131192"/>
            <a:chOff x="0" y="0"/>
            <a:chExt cx="812800" cy="812800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/>
          <p:cNvSpPr txBox="1"/>
          <p:nvPr/>
        </p:nvSpPr>
        <p:spPr>
          <a:xfrm>
            <a:off x="1001187" y="5245682"/>
            <a:ext cx="167274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92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28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Após a sessão de hoje, será capaz de:</a:t>
            </a:r>
            <a:endParaRPr b="0" i="0" sz="2800" u="none" cap="none" strike="noStrike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5" name="Google Shape;115;p2"/>
          <p:cNvSpPr/>
          <p:nvPr/>
        </p:nvSpPr>
        <p:spPr>
          <a:xfrm flipH="1">
            <a:off x="14063416" y="6796244"/>
            <a:ext cx="4708734" cy="3827387"/>
          </a:xfrm>
          <a:custGeom>
            <a:rect b="b" l="l" r="r" t="t"/>
            <a:pathLst>
              <a:path extrusionOk="0" h="4126563" w="4708734">
                <a:moveTo>
                  <a:pt x="4708734" y="0"/>
                </a:moveTo>
                <a:lnTo>
                  <a:pt x="0" y="0"/>
                </a:lnTo>
                <a:lnTo>
                  <a:pt x="0" y="4126563"/>
                </a:lnTo>
                <a:lnTo>
                  <a:pt x="4708734" y="4126563"/>
                </a:lnTo>
                <a:lnTo>
                  <a:pt x="4708734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2"/>
          <p:cNvSpPr/>
          <p:nvPr/>
        </p:nvSpPr>
        <p:spPr>
          <a:xfrm>
            <a:off x="13051777" y="8328062"/>
            <a:ext cx="3069038" cy="2846533"/>
          </a:xfrm>
          <a:custGeom>
            <a:rect b="b" l="l" r="r" t="t"/>
            <a:pathLst>
              <a:path extrusionOk="0" h="3069038" w="3069038">
                <a:moveTo>
                  <a:pt x="0" y="0"/>
                </a:moveTo>
                <a:lnTo>
                  <a:pt x="3069039" y="0"/>
                </a:lnTo>
                <a:lnTo>
                  <a:pt x="3069039" y="3069038"/>
                </a:lnTo>
                <a:lnTo>
                  <a:pt x="0" y="30690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2"/>
          <p:cNvSpPr/>
          <p:nvPr/>
        </p:nvSpPr>
        <p:spPr>
          <a:xfrm rot="-1974109">
            <a:off x="850534" y="970179"/>
            <a:ext cx="1490319" cy="1289804"/>
          </a:xfrm>
          <a:custGeom>
            <a:rect b="b" l="l" r="r" t="t"/>
            <a:pathLst>
              <a:path extrusionOk="0" h="1289804" w="1490319">
                <a:moveTo>
                  <a:pt x="0" y="0"/>
                </a:moveTo>
                <a:lnTo>
                  <a:pt x="1490320" y="0"/>
                </a:lnTo>
                <a:lnTo>
                  <a:pt x="1490320" y="1289803"/>
                </a:lnTo>
                <a:lnTo>
                  <a:pt x="0" y="12898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sz="6600">
              <a:solidFill>
                <a:srgbClr val="FFFFFF"/>
              </a:solidFill>
              <a:latin typeface="Anta"/>
              <a:ea typeface="Anta"/>
              <a:cs typeface="Anta"/>
              <a:sym typeface="Anta"/>
            </a:endParaRPr>
          </a:p>
        </p:txBody>
      </p:sp>
      <p:sp>
        <p:nvSpPr>
          <p:cNvPr id="118" name="Google Shape;118;p2"/>
          <p:cNvSpPr txBox="1"/>
          <p:nvPr/>
        </p:nvSpPr>
        <p:spPr>
          <a:xfrm>
            <a:off x="2750937" y="1254708"/>
            <a:ext cx="158211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272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b="1" lang="en-US" sz="4700">
                <a:solidFill>
                  <a:srgbClr val="FFFFFF"/>
                </a:solidFill>
                <a:latin typeface="Anta"/>
                <a:ea typeface="Anta"/>
                <a:cs typeface="Anta"/>
                <a:sym typeface="Anta"/>
              </a:rPr>
              <a:t>Objetivo da Sessão e Resultados de Aprendizagem</a:t>
            </a:r>
            <a:endParaRPr b="1" sz="4700">
              <a:solidFill>
                <a:srgbClr val="FFFFFF"/>
              </a:solidFill>
              <a:latin typeface="Anta"/>
              <a:ea typeface="Anta"/>
              <a:cs typeface="Anta"/>
              <a:sym typeface="Anta"/>
            </a:endParaRPr>
          </a:p>
        </p:txBody>
      </p:sp>
      <p:sp>
        <p:nvSpPr>
          <p:cNvPr id="119" name="Google Shape;119;p2"/>
          <p:cNvSpPr/>
          <p:nvPr/>
        </p:nvSpPr>
        <p:spPr>
          <a:xfrm>
            <a:off x="1537400" y="5906051"/>
            <a:ext cx="14611200" cy="1249200"/>
          </a:xfrm>
          <a:prstGeom prst="roundRect">
            <a:avLst>
              <a:gd fmla="val 10000" name="adj"/>
            </a:avLst>
          </a:prstGeom>
          <a:solidFill>
            <a:srgbClr val="DAEEF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Professor" id="120" name="Google Shape;120;p2"/>
          <p:cNvSpPr/>
          <p:nvPr/>
        </p:nvSpPr>
        <p:spPr>
          <a:xfrm>
            <a:off x="1944363" y="6187124"/>
            <a:ext cx="739800" cy="68700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1" name="Google Shape;121;p2"/>
          <p:cNvGrpSpPr/>
          <p:nvPr/>
        </p:nvGrpSpPr>
        <p:grpSpPr>
          <a:xfrm>
            <a:off x="3063551" y="5906051"/>
            <a:ext cx="13057264" cy="1249275"/>
            <a:chOff x="1553859" y="574"/>
            <a:chExt cx="13057264" cy="1345332"/>
          </a:xfrm>
        </p:grpSpPr>
        <p:sp>
          <p:nvSpPr>
            <p:cNvPr id="122" name="Google Shape;122;p2"/>
            <p:cNvSpPr/>
            <p:nvPr/>
          </p:nvSpPr>
          <p:spPr>
            <a:xfrm>
              <a:off x="1553859" y="574"/>
              <a:ext cx="13057264" cy="1345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2"/>
            <p:cNvSpPr txBox="1"/>
            <p:nvPr/>
          </p:nvSpPr>
          <p:spPr>
            <a:xfrm>
              <a:off x="1553859" y="574"/>
              <a:ext cx="13057264" cy="1345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2375" lIns="142375" spcFirstLastPara="1" rIns="142375" wrap="square" tIns="14237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1200"/>
                </a:spcBef>
                <a:spcAft>
                  <a:spcPts val="120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Planear e organizar eventos juvenis para incentivar conversas interativas entre pares</a:t>
              </a:r>
              <a:endParaRPr sz="2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sp>
        <p:nvSpPr>
          <p:cNvPr id="124" name="Google Shape;124;p2"/>
          <p:cNvSpPr/>
          <p:nvPr/>
        </p:nvSpPr>
        <p:spPr>
          <a:xfrm>
            <a:off x="1537400" y="7467567"/>
            <a:ext cx="14611200" cy="1249200"/>
          </a:xfrm>
          <a:prstGeom prst="roundRect">
            <a:avLst>
              <a:gd fmla="val 10000" name="adj"/>
            </a:avLst>
          </a:prstGeom>
          <a:solidFill>
            <a:srgbClr val="B6DDE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5" name="Google Shape;125;p2"/>
          <p:cNvGrpSpPr/>
          <p:nvPr/>
        </p:nvGrpSpPr>
        <p:grpSpPr>
          <a:xfrm>
            <a:off x="3091259" y="7467647"/>
            <a:ext cx="13057264" cy="1249275"/>
            <a:chOff x="1553859" y="1682241"/>
            <a:chExt cx="13057264" cy="1345332"/>
          </a:xfrm>
        </p:grpSpPr>
        <p:sp>
          <p:nvSpPr>
            <p:cNvPr id="126" name="Google Shape;126;p2"/>
            <p:cNvSpPr/>
            <p:nvPr/>
          </p:nvSpPr>
          <p:spPr>
            <a:xfrm>
              <a:off x="1553859" y="1682241"/>
              <a:ext cx="13057264" cy="1345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27;p2"/>
            <p:cNvSpPr txBox="1"/>
            <p:nvPr/>
          </p:nvSpPr>
          <p:spPr>
            <a:xfrm>
              <a:off x="1553859" y="1682241"/>
              <a:ext cx="13057264" cy="1345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2375" lIns="142375" spcFirstLastPara="1" rIns="142375" wrap="square" tIns="1423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estrial"/>
                <a:buNone/>
              </a:pPr>
              <a:r>
                <a:rPr lang="en-US" sz="28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Explorar</a:t>
              </a:r>
              <a:r>
                <a:rPr lang="en-US" sz="28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 a dinâmica de grupo e como criar espaços de aprendizagem seguros</a:t>
              </a:r>
              <a:endParaRPr sz="2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sp>
        <p:nvSpPr>
          <p:cNvPr id="128" name="Google Shape;128;p2"/>
          <p:cNvSpPr/>
          <p:nvPr/>
        </p:nvSpPr>
        <p:spPr>
          <a:xfrm>
            <a:off x="1537400" y="9029082"/>
            <a:ext cx="14611200" cy="1249200"/>
          </a:xfrm>
          <a:prstGeom prst="roundRect">
            <a:avLst>
              <a:gd fmla="val 10000" name="adj"/>
            </a:avLst>
          </a:prstGeom>
          <a:solidFill>
            <a:srgbClr val="92CCD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Care with solid fill" id="129" name="Google Shape;129;p2"/>
          <p:cNvSpPr/>
          <p:nvPr/>
        </p:nvSpPr>
        <p:spPr>
          <a:xfrm>
            <a:off x="1944363" y="9310155"/>
            <a:ext cx="739800" cy="68700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0" l="0" r="0" t="0"/>
            </a:stretch>
          </a:blip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0" name="Google Shape;130;p2"/>
          <p:cNvGrpSpPr/>
          <p:nvPr/>
        </p:nvGrpSpPr>
        <p:grpSpPr>
          <a:xfrm>
            <a:off x="3091259" y="9029242"/>
            <a:ext cx="13057264" cy="1249275"/>
            <a:chOff x="1553859" y="3363907"/>
            <a:chExt cx="13057264" cy="1345332"/>
          </a:xfrm>
        </p:grpSpPr>
        <p:sp>
          <p:nvSpPr>
            <p:cNvPr id="131" name="Google Shape;131;p2"/>
            <p:cNvSpPr/>
            <p:nvPr/>
          </p:nvSpPr>
          <p:spPr>
            <a:xfrm>
              <a:off x="1553859" y="3363907"/>
              <a:ext cx="13057264" cy="1345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2;p2"/>
            <p:cNvSpPr txBox="1"/>
            <p:nvPr/>
          </p:nvSpPr>
          <p:spPr>
            <a:xfrm>
              <a:off x="1553859" y="3363907"/>
              <a:ext cx="13057264" cy="1345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2375" lIns="142375" spcFirstLastPara="1" rIns="142375" wrap="square" tIns="1423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estrial"/>
                <a:buNone/>
              </a:pPr>
              <a:r>
                <a:rPr lang="en-US" sz="28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Lidar com tópicos sensíveis com cuidado e confiança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33" name="Google Shape;133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940520" y="7746855"/>
            <a:ext cx="743776" cy="690635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2"/>
          <p:cNvSpPr/>
          <p:nvPr/>
        </p:nvSpPr>
        <p:spPr>
          <a:xfrm>
            <a:off x="1537400" y="2843523"/>
            <a:ext cx="15475500" cy="1891800"/>
          </a:xfrm>
          <a:prstGeom prst="rect">
            <a:avLst/>
          </a:prstGeom>
          <a:solidFill>
            <a:srgbClr val="9FC8AA"/>
          </a:solidFill>
          <a:ln cap="flat" cmpd="sng" w="9525">
            <a:solidFill>
              <a:srgbClr val="9EC6A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"/>
          <p:cNvSpPr txBox="1"/>
          <p:nvPr/>
        </p:nvSpPr>
        <p:spPr>
          <a:xfrm>
            <a:off x="1994850" y="3116663"/>
            <a:ext cx="13696200" cy="134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en-US" sz="30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O objetivo de hoje é descobrir formas de iniciar e participar em conversas significativas com os seus pares.</a:t>
            </a:r>
            <a:endParaRPr b="0" i="0" sz="3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FBEC"/>
        </a:solid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" name="Google Shape;141;p3"/>
          <p:cNvGrpSpPr/>
          <p:nvPr/>
        </p:nvGrpSpPr>
        <p:grpSpPr>
          <a:xfrm>
            <a:off x="1332103" y="830375"/>
            <a:ext cx="12778671" cy="1571952"/>
            <a:chOff x="0" y="-47625"/>
            <a:chExt cx="1854750" cy="316945"/>
          </a:xfrm>
        </p:grpSpPr>
        <p:sp>
          <p:nvSpPr>
            <p:cNvPr id="142" name="Google Shape;142;p3"/>
            <p:cNvSpPr/>
            <p:nvPr/>
          </p:nvSpPr>
          <p:spPr>
            <a:xfrm>
              <a:off x="0" y="0"/>
              <a:ext cx="1854750" cy="269320"/>
            </a:xfrm>
            <a:custGeom>
              <a:rect b="b" l="l" r="r" t="t"/>
              <a:pathLst>
                <a:path extrusionOk="0" h="269320" w="1854750">
                  <a:moveTo>
                    <a:pt x="31139" y="0"/>
                  </a:moveTo>
                  <a:lnTo>
                    <a:pt x="1823611" y="0"/>
                  </a:lnTo>
                  <a:cubicBezTo>
                    <a:pt x="1840808" y="0"/>
                    <a:pt x="1854750" y="13942"/>
                    <a:pt x="1854750" y="31139"/>
                  </a:cubicBezTo>
                  <a:lnTo>
                    <a:pt x="1854750" y="238180"/>
                  </a:lnTo>
                  <a:cubicBezTo>
                    <a:pt x="1854750" y="246439"/>
                    <a:pt x="1851469" y="254360"/>
                    <a:pt x="1845629" y="260199"/>
                  </a:cubicBezTo>
                  <a:cubicBezTo>
                    <a:pt x="1839790" y="266039"/>
                    <a:pt x="1831869" y="269320"/>
                    <a:pt x="1823611" y="269320"/>
                  </a:cubicBezTo>
                  <a:lnTo>
                    <a:pt x="31139" y="269320"/>
                  </a:lnTo>
                  <a:cubicBezTo>
                    <a:pt x="22881" y="269320"/>
                    <a:pt x="14960" y="266039"/>
                    <a:pt x="9121" y="260199"/>
                  </a:cubicBezTo>
                  <a:cubicBezTo>
                    <a:pt x="3281" y="254360"/>
                    <a:pt x="0" y="246439"/>
                    <a:pt x="0" y="238180"/>
                  </a:cubicBezTo>
                  <a:lnTo>
                    <a:pt x="0" y="31139"/>
                  </a:lnTo>
                  <a:cubicBezTo>
                    <a:pt x="0" y="22881"/>
                    <a:pt x="3281" y="14960"/>
                    <a:pt x="9121" y="9121"/>
                  </a:cubicBezTo>
                  <a:cubicBezTo>
                    <a:pt x="14960" y="3281"/>
                    <a:pt x="22881" y="0"/>
                    <a:pt x="31139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43;p3"/>
            <p:cNvSpPr txBox="1"/>
            <p:nvPr/>
          </p:nvSpPr>
          <p:spPr>
            <a:xfrm>
              <a:off x="0" y="-47625"/>
              <a:ext cx="1854750" cy="3169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4" name="Google Shape;144;p3"/>
          <p:cNvGrpSpPr/>
          <p:nvPr/>
        </p:nvGrpSpPr>
        <p:grpSpPr>
          <a:xfrm>
            <a:off x="619745" y="668847"/>
            <a:ext cx="2131192" cy="2131192"/>
            <a:chOff x="0" y="0"/>
            <a:chExt cx="812800" cy="812800"/>
          </a:xfrm>
        </p:grpSpPr>
        <p:sp>
          <p:nvSpPr>
            <p:cNvPr id="145" name="Google Shape;145;p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146;p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7" name="Google Shape;147;p3"/>
          <p:cNvSpPr txBox="1"/>
          <p:nvPr/>
        </p:nvSpPr>
        <p:spPr>
          <a:xfrm>
            <a:off x="990600" y="3036250"/>
            <a:ext cx="15621000" cy="61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527050" lvl="0" marL="5715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700"/>
              <a:buChar char="•"/>
            </a:pPr>
            <a:r>
              <a:rPr b="1" lang="en-US" sz="37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Consegue pensar numa altura em que participou numa conversa significativa com alguém?</a:t>
            </a:r>
            <a:endParaRPr b="1" sz="37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4572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7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527050" lvl="0" marL="5715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700"/>
              <a:buChar char="•"/>
            </a:pPr>
            <a:r>
              <a:rPr b="1" lang="en-US" sz="37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Sentiu-se confiante sobre como responder/agir na altura e, olhando para trás, gostaria de ter feito algo diferente?</a:t>
            </a:r>
            <a:endParaRPr b="1" sz="37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4572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7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527050" lvl="0" marL="5715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700"/>
              <a:buChar char="•"/>
            </a:pPr>
            <a:r>
              <a:rPr b="1" lang="en-US" sz="37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Como inicia uma conversa difícil quando vê que alguém precisa de ajuda, mas não sabe o que se passa?</a:t>
            </a:r>
            <a:endParaRPr b="0" i="0" sz="4400" u="none" cap="none" strike="noStrike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8" name="Google Shape;148;p3"/>
          <p:cNvSpPr/>
          <p:nvPr/>
        </p:nvSpPr>
        <p:spPr>
          <a:xfrm flipH="1">
            <a:off x="14845564" y="6347725"/>
            <a:ext cx="4708734" cy="4126563"/>
          </a:xfrm>
          <a:custGeom>
            <a:rect b="b" l="l" r="r" t="t"/>
            <a:pathLst>
              <a:path extrusionOk="0" h="4126563" w="4708734">
                <a:moveTo>
                  <a:pt x="4708734" y="0"/>
                </a:moveTo>
                <a:lnTo>
                  <a:pt x="0" y="0"/>
                </a:lnTo>
                <a:lnTo>
                  <a:pt x="0" y="4126563"/>
                </a:lnTo>
                <a:lnTo>
                  <a:pt x="4708734" y="4126563"/>
                </a:lnTo>
                <a:lnTo>
                  <a:pt x="4708734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3"/>
          <p:cNvSpPr/>
          <p:nvPr/>
        </p:nvSpPr>
        <p:spPr>
          <a:xfrm>
            <a:off x="15772150" y="7283545"/>
            <a:ext cx="3069038" cy="3069038"/>
          </a:xfrm>
          <a:custGeom>
            <a:rect b="b" l="l" r="r" t="t"/>
            <a:pathLst>
              <a:path extrusionOk="0" h="3069038" w="3069038">
                <a:moveTo>
                  <a:pt x="0" y="0"/>
                </a:moveTo>
                <a:lnTo>
                  <a:pt x="3069039" y="0"/>
                </a:lnTo>
                <a:lnTo>
                  <a:pt x="3069039" y="3069038"/>
                </a:lnTo>
                <a:lnTo>
                  <a:pt x="0" y="30690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3"/>
          <p:cNvSpPr/>
          <p:nvPr/>
        </p:nvSpPr>
        <p:spPr>
          <a:xfrm rot="-1974109">
            <a:off x="850534" y="970179"/>
            <a:ext cx="1490319" cy="1289804"/>
          </a:xfrm>
          <a:custGeom>
            <a:rect b="b" l="l" r="r" t="t"/>
            <a:pathLst>
              <a:path extrusionOk="0" h="1289804" w="1490319">
                <a:moveTo>
                  <a:pt x="0" y="0"/>
                </a:moveTo>
                <a:lnTo>
                  <a:pt x="1490320" y="0"/>
                </a:lnTo>
                <a:lnTo>
                  <a:pt x="1490320" y="1289803"/>
                </a:lnTo>
                <a:lnTo>
                  <a:pt x="0" y="12898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3"/>
          <p:cNvSpPr txBox="1"/>
          <p:nvPr/>
        </p:nvSpPr>
        <p:spPr>
          <a:xfrm>
            <a:off x="2750925" y="1180350"/>
            <a:ext cx="114444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lang="en-US" sz="7200">
                <a:solidFill>
                  <a:srgbClr val="FFFFFF"/>
                </a:solidFill>
                <a:latin typeface="Anta"/>
                <a:ea typeface="Anta"/>
                <a:cs typeface="Anta"/>
                <a:sym typeface="Anta"/>
              </a:rPr>
              <a:t>As Nossas Experiências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FBEC"/>
        </a:solid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Google Shape;157;g3b4af834515_0_37"/>
          <p:cNvGrpSpPr/>
          <p:nvPr/>
        </p:nvGrpSpPr>
        <p:grpSpPr>
          <a:xfrm>
            <a:off x="1332100" y="830375"/>
            <a:ext cx="11901038" cy="1571952"/>
            <a:chOff x="0" y="-47625"/>
            <a:chExt cx="1854900" cy="316945"/>
          </a:xfrm>
        </p:grpSpPr>
        <p:sp>
          <p:nvSpPr>
            <p:cNvPr id="158" name="Google Shape;158;g3b4af834515_0_37"/>
            <p:cNvSpPr/>
            <p:nvPr/>
          </p:nvSpPr>
          <p:spPr>
            <a:xfrm>
              <a:off x="0" y="0"/>
              <a:ext cx="1854750" cy="269320"/>
            </a:xfrm>
            <a:custGeom>
              <a:rect b="b" l="l" r="r" t="t"/>
              <a:pathLst>
                <a:path extrusionOk="0" h="269320" w="1854750">
                  <a:moveTo>
                    <a:pt x="31139" y="0"/>
                  </a:moveTo>
                  <a:lnTo>
                    <a:pt x="1823611" y="0"/>
                  </a:lnTo>
                  <a:cubicBezTo>
                    <a:pt x="1840808" y="0"/>
                    <a:pt x="1854750" y="13942"/>
                    <a:pt x="1854750" y="31139"/>
                  </a:cubicBezTo>
                  <a:lnTo>
                    <a:pt x="1854750" y="238180"/>
                  </a:lnTo>
                  <a:cubicBezTo>
                    <a:pt x="1854750" y="246439"/>
                    <a:pt x="1851469" y="254360"/>
                    <a:pt x="1845629" y="260199"/>
                  </a:cubicBezTo>
                  <a:cubicBezTo>
                    <a:pt x="1839790" y="266039"/>
                    <a:pt x="1831869" y="269320"/>
                    <a:pt x="1823611" y="269320"/>
                  </a:cubicBezTo>
                  <a:lnTo>
                    <a:pt x="31139" y="269320"/>
                  </a:lnTo>
                  <a:cubicBezTo>
                    <a:pt x="22881" y="269320"/>
                    <a:pt x="14960" y="266039"/>
                    <a:pt x="9121" y="260199"/>
                  </a:cubicBezTo>
                  <a:cubicBezTo>
                    <a:pt x="3281" y="254360"/>
                    <a:pt x="0" y="246439"/>
                    <a:pt x="0" y="238180"/>
                  </a:cubicBezTo>
                  <a:lnTo>
                    <a:pt x="0" y="31139"/>
                  </a:lnTo>
                  <a:cubicBezTo>
                    <a:pt x="0" y="22881"/>
                    <a:pt x="3281" y="14960"/>
                    <a:pt x="9121" y="9121"/>
                  </a:cubicBezTo>
                  <a:cubicBezTo>
                    <a:pt x="14960" y="3281"/>
                    <a:pt x="22881" y="0"/>
                    <a:pt x="31139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59;g3b4af834515_0_37"/>
            <p:cNvSpPr txBox="1"/>
            <p:nvPr/>
          </p:nvSpPr>
          <p:spPr>
            <a:xfrm>
              <a:off x="0" y="-47625"/>
              <a:ext cx="1854900" cy="31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0" name="Google Shape;160;g3b4af834515_0_37"/>
          <p:cNvGrpSpPr/>
          <p:nvPr/>
        </p:nvGrpSpPr>
        <p:grpSpPr>
          <a:xfrm>
            <a:off x="619745" y="668847"/>
            <a:ext cx="2131162" cy="2131162"/>
            <a:chOff x="0" y="0"/>
            <a:chExt cx="812800" cy="812800"/>
          </a:xfrm>
        </p:grpSpPr>
        <p:sp>
          <p:nvSpPr>
            <p:cNvPr id="161" name="Google Shape;161;g3b4af834515_0_3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g3b4af834515_0_37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3" name="Google Shape;163;g3b4af834515_0_37"/>
          <p:cNvSpPr txBox="1"/>
          <p:nvPr/>
        </p:nvSpPr>
        <p:spPr>
          <a:xfrm>
            <a:off x="1034400" y="3978225"/>
            <a:ext cx="16398600" cy="404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3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Um </a:t>
            </a:r>
            <a:r>
              <a:rPr b="1" i="1" lang="en-US" sz="33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Peer Café</a:t>
            </a:r>
            <a:r>
              <a:rPr b="1" lang="en-US" sz="33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 é um espaço informal de conversação em pequenos grupos onde os jovens podem:</a:t>
            </a:r>
            <a:endParaRPr b="1" i="0" sz="3300" u="none" cap="none" strike="noStrike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3815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102C57"/>
              </a:buClr>
              <a:buSzPts val="3300"/>
              <a:buFont typeface="Questrial"/>
              <a:buChar char="❖"/>
            </a:pPr>
            <a:r>
              <a:rPr lang="en-US" sz="33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Explorar tópicos de bem-estar digital em conjunto</a:t>
            </a:r>
            <a:endParaRPr sz="33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3815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102C57"/>
              </a:buClr>
              <a:buSzPts val="3300"/>
              <a:buFont typeface="Questrial"/>
              <a:buChar char="❖"/>
            </a:pPr>
            <a:r>
              <a:rPr lang="en-US" sz="33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Partilhar ideias e experiências</a:t>
            </a:r>
            <a:endParaRPr sz="33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3815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102C57"/>
              </a:buClr>
              <a:buSzPts val="3300"/>
              <a:buFont typeface="Questrial"/>
              <a:buChar char="❖"/>
            </a:pPr>
            <a:r>
              <a:rPr lang="en-US" sz="33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Apoiar-se mutuamente</a:t>
            </a:r>
            <a:endParaRPr sz="33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3815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102C57"/>
              </a:buClr>
              <a:buSzPts val="3300"/>
              <a:buFont typeface="Questrial"/>
              <a:buChar char="❖"/>
            </a:pPr>
            <a:r>
              <a:rPr lang="en-US" sz="33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Aprender uns com os outros em vez de serem "ensinados"</a:t>
            </a:r>
            <a:endParaRPr sz="33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64" name="Google Shape;164;g3b4af834515_0_37"/>
          <p:cNvSpPr/>
          <p:nvPr/>
        </p:nvSpPr>
        <p:spPr>
          <a:xfrm flipH="1">
            <a:off x="14486714" y="6362700"/>
            <a:ext cx="4708734" cy="4126563"/>
          </a:xfrm>
          <a:custGeom>
            <a:rect b="b" l="l" r="r" t="t"/>
            <a:pathLst>
              <a:path extrusionOk="0" h="4126563" w="4708734">
                <a:moveTo>
                  <a:pt x="4708734" y="0"/>
                </a:moveTo>
                <a:lnTo>
                  <a:pt x="0" y="0"/>
                </a:lnTo>
                <a:lnTo>
                  <a:pt x="0" y="4126563"/>
                </a:lnTo>
                <a:lnTo>
                  <a:pt x="4708734" y="4126563"/>
                </a:lnTo>
                <a:lnTo>
                  <a:pt x="4708734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g3b4af834515_0_37"/>
          <p:cNvSpPr/>
          <p:nvPr/>
        </p:nvSpPr>
        <p:spPr>
          <a:xfrm>
            <a:off x="15011400" y="7298495"/>
            <a:ext cx="3069038" cy="3069038"/>
          </a:xfrm>
          <a:custGeom>
            <a:rect b="b" l="l" r="r" t="t"/>
            <a:pathLst>
              <a:path extrusionOk="0" h="3069038" w="3069038">
                <a:moveTo>
                  <a:pt x="0" y="0"/>
                </a:moveTo>
                <a:lnTo>
                  <a:pt x="3069039" y="0"/>
                </a:lnTo>
                <a:lnTo>
                  <a:pt x="3069039" y="3069038"/>
                </a:lnTo>
                <a:lnTo>
                  <a:pt x="0" y="30690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g3b4af834515_0_37"/>
          <p:cNvSpPr/>
          <p:nvPr/>
        </p:nvSpPr>
        <p:spPr>
          <a:xfrm rot="-1971343">
            <a:off x="850413" y="970988"/>
            <a:ext cx="1490249" cy="1289744"/>
          </a:xfrm>
          <a:custGeom>
            <a:rect b="b" l="l" r="r" t="t"/>
            <a:pathLst>
              <a:path extrusionOk="0" h="1289804" w="1490319">
                <a:moveTo>
                  <a:pt x="0" y="0"/>
                </a:moveTo>
                <a:lnTo>
                  <a:pt x="1490320" y="0"/>
                </a:lnTo>
                <a:lnTo>
                  <a:pt x="1490320" y="1289803"/>
                </a:lnTo>
                <a:lnTo>
                  <a:pt x="0" y="12898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g3b4af834515_0_37"/>
          <p:cNvSpPr txBox="1"/>
          <p:nvPr/>
        </p:nvSpPr>
        <p:spPr>
          <a:xfrm>
            <a:off x="2750925" y="1054350"/>
            <a:ext cx="103554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lang="en-US" sz="7200">
                <a:solidFill>
                  <a:srgbClr val="FFFFFF"/>
                </a:solidFill>
                <a:latin typeface="Anta"/>
                <a:ea typeface="Anta"/>
                <a:cs typeface="Anta"/>
                <a:sym typeface="Anta"/>
              </a:rPr>
              <a:t>O Que É um </a:t>
            </a:r>
            <a:r>
              <a:rPr b="1" i="1" lang="en-US" sz="7200">
                <a:solidFill>
                  <a:srgbClr val="FFFFFF"/>
                </a:solidFill>
                <a:latin typeface="Anta"/>
                <a:ea typeface="Anta"/>
                <a:cs typeface="Anta"/>
                <a:sym typeface="Anta"/>
              </a:rPr>
              <a:t>Peer Café</a:t>
            </a:r>
            <a:endParaRPr b="1" i="1" sz="7200">
              <a:solidFill>
                <a:srgbClr val="FFFFFF"/>
              </a:solidFill>
              <a:latin typeface="Anta"/>
              <a:ea typeface="Anta"/>
              <a:cs typeface="Anta"/>
              <a:sym typeface="Ant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FBEC"/>
        </a:solid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g3b4af834515_0_56"/>
          <p:cNvGrpSpPr/>
          <p:nvPr/>
        </p:nvGrpSpPr>
        <p:grpSpPr>
          <a:xfrm>
            <a:off x="1332100" y="830375"/>
            <a:ext cx="15279739" cy="1571952"/>
            <a:chOff x="0" y="-47625"/>
            <a:chExt cx="1854900" cy="316945"/>
          </a:xfrm>
        </p:grpSpPr>
        <p:sp>
          <p:nvSpPr>
            <p:cNvPr id="174" name="Google Shape;174;g3b4af834515_0_56"/>
            <p:cNvSpPr/>
            <p:nvPr/>
          </p:nvSpPr>
          <p:spPr>
            <a:xfrm>
              <a:off x="0" y="0"/>
              <a:ext cx="1854750" cy="269320"/>
            </a:xfrm>
            <a:custGeom>
              <a:rect b="b" l="l" r="r" t="t"/>
              <a:pathLst>
                <a:path extrusionOk="0" h="269320" w="1854750">
                  <a:moveTo>
                    <a:pt x="31139" y="0"/>
                  </a:moveTo>
                  <a:lnTo>
                    <a:pt x="1823611" y="0"/>
                  </a:lnTo>
                  <a:cubicBezTo>
                    <a:pt x="1840808" y="0"/>
                    <a:pt x="1854750" y="13942"/>
                    <a:pt x="1854750" y="31139"/>
                  </a:cubicBezTo>
                  <a:lnTo>
                    <a:pt x="1854750" y="238180"/>
                  </a:lnTo>
                  <a:cubicBezTo>
                    <a:pt x="1854750" y="246439"/>
                    <a:pt x="1851469" y="254360"/>
                    <a:pt x="1845629" y="260199"/>
                  </a:cubicBezTo>
                  <a:cubicBezTo>
                    <a:pt x="1839790" y="266039"/>
                    <a:pt x="1831869" y="269320"/>
                    <a:pt x="1823611" y="269320"/>
                  </a:cubicBezTo>
                  <a:lnTo>
                    <a:pt x="31139" y="269320"/>
                  </a:lnTo>
                  <a:cubicBezTo>
                    <a:pt x="22881" y="269320"/>
                    <a:pt x="14960" y="266039"/>
                    <a:pt x="9121" y="260199"/>
                  </a:cubicBezTo>
                  <a:cubicBezTo>
                    <a:pt x="3281" y="254360"/>
                    <a:pt x="0" y="246439"/>
                    <a:pt x="0" y="238180"/>
                  </a:cubicBezTo>
                  <a:lnTo>
                    <a:pt x="0" y="31139"/>
                  </a:lnTo>
                  <a:cubicBezTo>
                    <a:pt x="0" y="22881"/>
                    <a:pt x="3281" y="14960"/>
                    <a:pt x="9121" y="9121"/>
                  </a:cubicBezTo>
                  <a:cubicBezTo>
                    <a:pt x="14960" y="3281"/>
                    <a:pt x="22881" y="0"/>
                    <a:pt x="31139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175;g3b4af834515_0_56"/>
            <p:cNvSpPr txBox="1"/>
            <p:nvPr/>
          </p:nvSpPr>
          <p:spPr>
            <a:xfrm>
              <a:off x="0" y="-47625"/>
              <a:ext cx="1854900" cy="31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6" name="Google Shape;176;g3b4af834515_0_56"/>
          <p:cNvGrpSpPr/>
          <p:nvPr/>
        </p:nvGrpSpPr>
        <p:grpSpPr>
          <a:xfrm>
            <a:off x="619745" y="668847"/>
            <a:ext cx="2131162" cy="2131162"/>
            <a:chOff x="0" y="0"/>
            <a:chExt cx="812800" cy="812800"/>
          </a:xfrm>
        </p:grpSpPr>
        <p:sp>
          <p:nvSpPr>
            <p:cNvPr id="177" name="Google Shape;177;g3b4af834515_0_5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g3b4af834515_0_56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9" name="Google Shape;179;g3b4af834515_0_56"/>
          <p:cNvSpPr/>
          <p:nvPr/>
        </p:nvSpPr>
        <p:spPr>
          <a:xfrm flipH="1">
            <a:off x="14486714" y="6362700"/>
            <a:ext cx="4708734" cy="4126563"/>
          </a:xfrm>
          <a:custGeom>
            <a:rect b="b" l="l" r="r" t="t"/>
            <a:pathLst>
              <a:path extrusionOk="0" h="4126563" w="4708734">
                <a:moveTo>
                  <a:pt x="4708734" y="0"/>
                </a:moveTo>
                <a:lnTo>
                  <a:pt x="0" y="0"/>
                </a:lnTo>
                <a:lnTo>
                  <a:pt x="0" y="4126563"/>
                </a:lnTo>
                <a:lnTo>
                  <a:pt x="4708734" y="4126563"/>
                </a:lnTo>
                <a:lnTo>
                  <a:pt x="4708734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g3b4af834515_0_56"/>
          <p:cNvSpPr/>
          <p:nvPr/>
        </p:nvSpPr>
        <p:spPr>
          <a:xfrm>
            <a:off x="15011400" y="7298495"/>
            <a:ext cx="3069038" cy="3069038"/>
          </a:xfrm>
          <a:custGeom>
            <a:rect b="b" l="l" r="r" t="t"/>
            <a:pathLst>
              <a:path extrusionOk="0" h="3069038" w="3069038">
                <a:moveTo>
                  <a:pt x="0" y="0"/>
                </a:moveTo>
                <a:lnTo>
                  <a:pt x="3069039" y="0"/>
                </a:lnTo>
                <a:lnTo>
                  <a:pt x="3069039" y="3069038"/>
                </a:lnTo>
                <a:lnTo>
                  <a:pt x="0" y="30690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g3b4af834515_0_56"/>
          <p:cNvSpPr/>
          <p:nvPr/>
        </p:nvSpPr>
        <p:spPr>
          <a:xfrm rot="-1971343">
            <a:off x="850413" y="970988"/>
            <a:ext cx="1490249" cy="1289744"/>
          </a:xfrm>
          <a:custGeom>
            <a:rect b="b" l="l" r="r" t="t"/>
            <a:pathLst>
              <a:path extrusionOk="0" h="1289804" w="1490319">
                <a:moveTo>
                  <a:pt x="0" y="0"/>
                </a:moveTo>
                <a:lnTo>
                  <a:pt x="1490320" y="0"/>
                </a:lnTo>
                <a:lnTo>
                  <a:pt x="1490320" y="1289803"/>
                </a:lnTo>
                <a:lnTo>
                  <a:pt x="0" y="12898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g3b4af834515_0_56"/>
          <p:cNvSpPr txBox="1"/>
          <p:nvPr/>
        </p:nvSpPr>
        <p:spPr>
          <a:xfrm>
            <a:off x="2750911" y="1180325"/>
            <a:ext cx="139200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lang="en-US" sz="7200">
                <a:solidFill>
                  <a:srgbClr val="FFFFFF"/>
                </a:solidFill>
                <a:latin typeface="Anta"/>
                <a:ea typeface="Anta"/>
                <a:cs typeface="Anta"/>
                <a:sym typeface="Anta"/>
              </a:rPr>
              <a:t>Como Funciona um </a:t>
            </a:r>
            <a:r>
              <a:rPr b="1" i="1" lang="en-US" sz="7200">
                <a:solidFill>
                  <a:srgbClr val="FFFFFF"/>
                </a:solidFill>
                <a:latin typeface="Anta"/>
                <a:ea typeface="Anta"/>
                <a:cs typeface="Anta"/>
                <a:sym typeface="Anta"/>
              </a:rPr>
              <a:t>Peer Café</a:t>
            </a:r>
            <a:endParaRPr b="1" i="1" sz="7200">
              <a:solidFill>
                <a:srgbClr val="FFFFFF"/>
              </a:solidFill>
              <a:latin typeface="Anta"/>
              <a:ea typeface="Anta"/>
              <a:cs typeface="Anta"/>
              <a:sym typeface="Anta"/>
            </a:endParaRPr>
          </a:p>
        </p:txBody>
      </p:sp>
      <p:sp>
        <p:nvSpPr>
          <p:cNvPr id="183" name="Google Shape;183;g3b4af834515_0_56"/>
          <p:cNvSpPr txBox="1"/>
          <p:nvPr/>
        </p:nvSpPr>
        <p:spPr>
          <a:xfrm>
            <a:off x="1166250" y="2861000"/>
            <a:ext cx="16845600" cy="70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254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100"/>
              <a:buFont typeface="Questrial"/>
              <a:buAutoNum type="arabicPeriod"/>
            </a:pPr>
            <a:r>
              <a:rPr b="1" lang="en-US" sz="31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Boas-vindas e Tópico</a:t>
            </a:r>
            <a:endParaRPr b="1" sz="31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Um anfitrião (educador de pares) apresenta o tópico (ex: tempo de ecrã saudável) e o propósito do café.</a:t>
            </a:r>
            <a:endParaRPr sz="31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254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100"/>
              <a:buFont typeface="Questrial"/>
              <a:buAutoNum type="arabicPeriod"/>
            </a:pPr>
            <a:r>
              <a:rPr b="1" lang="en-US" sz="31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Conversas em Pequenos Grupos</a:t>
            </a:r>
            <a:endParaRPr b="1" sz="31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Os participantes sentam-se em pequenos grupos (como mesas de café) e falam usando perguntas abertas. Todos têm a oportunidade de falar.</a:t>
            </a:r>
            <a:endParaRPr sz="31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254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100"/>
              <a:buFont typeface="Questrial"/>
              <a:buAutoNum type="arabicPeriod"/>
            </a:pPr>
            <a:r>
              <a:rPr b="1" lang="en-US" sz="31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Rotações / Partilha</a:t>
            </a:r>
            <a:endParaRPr b="1" sz="31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Os grupos podem rodar ou partilhar ideias chave com outros para alargar perspetivas.</a:t>
            </a:r>
            <a:endParaRPr sz="31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254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100"/>
              <a:buFont typeface="Questrial"/>
              <a:buAutoNum type="arabicPeriod"/>
            </a:pPr>
            <a:r>
              <a:rPr b="1" lang="en-US" sz="31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Colheita de Ideias</a:t>
            </a:r>
            <a:endParaRPr b="1" sz="31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Os grupos reúnem-se e partilham insights, destaques ou dicas que discutiram.</a:t>
            </a:r>
            <a:endParaRPr b="0" i="0" sz="4200" u="none" cap="none" strike="noStrike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FBEC"/>
        </a:solidFill>
      </p:bgPr>
    </p:bg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" name="Google Shape;189;p4"/>
          <p:cNvGrpSpPr/>
          <p:nvPr/>
        </p:nvGrpSpPr>
        <p:grpSpPr>
          <a:xfrm>
            <a:off x="514550" y="28350"/>
            <a:ext cx="17427818" cy="1571952"/>
            <a:chOff x="0" y="-47625"/>
            <a:chExt cx="1770418" cy="316945"/>
          </a:xfrm>
        </p:grpSpPr>
        <p:sp>
          <p:nvSpPr>
            <p:cNvPr id="190" name="Google Shape;190;p4"/>
            <p:cNvSpPr/>
            <p:nvPr/>
          </p:nvSpPr>
          <p:spPr>
            <a:xfrm>
              <a:off x="0" y="0"/>
              <a:ext cx="1770418" cy="269320"/>
            </a:xfrm>
            <a:custGeom>
              <a:rect b="b" l="l" r="r" t="t"/>
              <a:pathLst>
                <a:path extrusionOk="0" h="269320" w="1770418">
                  <a:moveTo>
                    <a:pt x="88169" y="0"/>
                  </a:moveTo>
                  <a:lnTo>
                    <a:pt x="1682249" y="0"/>
                  </a:lnTo>
                  <a:cubicBezTo>
                    <a:pt x="1705633" y="0"/>
                    <a:pt x="1728059" y="9289"/>
                    <a:pt x="1744594" y="25824"/>
                  </a:cubicBezTo>
                  <a:cubicBezTo>
                    <a:pt x="1761129" y="42359"/>
                    <a:pt x="1770418" y="64785"/>
                    <a:pt x="1770418" y="88169"/>
                  </a:cubicBezTo>
                  <a:lnTo>
                    <a:pt x="1770418" y="181150"/>
                  </a:lnTo>
                  <a:cubicBezTo>
                    <a:pt x="1770418" y="204534"/>
                    <a:pt x="1761129" y="226961"/>
                    <a:pt x="1744594" y="243496"/>
                  </a:cubicBezTo>
                  <a:cubicBezTo>
                    <a:pt x="1728059" y="260031"/>
                    <a:pt x="1705633" y="269320"/>
                    <a:pt x="1682249" y="269320"/>
                  </a:cubicBezTo>
                  <a:lnTo>
                    <a:pt x="88169" y="269320"/>
                  </a:lnTo>
                  <a:cubicBezTo>
                    <a:pt x="64785" y="269320"/>
                    <a:pt x="42359" y="260031"/>
                    <a:pt x="25824" y="243496"/>
                  </a:cubicBezTo>
                  <a:cubicBezTo>
                    <a:pt x="9289" y="226961"/>
                    <a:pt x="0" y="204534"/>
                    <a:pt x="0" y="181150"/>
                  </a:cubicBezTo>
                  <a:lnTo>
                    <a:pt x="0" y="88169"/>
                  </a:lnTo>
                  <a:cubicBezTo>
                    <a:pt x="0" y="64785"/>
                    <a:pt x="9289" y="42359"/>
                    <a:pt x="25824" y="25824"/>
                  </a:cubicBezTo>
                  <a:cubicBezTo>
                    <a:pt x="42359" y="9289"/>
                    <a:pt x="64785" y="0"/>
                    <a:pt x="88169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91;p4"/>
            <p:cNvSpPr txBox="1"/>
            <p:nvPr/>
          </p:nvSpPr>
          <p:spPr>
            <a:xfrm>
              <a:off x="0" y="-47625"/>
              <a:ext cx="1770418" cy="3169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2" name="Google Shape;192;p4"/>
          <p:cNvSpPr/>
          <p:nvPr/>
        </p:nvSpPr>
        <p:spPr>
          <a:xfrm>
            <a:off x="704661" y="396893"/>
            <a:ext cx="1073539" cy="1073539"/>
          </a:xfrm>
          <a:custGeom>
            <a:rect b="b" l="l" r="r" t="t"/>
            <a:pathLst>
              <a:path extrusionOk="0" h="1073539" w="1073539">
                <a:moveTo>
                  <a:pt x="0" y="0"/>
                </a:moveTo>
                <a:lnTo>
                  <a:pt x="1073539" y="0"/>
                </a:lnTo>
                <a:lnTo>
                  <a:pt x="1073539" y="1073539"/>
                </a:lnTo>
                <a:lnTo>
                  <a:pt x="0" y="10735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4"/>
          <p:cNvSpPr/>
          <p:nvPr/>
        </p:nvSpPr>
        <p:spPr>
          <a:xfrm>
            <a:off x="15163800" y="5890089"/>
            <a:ext cx="4083110" cy="3906175"/>
          </a:xfrm>
          <a:custGeom>
            <a:rect b="b" l="l" r="r" t="t"/>
            <a:pathLst>
              <a:path extrusionOk="0" h="3906175" w="4083110">
                <a:moveTo>
                  <a:pt x="0" y="0"/>
                </a:moveTo>
                <a:lnTo>
                  <a:pt x="4083110" y="0"/>
                </a:lnTo>
                <a:lnTo>
                  <a:pt x="4083110" y="3906175"/>
                </a:lnTo>
                <a:lnTo>
                  <a:pt x="0" y="39061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4"/>
          <p:cNvSpPr txBox="1"/>
          <p:nvPr/>
        </p:nvSpPr>
        <p:spPr>
          <a:xfrm>
            <a:off x="1987900" y="564200"/>
            <a:ext cx="158925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272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b="1" lang="en-US" sz="4800">
                <a:solidFill>
                  <a:srgbClr val="FFFFFF"/>
                </a:solidFill>
                <a:latin typeface="Anta"/>
                <a:ea typeface="Anta"/>
                <a:cs typeface="Anta"/>
                <a:sym typeface="Anta"/>
              </a:rPr>
              <a:t>Trabalho de Grupo – Vamos Organizar um </a:t>
            </a:r>
            <a:r>
              <a:rPr b="1" i="1" lang="en-US" sz="4800">
                <a:solidFill>
                  <a:srgbClr val="FFFFFF"/>
                </a:solidFill>
                <a:latin typeface="Anta"/>
                <a:ea typeface="Anta"/>
                <a:cs typeface="Anta"/>
                <a:sym typeface="Anta"/>
              </a:rPr>
              <a:t>Peer Café</a:t>
            </a:r>
            <a:endParaRPr b="1" i="1" sz="4800">
              <a:solidFill>
                <a:srgbClr val="FFFFFF"/>
              </a:solidFill>
              <a:latin typeface="Anta"/>
              <a:ea typeface="Anta"/>
              <a:cs typeface="Anta"/>
              <a:sym typeface="Anta"/>
            </a:endParaRPr>
          </a:p>
        </p:txBody>
      </p:sp>
      <p:grpSp>
        <p:nvGrpSpPr>
          <p:cNvPr id="195" name="Google Shape;195;p4"/>
          <p:cNvGrpSpPr/>
          <p:nvPr/>
        </p:nvGrpSpPr>
        <p:grpSpPr>
          <a:xfrm>
            <a:off x="578725" y="4698900"/>
            <a:ext cx="16437389" cy="5280949"/>
            <a:chOff x="6839" y="2069993"/>
            <a:chExt cx="14585083" cy="5280949"/>
          </a:xfrm>
        </p:grpSpPr>
        <p:sp>
          <p:nvSpPr>
            <p:cNvPr id="196" name="Google Shape;196;p4"/>
            <p:cNvSpPr/>
            <p:nvPr/>
          </p:nvSpPr>
          <p:spPr>
            <a:xfrm>
              <a:off x="6839" y="2069993"/>
              <a:ext cx="2621986" cy="769423"/>
            </a:xfrm>
            <a:prstGeom prst="rect">
              <a:avLst/>
            </a:prstGeom>
            <a:solidFill>
              <a:srgbClr val="BF504D"/>
            </a:solidFill>
            <a:ln cap="flat" cmpd="sng" w="25400">
              <a:solidFill>
                <a:srgbClr val="BF504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4"/>
            <p:cNvSpPr txBox="1"/>
            <p:nvPr/>
          </p:nvSpPr>
          <p:spPr>
            <a:xfrm>
              <a:off x="6839" y="2069993"/>
              <a:ext cx="2621986" cy="7694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7525" lIns="170675" spcFirstLastPara="1" rIns="170675" wrap="square" tIns="975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Questrial"/>
                <a:buNone/>
              </a:pPr>
              <a:r>
                <a:rPr lang="en-US" sz="2400">
                  <a:solidFill>
                    <a:srgbClr val="FFFFFF"/>
                  </a:solidFill>
                  <a:latin typeface="Questrial"/>
                  <a:ea typeface="Questrial"/>
                  <a:cs typeface="Questrial"/>
                  <a:sym typeface="Questrial"/>
                </a:rPr>
                <a:t>Defina o Propósito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4"/>
            <p:cNvSpPr/>
            <p:nvPr/>
          </p:nvSpPr>
          <p:spPr>
            <a:xfrm>
              <a:off x="6839" y="2839417"/>
              <a:ext cx="2621986" cy="4488589"/>
            </a:xfrm>
            <a:prstGeom prst="rect">
              <a:avLst/>
            </a:prstGeom>
            <a:solidFill>
              <a:srgbClr val="E7CFCF">
                <a:alpha val="89411"/>
              </a:srgbClr>
            </a:solidFill>
            <a:ln cap="flat" cmpd="sng" w="25400">
              <a:solidFill>
                <a:srgbClr val="E7CFCF">
                  <a:alpha val="89411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4"/>
            <p:cNvSpPr txBox="1"/>
            <p:nvPr/>
          </p:nvSpPr>
          <p:spPr>
            <a:xfrm>
              <a:off x="6839" y="2839417"/>
              <a:ext cx="2621986" cy="44885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92000" lIns="128000" spcFirstLastPara="1" rIns="170675" wrap="square" tIns="128000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Questrial"/>
                <a:buChar char="•"/>
              </a:pPr>
              <a:r>
                <a:rPr lang="en-US" sz="24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Qual é o tópico que deseja discutir (relacionado e relevante para os hábitos digitais dos jovens)</a:t>
              </a:r>
              <a:endParaRPr sz="24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  <a:p>
              <a:pPr indent="0" lvl="0" marL="9144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Questrial"/>
                <a:buChar char="•"/>
              </a:pPr>
              <a:r>
                <a:rPr lang="en-US" sz="24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Quem deseja que participe no café?</a:t>
              </a:r>
              <a:endParaRPr sz="24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00" name="Google Shape;200;p4"/>
            <p:cNvSpPr/>
            <p:nvPr/>
          </p:nvSpPr>
          <p:spPr>
            <a:xfrm>
              <a:off x="2995904" y="2069993"/>
              <a:ext cx="2621986" cy="769423"/>
            </a:xfrm>
            <a:prstGeom prst="rect">
              <a:avLst/>
            </a:prstGeom>
            <a:solidFill>
              <a:schemeClr val="accent3"/>
            </a:solidFill>
            <a:ln cap="flat" cmpd="sng" w="254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4"/>
            <p:cNvSpPr txBox="1"/>
            <p:nvPr/>
          </p:nvSpPr>
          <p:spPr>
            <a:xfrm>
              <a:off x="2995904" y="2069993"/>
              <a:ext cx="2621986" cy="7694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7525" lIns="170675" spcFirstLastPara="1" rIns="170675" wrap="square" tIns="975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Questrial"/>
                <a:buNone/>
              </a:pPr>
              <a:r>
                <a:rPr lang="en-US" sz="2400">
                  <a:solidFill>
                    <a:srgbClr val="FFFFFF"/>
                  </a:solidFill>
                  <a:latin typeface="Questrial"/>
                  <a:ea typeface="Questrial"/>
                  <a:cs typeface="Questrial"/>
                  <a:sym typeface="Questrial"/>
                </a:rPr>
                <a:t>Planeie o cenário e a logística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4"/>
            <p:cNvSpPr/>
            <p:nvPr/>
          </p:nvSpPr>
          <p:spPr>
            <a:xfrm>
              <a:off x="2995904" y="2839417"/>
              <a:ext cx="2621986" cy="4488589"/>
            </a:xfrm>
            <a:prstGeom prst="rect">
              <a:avLst/>
            </a:prstGeom>
            <a:solidFill>
              <a:srgbClr val="DDE5D0">
                <a:alpha val="89411"/>
              </a:srgbClr>
            </a:solidFill>
            <a:ln cap="flat" cmpd="sng" w="25400">
              <a:solidFill>
                <a:srgbClr val="DDE5D0">
                  <a:alpha val="89411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4"/>
            <p:cNvSpPr txBox="1"/>
            <p:nvPr/>
          </p:nvSpPr>
          <p:spPr>
            <a:xfrm>
              <a:off x="2995904" y="2839417"/>
              <a:ext cx="2621986" cy="44885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92000" lIns="128000" spcFirstLastPara="1" rIns="170675" wrap="square" tIns="128000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2400"/>
                <a:buFont typeface="Questrial"/>
                <a:buChar char="•"/>
              </a:pPr>
              <a:r>
                <a:rPr lang="en-US" sz="2400">
                  <a:latin typeface="Questrial"/>
                  <a:ea typeface="Questrial"/>
                  <a:cs typeface="Questrial"/>
                  <a:sym typeface="Questrial"/>
                </a:rPr>
                <a:t>Onde irá realizar o café</a:t>
              </a:r>
              <a:endParaRPr sz="2400">
                <a:latin typeface="Questrial"/>
                <a:ea typeface="Questrial"/>
                <a:cs typeface="Questrial"/>
                <a:sym typeface="Questrial"/>
              </a:endParaRPr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2400"/>
                <a:buFont typeface="Questrial"/>
                <a:buChar char="•"/>
              </a:pPr>
              <a:r>
                <a:rPr lang="en-US" sz="2400">
                  <a:latin typeface="Questrial"/>
                  <a:ea typeface="Questrial"/>
                  <a:cs typeface="Questrial"/>
                  <a:sym typeface="Questrial"/>
                </a:rPr>
                <a:t>Como irá facilitar as conversas?</a:t>
              </a:r>
              <a:endParaRPr sz="2400">
                <a:latin typeface="Questrial"/>
                <a:ea typeface="Questrial"/>
                <a:cs typeface="Questrial"/>
                <a:sym typeface="Questrial"/>
              </a:endParaRPr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2400"/>
                <a:buFont typeface="Questrial"/>
                <a:buChar char="•"/>
              </a:pPr>
              <a:r>
                <a:rPr lang="en-US" sz="2400">
                  <a:latin typeface="Questrial"/>
                  <a:ea typeface="Questrial"/>
                  <a:cs typeface="Questrial"/>
                  <a:sym typeface="Questrial"/>
                </a:rPr>
                <a:t>Irá incluir oradores inspiradores da comunidade?</a:t>
              </a:r>
              <a:endParaRPr sz="2400">
                <a:latin typeface="Questrial"/>
                <a:ea typeface="Questrial"/>
                <a:cs typeface="Questrial"/>
                <a:sym typeface="Questrial"/>
              </a:endParaRPr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2400"/>
                <a:buFont typeface="Questrial"/>
                <a:buChar char="•"/>
              </a:pPr>
              <a:r>
                <a:rPr lang="en-US" sz="2400">
                  <a:latin typeface="Questrial"/>
                  <a:ea typeface="Questrial"/>
                  <a:cs typeface="Questrial"/>
                  <a:sym typeface="Questrial"/>
                </a:rPr>
                <a:t>Atribua as funções – quem fará o quê?</a:t>
              </a:r>
              <a:endParaRPr sz="2400"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04" name="Google Shape;204;p4"/>
            <p:cNvSpPr/>
            <p:nvPr/>
          </p:nvSpPr>
          <p:spPr>
            <a:xfrm>
              <a:off x="5984968" y="2069993"/>
              <a:ext cx="2621986" cy="769423"/>
            </a:xfrm>
            <a:prstGeom prst="rect">
              <a:avLst/>
            </a:prstGeom>
            <a:solidFill>
              <a:schemeClr val="accent4"/>
            </a:solidFill>
            <a:ln cap="flat" cmpd="sng" w="25400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4"/>
            <p:cNvSpPr txBox="1"/>
            <p:nvPr/>
          </p:nvSpPr>
          <p:spPr>
            <a:xfrm>
              <a:off x="5984968" y="2069993"/>
              <a:ext cx="2621986" cy="7694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7525" lIns="170675" spcFirstLastPara="1" rIns="170675" wrap="square" tIns="975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Questrial"/>
                <a:buNone/>
              </a:pPr>
              <a:r>
                <a:rPr lang="en-US" sz="2400">
                  <a:solidFill>
                    <a:schemeClr val="lt1"/>
                  </a:solidFill>
                  <a:latin typeface="Questrial"/>
                  <a:ea typeface="Questrial"/>
                  <a:cs typeface="Questrial"/>
                  <a:sym typeface="Questrial"/>
                </a:rPr>
                <a:t>Publicidade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4"/>
            <p:cNvSpPr/>
            <p:nvPr/>
          </p:nvSpPr>
          <p:spPr>
            <a:xfrm>
              <a:off x="5984968" y="2839417"/>
              <a:ext cx="2621986" cy="4488589"/>
            </a:xfrm>
            <a:prstGeom prst="rect">
              <a:avLst/>
            </a:prstGeom>
            <a:solidFill>
              <a:srgbClr val="D7D1DF">
                <a:alpha val="89411"/>
              </a:srgbClr>
            </a:solidFill>
            <a:ln cap="flat" cmpd="sng" w="25400">
              <a:solidFill>
                <a:srgbClr val="D7D1DF">
                  <a:alpha val="89411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4"/>
            <p:cNvSpPr txBox="1"/>
            <p:nvPr/>
          </p:nvSpPr>
          <p:spPr>
            <a:xfrm>
              <a:off x="5984968" y="2839417"/>
              <a:ext cx="2621986" cy="44885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92000" lIns="128000" spcFirstLastPara="1" rIns="170675" wrap="square" tIns="128000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Questrial"/>
                <a:buChar char="•"/>
              </a:pPr>
              <a:r>
                <a:rPr lang="en-US" sz="24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Crie um plano para publicitar o evento.</a:t>
              </a:r>
              <a:endParaRPr sz="24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Questrial"/>
                <a:buChar char="•"/>
              </a:pPr>
              <a:r>
                <a:rPr lang="en-US" sz="24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Que canais irá usar - offline/online</a:t>
              </a:r>
              <a:endParaRPr sz="24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Questrial"/>
                <a:buChar char="•"/>
              </a:pPr>
              <a:r>
                <a:rPr lang="en-US" sz="24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Que conteúdo irá usar</a:t>
              </a:r>
              <a:endParaRPr sz="24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Questrial"/>
                <a:buChar char="•"/>
              </a:pPr>
              <a:r>
                <a:rPr lang="en-US" sz="24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Qual é a mensagem principal?</a:t>
              </a:r>
              <a:endParaRPr sz="24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08" name="Google Shape;208;p4"/>
            <p:cNvSpPr/>
            <p:nvPr/>
          </p:nvSpPr>
          <p:spPr>
            <a:xfrm>
              <a:off x="8974032" y="2069993"/>
              <a:ext cx="2621986" cy="769423"/>
            </a:xfrm>
            <a:prstGeom prst="rect">
              <a:avLst/>
            </a:prstGeom>
            <a:solidFill>
              <a:srgbClr val="49ACC5"/>
            </a:solidFill>
            <a:ln cap="flat" cmpd="sng" w="25400">
              <a:solidFill>
                <a:srgbClr val="49ACC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4"/>
            <p:cNvSpPr txBox="1"/>
            <p:nvPr/>
          </p:nvSpPr>
          <p:spPr>
            <a:xfrm>
              <a:off x="8974032" y="2069993"/>
              <a:ext cx="2621986" cy="7694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7525" lIns="170675" spcFirstLastPara="1" rIns="170675" wrap="square" tIns="975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Questrial"/>
                <a:buNone/>
              </a:pPr>
              <a:r>
                <a:rPr lang="en-US" sz="2400">
                  <a:solidFill>
                    <a:schemeClr val="lt1"/>
                  </a:solidFill>
                  <a:latin typeface="Questrial"/>
                  <a:ea typeface="Questrial"/>
                  <a:cs typeface="Questrial"/>
                  <a:sym typeface="Questrial"/>
                </a:rPr>
                <a:t>Desenhe o fluxo e as atividades</a:t>
              </a:r>
              <a:endParaRPr b="0" i="0" sz="2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10" name="Google Shape;210;p4"/>
            <p:cNvSpPr/>
            <p:nvPr/>
          </p:nvSpPr>
          <p:spPr>
            <a:xfrm>
              <a:off x="8974032" y="2839417"/>
              <a:ext cx="2621986" cy="4488589"/>
            </a:xfrm>
            <a:prstGeom prst="rect">
              <a:avLst/>
            </a:prstGeom>
            <a:solidFill>
              <a:srgbClr val="CDE1E8">
                <a:alpha val="89411"/>
              </a:srgbClr>
            </a:solidFill>
            <a:ln cap="flat" cmpd="sng" w="25400">
              <a:solidFill>
                <a:srgbClr val="CDE1E8">
                  <a:alpha val="89411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4"/>
            <p:cNvSpPr txBox="1"/>
            <p:nvPr/>
          </p:nvSpPr>
          <p:spPr>
            <a:xfrm>
              <a:off x="8974023" y="2839418"/>
              <a:ext cx="2622000" cy="448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92000" lIns="128000" spcFirstLastPara="1" rIns="170675" wrap="square" tIns="128000">
              <a:noAutofit/>
            </a:bodyPr>
            <a:lstStyle/>
            <a:p>
              <a:pPr indent="-19685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Questrial"/>
                <a:buChar char="•"/>
              </a:pPr>
              <a:r>
                <a:rPr lang="en-US" sz="19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Elabore uma agenda provisória.</a:t>
              </a:r>
              <a:endParaRPr sz="19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  <a:p>
              <a:pPr indent="-19685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Questrial"/>
                <a:buChar char="•"/>
              </a:pPr>
              <a:r>
                <a:rPr lang="en-US" sz="19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Como garante que os tópicos sensíveis são tratados corretamente?</a:t>
              </a:r>
              <a:endParaRPr sz="19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  <a:p>
              <a:pPr indent="-19685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Questrial"/>
                <a:buChar char="•"/>
              </a:pPr>
              <a:r>
                <a:rPr lang="en-US" sz="19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Faça um </a:t>
              </a:r>
              <a:r>
                <a:rPr i="1" lang="en-US" sz="19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brainstorming</a:t>
              </a:r>
              <a:r>
                <a:rPr lang="en-US" sz="19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 de perguntas e materiais envolventes.</a:t>
              </a:r>
              <a:endParaRPr sz="19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  <a:p>
              <a:pPr indent="-19685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Questrial"/>
                <a:buChar char="•"/>
              </a:pPr>
              <a:r>
                <a:rPr lang="en-US" sz="19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Certifique-se de que pensa na inclusão (linguagem, acessibilidade, acesso digital)</a:t>
              </a:r>
              <a:endParaRPr sz="19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12" name="Google Shape;212;p4"/>
            <p:cNvSpPr/>
            <p:nvPr/>
          </p:nvSpPr>
          <p:spPr>
            <a:xfrm>
              <a:off x="11963096" y="2069993"/>
              <a:ext cx="2621986" cy="769423"/>
            </a:xfrm>
            <a:prstGeom prst="rect">
              <a:avLst/>
            </a:prstGeom>
            <a:solidFill>
              <a:srgbClr val="F79543"/>
            </a:solidFill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4"/>
            <p:cNvSpPr txBox="1"/>
            <p:nvPr/>
          </p:nvSpPr>
          <p:spPr>
            <a:xfrm>
              <a:off x="11963096" y="2069993"/>
              <a:ext cx="2621986" cy="7694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7525" lIns="170675" spcFirstLastPara="1" rIns="170675" wrap="square" tIns="975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Questrial"/>
                <a:buNone/>
              </a:pPr>
              <a:r>
                <a:rPr b="0" i="0" lang="en-US" sz="2400" u="none" cap="none" strike="noStrike">
                  <a:solidFill>
                    <a:schemeClr val="lt1"/>
                  </a:solidFill>
                  <a:latin typeface="Questrial"/>
                  <a:ea typeface="Questrial"/>
                  <a:cs typeface="Questrial"/>
                  <a:sym typeface="Questrial"/>
                </a:rPr>
                <a:t>Feedback </a:t>
              </a:r>
              <a:r>
                <a:rPr lang="en-US" sz="2400">
                  <a:solidFill>
                    <a:schemeClr val="lt1"/>
                  </a:solidFill>
                  <a:latin typeface="Questrial"/>
                  <a:ea typeface="Questrial"/>
                  <a:cs typeface="Questrial"/>
                  <a:sym typeface="Questrial"/>
                </a:rPr>
                <a:t>e próximos passos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4"/>
            <p:cNvSpPr/>
            <p:nvPr/>
          </p:nvSpPr>
          <p:spPr>
            <a:xfrm>
              <a:off x="11969936" y="2862353"/>
              <a:ext cx="2621986" cy="4488589"/>
            </a:xfrm>
            <a:prstGeom prst="rect">
              <a:avLst/>
            </a:prstGeom>
            <a:solidFill>
              <a:srgbClr val="FBDCCE">
                <a:alpha val="89411"/>
              </a:srgbClr>
            </a:solidFill>
            <a:ln cap="flat" cmpd="sng" w="25400">
              <a:solidFill>
                <a:srgbClr val="FBDCCE">
                  <a:alpha val="89411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4"/>
            <p:cNvSpPr txBox="1"/>
            <p:nvPr/>
          </p:nvSpPr>
          <p:spPr>
            <a:xfrm>
              <a:off x="11969936" y="2862353"/>
              <a:ext cx="2621986" cy="44885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92000" lIns="128000" spcFirstLastPara="1" rIns="170675" wrap="square" tIns="128000">
              <a:noAutofit/>
            </a:bodyPr>
            <a:lstStyle/>
            <a:p>
              <a:pPr indent="-2159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Questrial"/>
                <a:buChar char="•"/>
              </a:pPr>
              <a:r>
                <a:rPr lang="en-US" sz="22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Planeie se, e como, irá recolher feedback dos participantes do peer café (ex: um pequeno formulário em papel, um inquérito online ou uma breve discussão em grupo no final do café).</a:t>
              </a:r>
              <a:endParaRPr sz="22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  <a:p>
              <a:pPr indent="-2159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Questrial"/>
                <a:buChar char="•"/>
              </a:pPr>
              <a:r>
                <a:rPr lang="en-US" sz="22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É um evento único ou uma série?</a:t>
              </a:r>
              <a:endParaRPr sz="22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sp>
        <p:nvSpPr>
          <p:cNvPr id="216" name="Google Shape;216;p4"/>
          <p:cNvSpPr/>
          <p:nvPr/>
        </p:nvSpPr>
        <p:spPr>
          <a:xfrm>
            <a:off x="359700" y="2068250"/>
            <a:ext cx="17568600" cy="2211300"/>
          </a:xfrm>
          <a:prstGeom prst="rect">
            <a:avLst/>
          </a:prstGeom>
          <a:solidFill>
            <a:srgbClr val="9EC6AA"/>
          </a:solidFill>
          <a:ln cap="flat" cmpd="sng" w="9525">
            <a:solidFill>
              <a:srgbClr val="9EC6A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4"/>
          <p:cNvSpPr txBox="1"/>
          <p:nvPr/>
        </p:nvSpPr>
        <p:spPr>
          <a:xfrm>
            <a:off x="480900" y="2178900"/>
            <a:ext cx="17326200" cy="244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711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lang="en-US" sz="29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Dividam-se em grupos de 3-4 pessoas e organizem um</a:t>
            </a:r>
            <a:r>
              <a:rPr b="1" i="1" lang="en-US" sz="29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 peer café</a:t>
            </a:r>
            <a:r>
              <a:rPr b="1" lang="en-US" sz="29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 sobre um tópico relevante para os hábitos digitais.</a:t>
            </a:r>
            <a:endParaRPr b="1" sz="29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marR="0" rtl="0" algn="l">
              <a:lnSpc>
                <a:spcPct val="1711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lang="en-US" sz="29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Tenha em mente que o seu grupo irá partilhar a ideia e os passos com o resto do grupo no final.</a:t>
            </a:r>
            <a:endParaRPr sz="750">
              <a:solidFill>
                <a:srgbClr val="1F1F1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711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FBEC"/>
        </a:solidFill>
      </p:bgPr>
    </p:bg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2" name="Google Shape;222;p5"/>
          <p:cNvGrpSpPr/>
          <p:nvPr/>
        </p:nvGrpSpPr>
        <p:grpSpPr>
          <a:xfrm>
            <a:off x="-830424" y="792500"/>
            <a:ext cx="11942872" cy="1571952"/>
            <a:chOff x="0" y="-47625"/>
            <a:chExt cx="2125331" cy="316945"/>
          </a:xfrm>
        </p:grpSpPr>
        <p:sp>
          <p:nvSpPr>
            <p:cNvPr id="223" name="Google Shape;223;p5"/>
            <p:cNvSpPr/>
            <p:nvPr/>
          </p:nvSpPr>
          <p:spPr>
            <a:xfrm>
              <a:off x="0" y="0"/>
              <a:ext cx="2125331" cy="269320"/>
            </a:xfrm>
            <a:custGeom>
              <a:rect b="b" l="l" r="r" t="t"/>
              <a:pathLst>
                <a:path extrusionOk="0" h="269320" w="2125331">
                  <a:moveTo>
                    <a:pt x="73446" y="0"/>
                  </a:moveTo>
                  <a:lnTo>
                    <a:pt x="2051885" y="0"/>
                  </a:lnTo>
                  <a:cubicBezTo>
                    <a:pt x="2092448" y="0"/>
                    <a:pt x="2125331" y="32883"/>
                    <a:pt x="2125331" y="73446"/>
                  </a:cubicBezTo>
                  <a:lnTo>
                    <a:pt x="2125331" y="195874"/>
                  </a:lnTo>
                  <a:cubicBezTo>
                    <a:pt x="2125331" y="236437"/>
                    <a:pt x="2092448" y="269320"/>
                    <a:pt x="2051885" y="269320"/>
                  </a:cubicBezTo>
                  <a:lnTo>
                    <a:pt x="73446" y="269320"/>
                  </a:lnTo>
                  <a:cubicBezTo>
                    <a:pt x="32883" y="269320"/>
                    <a:pt x="0" y="236437"/>
                    <a:pt x="0" y="195874"/>
                  </a:cubicBezTo>
                  <a:lnTo>
                    <a:pt x="0" y="73446"/>
                  </a:lnTo>
                  <a:cubicBezTo>
                    <a:pt x="0" y="32883"/>
                    <a:pt x="32883" y="0"/>
                    <a:pt x="73446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24;p5"/>
            <p:cNvSpPr txBox="1"/>
            <p:nvPr/>
          </p:nvSpPr>
          <p:spPr>
            <a:xfrm>
              <a:off x="0" y="-47625"/>
              <a:ext cx="2125331" cy="3169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5" name="Google Shape;225;p5"/>
          <p:cNvGrpSpPr/>
          <p:nvPr/>
        </p:nvGrpSpPr>
        <p:grpSpPr>
          <a:xfrm>
            <a:off x="289322" y="922059"/>
            <a:ext cx="1478756" cy="1926649"/>
            <a:chOff x="0" y="-47625"/>
            <a:chExt cx="660400" cy="860425"/>
          </a:xfrm>
        </p:grpSpPr>
        <p:sp>
          <p:nvSpPr>
            <p:cNvPr id="226" name="Google Shape;226;p5"/>
            <p:cNvSpPr/>
            <p:nvPr/>
          </p:nvSpPr>
          <p:spPr>
            <a:xfrm>
              <a:off x="0" y="0"/>
              <a:ext cx="660400" cy="812800"/>
            </a:xfrm>
            <a:custGeom>
              <a:rect b="b" l="l" r="r" t="t"/>
              <a:pathLst>
                <a:path extrusionOk="0" h="812800" w="660400">
                  <a:moveTo>
                    <a:pt x="220252" y="793731"/>
                  </a:moveTo>
                  <a:cubicBezTo>
                    <a:pt x="254109" y="805245"/>
                    <a:pt x="292600" y="812800"/>
                    <a:pt x="330378" y="812800"/>
                  </a:cubicBezTo>
                  <a:cubicBezTo>
                    <a:pt x="368157" y="812800"/>
                    <a:pt x="404509" y="806323"/>
                    <a:pt x="438009" y="794809"/>
                  </a:cubicBezTo>
                  <a:cubicBezTo>
                    <a:pt x="438723" y="794450"/>
                    <a:pt x="439435" y="794450"/>
                    <a:pt x="440148" y="794090"/>
                  </a:cubicBezTo>
                  <a:cubicBezTo>
                    <a:pt x="565955" y="748035"/>
                    <a:pt x="658618" y="626421"/>
                    <a:pt x="660400" y="484298"/>
                  </a:cubicBezTo>
                  <a:lnTo>
                    <a:pt x="660400" y="0"/>
                  </a:lnTo>
                  <a:lnTo>
                    <a:pt x="0" y="0"/>
                  </a:lnTo>
                  <a:lnTo>
                    <a:pt x="0" y="483939"/>
                  </a:lnTo>
                  <a:cubicBezTo>
                    <a:pt x="1782" y="627140"/>
                    <a:pt x="93019" y="748755"/>
                    <a:pt x="220252" y="793731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5"/>
            <p:cNvSpPr txBox="1"/>
            <p:nvPr/>
          </p:nvSpPr>
          <p:spPr>
            <a:xfrm>
              <a:off x="0" y="-47625"/>
              <a:ext cx="660400" cy="733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8" name="Google Shape;228;p5"/>
          <p:cNvSpPr/>
          <p:nvPr/>
        </p:nvSpPr>
        <p:spPr>
          <a:xfrm flipH="1">
            <a:off x="13019163" y="5669583"/>
            <a:ext cx="5268837" cy="4617417"/>
          </a:xfrm>
          <a:custGeom>
            <a:rect b="b" l="l" r="r" t="t"/>
            <a:pathLst>
              <a:path extrusionOk="0" h="4617417" w="5268837">
                <a:moveTo>
                  <a:pt x="5268837" y="0"/>
                </a:moveTo>
                <a:lnTo>
                  <a:pt x="0" y="0"/>
                </a:lnTo>
                <a:lnTo>
                  <a:pt x="0" y="4617417"/>
                </a:lnTo>
                <a:lnTo>
                  <a:pt x="5268837" y="4617417"/>
                </a:lnTo>
                <a:lnTo>
                  <a:pt x="5268837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5"/>
          <p:cNvSpPr txBox="1"/>
          <p:nvPr/>
        </p:nvSpPr>
        <p:spPr>
          <a:xfrm>
            <a:off x="2294075" y="1024375"/>
            <a:ext cx="90441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lang="en-US" sz="7200">
                <a:solidFill>
                  <a:srgbClr val="FFFFFF"/>
                </a:solidFill>
                <a:latin typeface="Anta"/>
                <a:ea typeface="Anta"/>
                <a:cs typeface="Anta"/>
                <a:sym typeface="Anta"/>
              </a:rPr>
              <a:t>Reflexão em Grupo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0" name="Google Shape;230;p5"/>
          <p:cNvGrpSpPr/>
          <p:nvPr/>
        </p:nvGrpSpPr>
        <p:grpSpPr>
          <a:xfrm>
            <a:off x="486054" y="950434"/>
            <a:ext cx="1085292" cy="1723865"/>
            <a:chOff x="0" y="-47625"/>
            <a:chExt cx="660400" cy="1048972"/>
          </a:xfrm>
        </p:grpSpPr>
        <p:sp>
          <p:nvSpPr>
            <p:cNvPr id="231" name="Google Shape;231;p5"/>
            <p:cNvSpPr/>
            <p:nvPr/>
          </p:nvSpPr>
          <p:spPr>
            <a:xfrm>
              <a:off x="0" y="0"/>
              <a:ext cx="660400" cy="1001347"/>
            </a:xfrm>
            <a:custGeom>
              <a:rect b="b" l="l" r="r" t="t"/>
              <a:pathLst>
                <a:path extrusionOk="0" h="1001347" w="660400">
                  <a:moveTo>
                    <a:pt x="220252" y="982278"/>
                  </a:moveTo>
                  <a:cubicBezTo>
                    <a:pt x="254109" y="993792"/>
                    <a:pt x="292600" y="1001347"/>
                    <a:pt x="330378" y="1001347"/>
                  </a:cubicBezTo>
                  <a:cubicBezTo>
                    <a:pt x="368157" y="1001347"/>
                    <a:pt x="404509" y="994870"/>
                    <a:pt x="438009" y="983356"/>
                  </a:cubicBezTo>
                  <a:cubicBezTo>
                    <a:pt x="438723" y="982997"/>
                    <a:pt x="439435" y="982997"/>
                    <a:pt x="440148" y="982637"/>
                  </a:cubicBezTo>
                  <a:cubicBezTo>
                    <a:pt x="565955" y="936582"/>
                    <a:pt x="658618" y="814968"/>
                    <a:pt x="660400" y="668657"/>
                  </a:cubicBezTo>
                  <a:lnTo>
                    <a:pt x="660400" y="0"/>
                  </a:lnTo>
                  <a:lnTo>
                    <a:pt x="0" y="0"/>
                  </a:lnTo>
                  <a:lnTo>
                    <a:pt x="0" y="668161"/>
                  </a:lnTo>
                  <a:cubicBezTo>
                    <a:pt x="1782" y="815687"/>
                    <a:pt x="93019" y="937302"/>
                    <a:pt x="220252" y="982278"/>
                  </a:cubicBezTo>
                  <a:close/>
                </a:path>
              </a:pathLst>
            </a:custGeom>
            <a:solidFill>
              <a:srgbClr val="E6FBE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5"/>
            <p:cNvSpPr txBox="1"/>
            <p:nvPr/>
          </p:nvSpPr>
          <p:spPr>
            <a:xfrm>
              <a:off x="0" y="-47625"/>
              <a:ext cx="660400" cy="9219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3" name="Google Shape;233;p5"/>
          <p:cNvSpPr txBox="1"/>
          <p:nvPr/>
        </p:nvSpPr>
        <p:spPr>
          <a:xfrm>
            <a:off x="1708981" y="2934367"/>
            <a:ext cx="13944600" cy="53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71111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600"/>
              <a:buFont typeface="Noto Sans Symbols"/>
              <a:buChar char="∙"/>
            </a:pPr>
            <a:r>
              <a:rPr lang="en-US" sz="36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O que pensa da ideia de peer café?</a:t>
            </a:r>
            <a:endParaRPr sz="36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342900" lvl="0" marL="342900" marR="0" rtl="0" algn="l">
              <a:lnSpc>
                <a:spcPct val="171111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600"/>
              <a:buFont typeface="Noto Sans Symbols"/>
              <a:buChar char="∙"/>
            </a:pPr>
            <a:r>
              <a:rPr lang="en-US" sz="36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Acha que seria eficaz entre os seus pares?</a:t>
            </a:r>
            <a:endParaRPr sz="36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342900" lvl="0" marL="342900" marR="0" rtl="0" algn="l">
              <a:lnSpc>
                <a:spcPct val="171111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600"/>
              <a:buFont typeface="Noto Sans Symbols"/>
              <a:buChar char="∙"/>
            </a:pPr>
            <a:r>
              <a:rPr lang="en-US" sz="36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Que outros tópicos poderiam ser abordados com uma abordagem semelhante?</a:t>
            </a:r>
            <a:endParaRPr sz="36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342900" lvl="0" marL="342900" marR="0" rtl="0" algn="l">
              <a:lnSpc>
                <a:spcPct val="171111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600"/>
              <a:buFont typeface="Noto Sans Symbols"/>
              <a:buChar char="∙"/>
            </a:pPr>
            <a:r>
              <a:rPr lang="en-US" sz="36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Como beneficiaria a organização deste tipo de evento o educador de pares, e como beneficiaria os participantes?</a:t>
            </a:r>
            <a:endParaRPr sz="36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FBEC"/>
        </a:solidFill>
      </p:bgPr>
    </p:bg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6"/>
          <p:cNvSpPr/>
          <p:nvPr/>
        </p:nvSpPr>
        <p:spPr>
          <a:xfrm>
            <a:off x="14630400" y="6743700"/>
            <a:ext cx="4083110" cy="3906175"/>
          </a:xfrm>
          <a:custGeom>
            <a:rect b="b" l="l" r="r" t="t"/>
            <a:pathLst>
              <a:path extrusionOk="0" h="3906175" w="4083110">
                <a:moveTo>
                  <a:pt x="0" y="0"/>
                </a:moveTo>
                <a:lnTo>
                  <a:pt x="4083110" y="0"/>
                </a:lnTo>
                <a:lnTo>
                  <a:pt x="4083110" y="3906175"/>
                </a:lnTo>
                <a:lnTo>
                  <a:pt x="0" y="39061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9" name="Google Shape;239;p6"/>
          <p:cNvGrpSpPr/>
          <p:nvPr/>
        </p:nvGrpSpPr>
        <p:grpSpPr>
          <a:xfrm>
            <a:off x="1164248" y="792500"/>
            <a:ext cx="16528093" cy="1571952"/>
            <a:chOff x="0" y="-47625"/>
            <a:chExt cx="1608918" cy="316945"/>
          </a:xfrm>
        </p:grpSpPr>
        <p:sp>
          <p:nvSpPr>
            <p:cNvPr id="240" name="Google Shape;240;p6"/>
            <p:cNvSpPr/>
            <p:nvPr/>
          </p:nvSpPr>
          <p:spPr>
            <a:xfrm>
              <a:off x="0" y="0"/>
              <a:ext cx="1608918" cy="269320"/>
            </a:xfrm>
            <a:custGeom>
              <a:rect b="b" l="l" r="r" t="t"/>
              <a:pathLst>
                <a:path extrusionOk="0" h="269320" w="1608918">
                  <a:moveTo>
                    <a:pt x="97020" y="0"/>
                  </a:moveTo>
                  <a:lnTo>
                    <a:pt x="1511898" y="0"/>
                  </a:lnTo>
                  <a:cubicBezTo>
                    <a:pt x="1565481" y="0"/>
                    <a:pt x="1608918" y="43437"/>
                    <a:pt x="1608918" y="97020"/>
                  </a:cubicBezTo>
                  <a:lnTo>
                    <a:pt x="1608918" y="172300"/>
                  </a:lnTo>
                  <a:cubicBezTo>
                    <a:pt x="1608918" y="198031"/>
                    <a:pt x="1598696" y="222709"/>
                    <a:pt x="1580502" y="240903"/>
                  </a:cubicBezTo>
                  <a:cubicBezTo>
                    <a:pt x="1562307" y="259098"/>
                    <a:pt x="1537629" y="269320"/>
                    <a:pt x="1511898" y="269320"/>
                  </a:cubicBezTo>
                  <a:lnTo>
                    <a:pt x="97020" y="269320"/>
                  </a:lnTo>
                  <a:cubicBezTo>
                    <a:pt x="71288" y="269320"/>
                    <a:pt x="46611" y="259098"/>
                    <a:pt x="28416" y="240903"/>
                  </a:cubicBezTo>
                  <a:cubicBezTo>
                    <a:pt x="10222" y="222709"/>
                    <a:pt x="0" y="198031"/>
                    <a:pt x="0" y="172300"/>
                  </a:cubicBezTo>
                  <a:lnTo>
                    <a:pt x="0" y="97020"/>
                  </a:lnTo>
                  <a:cubicBezTo>
                    <a:pt x="0" y="71288"/>
                    <a:pt x="10222" y="46611"/>
                    <a:pt x="28416" y="28416"/>
                  </a:cubicBezTo>
                  <a:cubicBezTo>
                    <a:pt x="46611" y="10222"/>
                    <a:pt x="71288" y="0"/>
                    <a:pt x="97020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6"/>
            <p:cNvSpPr txBox="1"/>
            <p:nvPr/>
          </p:nvSpPr>
          <p:spPr>
            <a:xfrm>
              <a:off x="0" y="-47625"/>
              <a:ext cx="1608918" cy="3169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2" name="Google Shape;242;p6"/>
          <p:cNvSpPr/>
          <p:nvPr/>
        </p:nvSpPr>
        <p:spPr>
          <a:xfrm>
            <a:off x="1354144" y="1159802"/>
            <a:ext cx="1073539" cy="1073539"/>
          </a:xfrm>
          <a:custGeom>
            <a:rect b="b" l="l" r="r" t="t"/>
            <a:pathLst>
              <a:path extrusionOk="0" h="1073539" w="1073539">
                <a:moveTo>
                  <a:pt x="0" y="0"/>
                </a:moveTo>
                <a:lnTo>
                  <a:pt x="1073539" y="0"/>
                </a:lnTo>
                <a:lnTo>
                  <a:pt x="1073539" y="1073539"/>
                </a:lnTo>
                <a:lnTo>
                  <a:pt x="0" y="10735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6"/>
          <p:cNvSpPr txBox="1"/>
          <p:nvPr/>
        </p:nvSpPr>
        <p:spPr>
          <a:xfrm>
            <a:off x="918600" y="2923175"/>
            <a:ext cx="16450800" cy="520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533400" lvl="0" marL="571500" marR="0" rtl="0" algn="l">
              <a:lnSpc>
                <a:spcPct val="171111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000"/>
              <a:buChar char="•"/>
            </a:pPr>
            <a:r>
              <a:rPr lang="en-US" sz="30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Sabe se existem outros eventos semelhantes organizados na sua comunidade para destacar e discutir questões semelhantes? Se sim, partilhe alguns exemplos com o grupo.</a:t>
            </a:r>
            <a:endParaRPr sz="30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457200" marR="0" rtl="0" algn="l">
              <a:lnSpc>
                <a:spcPct val="17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533400" lvl="0" marL="571500" marR="0" rtl="0" algn="l">
              <a:lnSpc>
                <a:spcPct val="171111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000"/>
              <a:buChar char="•"/>
            </a:pPr>
            <a:r>
              <a:rPr lang="en-US" sz="30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Já participou num peer café ou café comunitário – como foi a sua experiência?</a:t>
            </a:r>
            <a:endParaRPr sz="30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457200" marR="0" rtl="0" algn="l">
              <a:lnSpc>
                <a:spcPct val="17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533400" lvl="0" marL="571500" marR="0" rtl="0" algn="l">
              <a:lnSpc>
                <a:spcPct val="171111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000"/>
              <a:buChar char="•"/>
            </a:pPr>
            <a:r>
              <a:rPr lang="en-US" sz="30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Se não participou, gostaria de participar e, em caso afirmativo, qual é o tópico em que está interessado, e que conhecimento, competências ou apoio gostaria de obter?</a:t>
            </a:r>
            <a:endParaRPr sz="30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44" name="Google Shape;244;p6"/>
          <p:cNvSpPr txBox="1"/>
          <p:nvPr/>
        </p:nvSpPr>
        <p:spPr>
          <a:xfrm>
            <a:off x="2583750" y="1250175"/>
            <a:ext cx="15208800" cy="8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lang="en-US" sz="5800">
                <a:solidFill>
                  <a:srgbClr val="FFFFFF"/>
                </a:solidFill>
                <a:latin typeface="Anta"/>
                <a:ea typeface="Anta"/>
                <a:cs typeface="Anta"/>
                <a:sym typeface="Anta"/>
              </a:rPr>
              <a:t>Vamos partilhar as nossas experiências!</a:t>
            </a:r>
            <a:endParaRPr b="1" sz="5800">
              <a:solidFill>
                <a:srgbClr val="FFFFFF"/>
              </a:solidFill>
              <a:latin typeface="Anta"/>
              <a:ea typeface="Anta"/>
              <a:cs typeface="Anta"/>
              <a:sym typeface="Ant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FBEC"/>
        </a:solidFill>
      </p:bgPr>
    </p:bg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9" name="Google Shape;249;p7"/>
          <p:cNvGrpSpPr/>
          <p:nvPr/>
        </p:nvGrpSpPr>
        <p:grpSpPr>
          <a:xfrm>
            <a:off x="-830425" y="792500"/>
            <a:ext cx="12882930" cy="1571952"/>
            <a:chOff x="0" y="-47625"/>
            <a:chExt cx="1833843" cy="316945"/>
          </a:xfrm>
        </p:grpSpPr>
        <p:sp>
          <p:nvSpPr>
            <p:cNvPr id="250" name="Google Shape;250;p7"/>
            <p:cNvSpPr/>
            <p:nvPr/>
          </p:nvSpPr>
          <p:spPr>
            <a:xfrm>
              <a:off x="0" y="0"/>
              <a:ext cx="1833843" cy="269320"/>
            </a:xfrm>
            <a:custGeom>
              <a:rect b="b" l="l" r="r" t="t"/>
              <a:pathLst>
                <a:path extrusionOk="0" h="269320" w="1833843">
                  <a:moveTo>
                    <a:pt x="85120" y="0"/>
                  </a:moveTo>
                  <a:lnTo>
                    <a:pt x="1748723" y="0"/>
                  </a:lnTo>
                  <a:cubicBezTo>
                    <a:pt x="1795733" y="0"/>
                    <a:pt x="1833843" y="38110"/>
                    <a:pt x="1833843" y="85120"/>
                  </a:cubicBezTo>
                  <a:lnTo>
                    <a:pt x="1833843" y="184200"/>
                  </a:lnTo>
                  <a:cubicBezTo>
                    <a:pt x="1833843" y="231210"/>
                    <a:pt x="1795733" y="269320"/>
                    <a:pt x="1748723" y="269320"/>
                  </a:cubicBezTo>
                  <a:lnTo>
                    <a:pt x="85120" y="269320"/>
                  </a:lnTo>
                  <a:cubicBezTo>
                    <a:pt x="62545" y="269320"/>
                    <a:pt x="40894" y="260352"/>
                    <a:pt x="24931" y="244389"/>
                  </a:cubicBezTo>
                  <a:cubicBezTo>
                    <a:pt x="8968" y="228426"/>
                    <a:pt x="0" y="206775"/>
                    <a:pt x="0" y="184200"/>
                  </a:cubicBezTo>
                  <a:lnTo>
                    <a:pt x="0" y="85120"/>
                  </a:lnTo>
                  <a:cubicBezTo>
                    <a:pt x="0" y="38110"/>
                    <a:pt x="38110" y="0"/>
                    <a:pt x="85120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251;p7"/>
            <p:cNvSpPr txBox="1"/>
            <p:nvPr/>
          </p:nvSpPr>
          <p:spPr>
            <a:xfrm>
              <a:off x="0" y="-47625"/>
              <a:ext cx="1833843" cy="3169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2" name="Google Shape;252;p7"/>
          <p:cNvGrpSpPr/>
          <p:nvPr/>
        </p:nvGrpSpPr>
        <p:grpSpPr>
          <a:xfrm>
            <a:off x="289322" y="922059"/>
            <a:ext cx="1478756" cy="1926649"/>
            <a:chOff x="0" y="-47625"/>
            <a:chExt cx="660400" cy="860425"/>
          </a:xfrm>
        </p:grpSpPr>
        <p:sp>
          <p:nvSpPr>
            <p:cNvPr id="253" name="Google Shape;253;p7"/>
            <p:cNvSpPr/>
            <p:nvPr/>
          </p:nvSpPr>
          <p:spPr>
            <a:xfrm>
              <a:off x="0" y="0"/>
              <a:ext cx="660400" cy="812800"/>
            </a:xfrm>
            <a:custGeom>
              <a:rect b="b" l="l" r="r" t="t"/>
              <a:pathLst>
                <a:path extrusionOk="0" h="812800" w="660400">
                  <a:moveTo>
                    <a:pt x="220252" y="793731"/>
                  </a:moveTo>
                  <a:cubicBezTo>
                    <a:pt x="254109" y="805245"/>
                    <a:pt x="292600" y="812800"/>
                    <a:pt x="330378" y="812800"/>
                  </a:cubicBezTo>
                  <a:cubicBezTo>
                    <a:pt x="368157" y="812800"/>
                    <a:pt x="404509" y="806323"/>
                    <a:pt x="438009" y="794809"/>
                  </a:cubicBezTo>
                  <a:cubicBezTo>
                    <a:pt x="438723" y="794450"/>
                    <a:pt x="439435" y="794450"/>
                    <a:pt x="440148" y="794090"/>
                  </a:cubicBezTo>
                  <a:cubicBezTo>
                    <a:pt x="565955" y="748035"/>
                    <a:pt x="658618" y="626421"/>
                    <a:pt x="660400" y="484298"/>
                  </a:cubicBezTo>
                  <a:lnTo>
                    <a:pt x="660400" y="0"/>
                  </a:lnTo>
                  <a:lnTo>
                    <a:pt x="0" y="0"/>
                  </a:lnTo>
                  <a:lnTo>
                    <a:pt x="0" y="483939"/>
                  </a:lnTo>
                  <a:cubicBezTo>
                    <a:pt x="1782" y="627140"/>
                    <a:pt x="93019" y="748755"/>
                    <a:pt x="220252" y="793731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7"/>
            <p:cNvSpPr txBox="1"/>
            <p:nvPr/>
          </p:nvSpPr>
          <p:spPr>
            <a:xfrm>
              <a:off x="0" y="-47625"/>
              <a:ext cx="660400" cy="733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5" name="Google Shape;255;p7"/>
          <p:cNvSpPr/>
          <p:nvPr/>
        </p:nvSpPr>
        <p:spPr>
          <a:xfrm flipH="1">
            <a:off x="13944600" y="6515100"/>
            <a:ext cx="5268837" cy="4617417"/>
          </a:xfrm>
          <a:custGeom>
            <a:rect b="b" l="l" r="r" t="t"/>
            <a:pathLst>
              <a:path extrusionOk="0" h="4617417" w="5268837">
                <a:moveTo>
                  <a:pt x="5268837" y="0"/>
                </a:moveTo>
                <a:lnTo>
                  <a:pt x="0" y="0"/>
                </a:lnTo>
                <a:lnTo>
                  <a:pt x="0" y="4617417"/>
                </a:lnTo>
                <a:lnTo>
                  <a:pt x="5268837" y="4617417"/>
                </a:lnTo>
                <a:lnTo>
                  <a:pt x="5268837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7"/>
          <p:cNvSpPr txBox="1"/>
          <p:nvPr/>
        </p:nvSpPr>
        <p:spPr>
          <a:xfrm>
            <a:off x="1932100" y="1024375"/>
            <a:ext cx="98571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lang="en-US" sz="7200">
                <a:solidFill>
                  <a:srgbClr val="FFFFFF"/>
                </a:solidFill>
                <a:latin typeface="Anta"/>
                <a:ea typeface="Anta"/>
                <a:cs typeface="Anta"/>
                <a:sym typeface="Anta"/>
              </a:rPr>
              <a:t>Momento de Reflexão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7" name="Google Shape;257;p7"/>
          <p:cNvGrpSpPr/>
          <p:nvPr/>
        </p:nvGrpSpPr>
        <p:grpSpPr>
          <a:xfrm>
            <a:off x="486054" y="950434"/>
            <a:ext cx="1085292" cy="1723865"/>
            <a:chOff x="0" y="-47625"/>
            <a:chExt cx="660400" cy="1048972"/>
          </a:xfrm>
        </p:grpSpPr>
        <p:sp>
          <p:nvSpPr>
            <p:cNvPr id="258" name="Google Shape;258;p7"/>
            <p:cNvSpPr/>
            <p:nvPr/>
          </p:nvSpPr>
          <p:spPr>
            <a:xfrm>
              <a:off x="0" y="0"/>
              <a:ext cx="660400" cy="1001347"/>
            </a:xfrm>
            <a:custGeom>
              <a:rect b="b" l="l" r="r" t="t"/>
              <a:pathLst>
                <a:path extrusionOk="0" h="1001347" w="660400">
                  <a:moveTo>
                    <a:pt x="220252" y="982278"/>
                  </a:moveTo>
                  <a:cubicBezTo>
                    <a:pt x="254109" y="993792"/>
                    <a:pt x="292600" y="1001347"/>
                    <a:pt x="330378" y="1001347"/>
                  </a:cubicBezTo>
                  <a:cubicBezTo>
                    <a:pt x="368157" y="1001347"/>
                    <a:pt x="404509" y="994870"/>
                    <a:pt x="438009" y="983356"/>
                  </a:cubicBezTo>
                  <a:cubicBezTo>
                    <a:pt x="438723" y="982997"/>
                    <a:pt x="439435" y="982997"/>
                    <a:pt x="440148" y="982637"/>
                  </a:cubicBezTo>
                  <a:cubicBezTo>
                    <a:pt x="565955" y="936582"/>
                    <a:pt x="658618" y="814968"/>
                    <a:pt x="660400" y="668657"/>
                  </a:cubicBezTo>
                  <a:lnTo>
                    <a:pt x="660400" y="0"/>
                  </a:lnTo>
                  <a:lnTo>
                    <a:pt x="0" y="0"/>
                  </a:lnTo>
                  <a:lnTo>
                    <a:pt x="0" y="668161"/>
                  </a:lnTo>
                  <a:cubicBezTo>
                    <a:pt x="1782" y="815687"/>
                    <a:pt x="93019" y="937302"/>
                    <a:pt x="220252" y="982278"/>
                  </a:cubicBezTo>
                  <a:close/>
                </a:path>
              </a:pathLst>
            </a:custGeom>
            <a:solidFill>
              <a:srgbClr val="E6FBE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7"/>
            <p:cNvSpPr txBox="1"/>
            <p:nvPr/>
          </p:nvSpPr>
          <p:spPr>
            <a:xfrm>
              <a:off x="0" y="-47625"/>
              <a:ext cx="660400" cy="9219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0" name="Google Shape;260;p7"/>
          <p:cNvSpPr txBox="1"/>
          <p:nvPr/>
        </p:nvSpPr>
        <p:spPr>
          <a:xfrm>
            <a:off x="1635001" y="2747275"/>
            <a:ext cx="16337400" cy="60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711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Reflita sobre: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65150" lvl="0" marL="571500" marR="0" rtl="0" algn="l">
              <a:lnSpc>
                <a:spcPct val="171111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500"/>
              <a:buChar char="★"/>
            </a:pPr>
            <a:r>
              <a:rPr lang="en-US" sz="35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Quais seriam os primeiros passos a dar para organizar um peer caféna sua comunidade, e com quem o faria, e quem convidaria a participar?</a:t>
            </a:r>
            <a:endParaRPr sz="35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565150" lvl="0" marL="571500" marR="0" rtl="0" algn="l">
              <a:lnSpc>
                <a:spcPct val="171111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500"/>
              <a:buChar char="★"/>
            </a:pPr>
            <a:r>
              <a:rPr lang="en-US" sz="35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Quais são os tópicos que lhe parecem relevantes para discutir, e quem convidaria a participar?</a:t>
            </a:r>
            <a:endParaRPr sz="35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565150" lvl="0" marL="571500" marR="0" rtl="0" algn="l">
              <a:lnSpc>
                <a:spcPct val="171111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500"/>
              <a:buChar char="★"/>
            </a:pPr>
            <a:r>
              <a:rPr lang="en-US" sz="35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Aprendeu algo sobre si durante esta atividade? Destaque alguns pontos fortes e </a:t>
            </a:r>
            <a:r>
              <a:rPr lang="en-US" sz="35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possíveis</a:t>
            </a:r>
            <a:r>
              <a:rPr lang="en-US" sz="35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 fraquezas que descobriu.</a:t>
            </a:r>
            <a:endParaRPr sz="35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:creator>FIPL</dc:creator>
</cp:coreProperties>
</file>