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Anta" panose="020B0604020202020204" charset="0"/>
      <p:regular r:id="rId13"/>
    </p:embeddedFont>
    <p:embeddedFont>
      <p:font typeface="Poppins" panose="00000500000000000000" pitchFamily="2" charset="0"/>
      <p:regular r:id="rId14"/>
      <p:bold r:id="rId15"/>
      <p:italic r:id="rId16"/>
      <p:boldItalic r:id="rId17"/>
    </p:embeddedFont>
    <p:embeddedFont>
      <p:font typeface="Questrial" pitchFamily="2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hLOmmJaIKP6LP2MvWMK59EOm9r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25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3" name="Google Shape;2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b4af83451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3b4af834515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3b4af834515_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b4af834515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3b4af834515_0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1" name="Google Shape;171;g3b4af834515_0_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7" name="Google Shape;18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0" name="Google Shape;2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6" name="Google Shape;2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7" name="Google Shape;2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3583675" y="7999115"/>
            <a:ext cx="5089902" cy="3350081"/>
          </a:xfrm>
          <a:custGeom>
            <a:avLst/>
            <a:gdLst/>
            <a:ahLst/>
            <a:cxnLst/>
            <a:rect l="l" t="t" r="r" b="b"/>
            <a:pathLst>
              <a:path w="5089902" h="3350081" extrusionOk="0">
                <a:moveTo>
                  <a:pt x="0" y="0"/>
                </a:moveTo>
                <a:lnTo>
                  <a:pt x="5089902" y="0"/>
                </a:lnTo>
                <a:lnTo>
                  <a:pt x="5089902" y="3350081"/>
                </a:lnTo>
                <a:lnTo>
                  <a:pt x="0" y="3350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16128626" y="6397776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 extrusionOk="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-1595133" y="-863453"/>
            <a:ext cx="3190265" cy="6836282"/>
          </a:xfrm>
          <a:custGeom>
            <a:avLst/>
            <a:gdLst/>
            <a:ahLst/>
            <a:cxnLst/>
            <a:rect l="l" t="t" r="r" b="b"/>
            <a:pathLst>
              <a:path w="3190265" h="6836282" extrusionOk="0">
                <a:moveTo>
                  <a:pt x="0" y="0"/>
                </a:moveTo>
                <a:lnTo>
                  <a:pt x="3190266" y="0"/>
                </a:lnTo>
                <a:lnTo>
                  <a:pt x="3190266" y="6836283"/>
                </a:lnTo>
                <a:lnTo>
                  <a:pt x="0" y="6836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 rot="-5400000">
            <a:off x="899485" y="-1165063"/>
            <a:ext cx="1205248" cy="3182277"/>
          </a:xfrm>
          <a:custGeom>
            <a:avLst/>
            <a:gdLst/>
            <a:ahLst/>
            <a:cxnLst/>
            <a:rect l="l" t="t" r="r" b="b"/>
            <a:pathLst>
              <a:path w="1205248" h="3182277" extrusionOk="0">
                <a:moveTo>
                  <a:pt x="0" y="0"/>
                </a:moveTo>
                <a:lnTo>
                  <a:pt x="1205248" y="0"/>
                </a:lnTo>
                <a:lnTo>
                  <a:pt x="1205248" y="3182278"/>
                </a:lnTo>
                <a:lnTo>
                  <a:pt x="0" y="31822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7726931" y="244755"/>
            <a:ext cx="2834137" cy="2834137"/>
          </a:xfrm>
          <a:custGeom>
            <a:avLst/>
            <a:gdLst/>
            <a:ahLst/>
            <a:cxnLst/>
            <a:rect l="l" t="t" r="r" b="b"/>
            <a:pathLst>
              <a:path w="2834137" h="2834137" extrusionOk="0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1"/>
          <p:cNvGrpSpPr/>
          <p:nvPr/>
        </p:nvGrpSpPr>
        <p:grpSpPr>
          <a:xfrm>
            <a:off x="0" y="8079512"/>
            <a:ext cx="18288000" cy="3350081"/>
            <a:chOff x="0" y="-57150"/>
            <a:chExt cx="4816593" cy="922589"/>
          </a:xfrm>
        </p:grpSpPr>
        <p:sp>
          <p:nvSpPr>
            <p:cNvPr id="94" name="Google Shape;94;p1"/>
            <p:cNvSpPr/>
            <p:nvPr/>
          </p:nvSpPr>
          <p:spPr>
            <a:xfrm>
              <a:off x="0" y="0"/>
              <a:ext cx="4816592" cy="865439"/>
            </a:xfrm>
            <a:custGeom>
              <a:avLst/>
              <a:gdLst/>
              <a:ahLst/>
              <a:cxnLst/>
              <a:rect l="l" t="t" r="r" b="b"/>
              <a:pathLst>
                <a:path w="4816592" h="865439" extrusionOk="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/>
          <p:cNvSpPr/>
          <p:nvPr/>
        </p:nvSpPr>
        <p:spPr>
          <a:xfrm>
            <a:off x="4931726" y="8455176"/>
            <a:ext cx="1946377" cy="993605"/>
          </a:xfrm>
          <a:custGeom>
            <a:avLst/>
            <a:gdLst/>
            <a:ahLst/>
            <a:cxnLst/>
            <a:rect l="l" t="t" r="r" b="b"/>
            <a:pathLst>
              <a:path w="1946377" h="993605" extrusionOk="0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7243081" y="8433079"/>
            <a:ext cx="3760641" cy="968365"/>
          </a:xfrm>
          <a:custGeom>
            <a:avLst/>
            <a:gdLst/>
            <a:ahLst/>
            <a:cxnLst/>
            <a:rect l="l" t="t" r="r" b="b"/>
            <a:pathLst>
              <a:path w="3760641" h="968365" extrusionOk="0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3633253" y="3017579"/>
            <a:ext cx="11021488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Serenity: Your Space for Digital Well-being</a:t>
            </a:r>
            <a:endParaRPr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4623047" y="5029432"/>
            <a:ext cx="904189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Αριθμός Έργου</a:t>
            </a:r>
            <a:r>
              <a:rPr lang="en-US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: </a:t>
            </a:r>
            <a:r>
              <a:rPr lang="en-US" sz="2000" b="0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2024-2-PT02-KA220-YOU-000287246 </a:t>
            </a:r>
            <a:endParaRPr sz="12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2959096" y="5928436"/>
            <a:ext cx="1236980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SzPts val="4500"/>
            </a:pPr>
            <a:r>
              <a:rPr lang="en-US" sz="4000" b="1" i="0" u="none" strike="noStrike" cap="none" dirty="0">
                <a:solidFill>
                  <a:srgbClr val="9EC6AA"/>
                </a:solidFill>
                <a:latin typeface="+mn-lt"/>
                <a:ea typeface="Poppins"/>
                <a:cs typeface="Poppins"/>
                <a:sym typeface="Poppins"/>
              </a:rPr>
              <a:t> </a:t>
            </a:r>
            <a:r>
              <a:rPr lang="el-GR" sz="4000" b="1" dirty="0">
                <a:solidFill>
                  <a:srgbClr val="9EC6AA"/>
                </a:solidFill>
                <a:latin typeface="+mn-lt"/>
                <a:ea typeface="Poppins"/>
                <a:cs typeface="Poppins"/>
                <a:sym typeface="Poppins"/>
              </a:rPr>
              <a:t>Ημέρα 2: Το να είσαι εκπαιδευτής συνομηλίκων
Συνεδρία 2: Χώρος Συνάντησης Συνομηλίκων– Βελτιώστε τις ψηφιακές σας συνήθειες</a:t>
            </a:r>
            <a:endParaRPr sz="4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7768125" y="9590846"/>
            <a:ext cx="2792943" cy="581863"/>
          </a:xfrm>
          <a:custGeom>
            <a:avLst/>
            <a:gdLst/>
            <a:ahLst/>
            <a:cxnLst/>
            <a:rect l="l" t="t" r="r" b="b"/>
            <a:pathLst>
              <a:path w="2792943" h="581863" extrusionOk="0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" title="MSA logo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296510" y="8352427"/>
            <a:ext cx="1258200" cy="1160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8"/>
          <p:cNvSpPr/>
          <p:nvPr/>
        </p:nvSpPr>
        <p:spPr>
          <a:xfrm rot="-5400000">
            <a:off x="2615203" y="7671797"/>
            <a:ext cx="2615203" cy="2615203"/>
          </a:xfrm>
          <a:custGeom>
            <a:avLst/>
            <a:gdLst/>
            <a:ahLst/>
            <a:cxnLst/>
            <a:rect l="l" t="t" r="r" b="b"/>
            <a:pathLst>
              <a:path w="2615203" h="2615203" extrusionOk="0">
                <a:moveTo>
                  <a:pt x="0" y="0"/>
                </a:moveTo>
                <a:lnTo>
                  <a:pt x="2615204" y="0"/>
                </a:lnTo>
                <a:lnTo>
                  <a:pt x="2615204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8"/>
          <p:cNvSpPr/>
          <p:nvPr/>
        </p:nvSpPr>
        <p:spPr>
          <a:xfrm rot="-5400000">
            <a:off x="0" y="7671797"/>
            <a:ext cx="2615203" cy="2615203"/>
          </a:xfrm>
          <a:custGeom>
            <a:avLst/>
            <a:gdLst/>
            <a:ahLst/>
            <a:cxnLst/>
            <a:rect l="l" t="t" r="r" b="b"/>
            <a:pathLst>
              <a:path w="2615203" h="2615203" extrusionOk="0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8"/>
          <p:cNvSpPr/>
          <p:nvPr/>
        </p:nvSpPr>
        <p:spPr>
          <a:xfrm rot="-5400000">
            <a:off x="15672797" y="0"/>
            <a:ext cx="2615203" cy="2615203"/>
          </a:xfrm>
          <a:custGeom>
            <a:avLst/>
            <a:gdLst/>
            <a:ahLst/>
            <a:cxnLst/>
            <a:rect l="l" t="t" r="r" b="b"/>
            <a:pathLst>
              <a:path w="2615203" h="2615203" extrusionOk="0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"/>
          <p:cNvSpPr/>
          <p:nvPr/>
        </p:nvSpPr>
        <p:spPr>
          <a:xfrm rot="-5400000">
            <a:off x="13096660" y="0"/>
            <a:ext cx="2615203" cy="2615203"/>
          </a:xfrm>
          <a:custGeom>
            <a:avLst/>
            <a:gdLst/>
            <a:ahLst/>
            <a:cxnLst/>
            <a:rect l="l" t="t" r="r" b="b"/>
            <a:pathLst>
              <a:path w="2615203" h="2615203" extrusionOk="0">
                <a:moveTo>
                  <a:pt x="0" y="0"/>
                </a:moveTo>
                <a:lnTo>
                  <a:pt x="2615203" y="0"/>
                </a:lnTo>
                <a:lnTo>
                  <a:pt x="2615203" y="2615203"/>
                </a:lnTo>
                <a:lnTo>
                  <a:pt x="0" y="2615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8"/>
          <p:cNvSpPr txBox="1"/>
          <p:nvPr/>
        </p:nvSpPr>
        <p:spPr>
          <a:xfrm>
            <a:off x="4541867" y="2265370"/>
            <a:ext cx="9204105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10000"/>
              </a:lnSpc>
              <a:buSzPts val="12059"/>
            </a:pPr>
            <a:r>
              <a:rPr lang="el-GR" sz="8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ΕΥΧΑΡΙΣΤΩ</a:t>
            </a:r>
            <a:endParaRPr sz="8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7762302" y="-13042"/>
            <a:ext cx="2763395" cy="2589264"/>
          </a:xfrm>
          <a:custGeom>
            <a:avLst/>
            <a:gdLst/>
            <a:ahLst/>
            <a:cxnLst/>
            <a:rect l="l" t="t" r="r" b="b"/>
            <a:pathLst>
              <a:path w="2834137" h="2834137" extrusionOk="0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 txBox="1"/>
          <p:nvPr/>
        </p:nvSpPr>
        <p:spPr>
          <a:xfrm>
            <a:off x="3676561" y="3300186"/>
            <a:ext cx="10934715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6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Serenity: Your Space for Digital Well-being</a:t>
            </a:r>
            <a:endParaRPr sz="6000" b="1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72" name="Google Shape;272;p8"/>
          <p:cNvGrpSpPr/>
          <p:nvPr/>
        </p:nvGrpSpPr>
        <p:grpSpPr>
          <a:xfrm>
            <a:off x="-52" y="8441872"/>
            <a:ext cx="18288000" cy="3686006"/>
            <a:chOff x="0" y="-57150"/>
            <a:chExt cx="4816593" cy="922589"/>
          </a:xfrm>
        </p:grpSpPr>
        <p:sp>
          <p:nvSpPr>
            <p:cNvPr id="273" name="Google Shape;273;p8"/>
            <p:cNvSpPr/>
            <p:nvPr/>
          </p:nvSpPr>
          <p:spPr>
            <a:xfrm>
              <a:off x="0" y="0"/>
              <a:ext cx="4816592" cy="865439"/>
            </a:xfrm>
            <a:custGeom>
              <a:avLst/>
              <a:gdLst/>
              <a:ahLst/>
              <a:cxnLst/>
              <a:rect l="l" t="t" r="r" b="b"/>
              <a:pathLst>
                <a:path w="4816592" h="865439" extrusionOk="0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8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8"/>
          <p:cNvSpPr/>
          <p:nvPr/>
        </p:nvSpPr>
        <p:spPr>
          <a:xfrm>
            <a:off x="4983920" y="8754351"/>
            <a:ext cx="1946377" cy="993605"/>
          </a:xfrm>
          <a:custGeom>
            <a:avLst/>
            <a:gdLst/>
            <a:ahLst/>
            <a:cxnLst/>
            <a:rect l="l" t="t" r="r" b="b"/>
            <a:pathLst>
              <a:path w="1946377" h="993605" extrusionOk="0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7135569" y="8799479"/>
            <a:ext cx="3760641" cy="968365"/>
          </a:xfrm>
          <a:custGeom>
            <a:avLst/>
            <a:gdLst/>
            <a:ahLst/>
            <a:cxnLst/>
            <a:rect l="l" t="t" r="r" b="b"/>
            <a:pathLst>
              <a:path w="3760641" h="968365" extrusionOk="0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4892150" y="9878531"/>
            <a:ext cx="2792943" cy="581863"/>
          </a:xfrm>
          <a:custGeom>
            <a:avLst/>
            <a:gdLst/>
            <a:ahLst/>
            <a:cxnLst/>
            <a:rect l="l" t="t" r="r" b="b"/>
            <a:pathLst>
              <a:path w="2792943" h="581863" extrusionOk="0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8"/>
          <p:cNvSpPr txBox="1"/>
          <p:nvPr/>
        </p:nvSpPr>
        <p:spPr>
          <a:xfrm>
            <a:off x="5122974" y="5143500"/>
            <a:ext cx="804210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lang="el-GR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Αριθμός Έργου</a:t>
            </a:r>
            <a:r>
              <a:rPr lang="en-US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: </a:t>
            </a:r>
            <a:r>
              <a:rPr lang="en-US" sz="2000" b="0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2024-2-PT02-KA220-YOU-000287246 </a:t>
            </a: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8"/>
          <p:cNvSpPr txBox="1"/>
          <p:nvPr/>
        </p:nvSpPr>
        <p:spPr>
          <a:xfrm>
            <a:off x="7726671" y="9867660"/>
            <a:ext cx="5651898" cy="58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lang="en-US" sz="1076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Funded by the Erasmus+ Programme, Serenity empowers young people to take control of their digital habits and support each other through peer learning leading to positive change.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6"/>
              <a:buFont typeface="Arial"/>
              <a:buNone/>
            </a:pPr>
            <a:r>
              <a:rPr lang="en-US" sz="1076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 Number: 2024-2-PT02-KA220-YOU-000287246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8"/>
          <p:cNvSpPr txBox="1"/>
          <p:nvPr/>
        </p:nvSpPr>
        <p:spPr>
          <a:xfrm>
            <a:off x="5122870" y="7721708"/>
            <a:ext cx="8042204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18"/>
              </a:lnSpc>
              <a:buSzPts val="2134"/>
            </a:pPr>
            <a:r>
              <a:rPr lang="el-GR" sz="2000" b="1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Ιστοσελίδα</a:t>
            </a:r>
            <a:r>
              <a:rPr lang="en-US" sz="2000" b="1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: </a:t>
            </a:r>
            <a:r>
              <a:rPr lang="en-US" sz="2000" b="0" i="0" u="none" strike="noStrike" cap="none" dirty="0">
                <a:solidFill>
                  <a:srgbClr val="2B2B2B"/>
                </a:solidFill>
                <a:latin typeface="+mn-lt"/>
                <a:ea typeface="Poppins"/>
                <a:cs typeface="Poppins"/>
                <a:sym typeface="Poppins"/>
              </a:rPr>
              <a:t>www.serenityproject.eu </a:t>
            </a: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"/>
          <p:cNvSpPr txBox="1"/>
          <p:nvPr/>
        </p:nvSpPr>
        <p:spPr>
          <a:xfrm>
            <a:off x="3243916" y="5652595"/>
            <a:ext cx="12235569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SzPts val="4500"/>
            </a:pPr>
            <a:r>
              <a:rPr lang="el-GR" sz="4000" b="1" dirty="0">
                <a:solidFill>
                  <a:srgbClr val="9EC6AA"/>
                </a:solidFill>
                <a:ea typeface="Poppins"/>
                <a:cs typeface="Poppins"/>
                <a:sym typeface="Poppins"/>
              </a:rPr>
              <a:t>Το να είσαι εκπαιδευτής συνομηλίκων
Χώρος Συνάντησης Συνομηλίκων– Βελτιώστε τις ψηφιακές σας συνήθειες</a:t>
            </a:r>
            <a:endParaRPr lang="el-GR" dirty="0"/>
          </a:p>
        </p:txBody>
      </p:sp>
      <p:pic>
        <p:nvPicPr>
          <p:cNvPr id="282" name="Google Shape;282;p8" title="MSA logo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101482" y="8779581"/>
            <a:ext cx="1049888" cy="9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2"/>
          <p:cNvGrpSpPr/>
          <p:nvPr/>
        </p:nvGrpSpPr>
        <p:grpSpPr>
          <a:xfrm>
            <a:off x="1332093" y="830367"/>
            <a:ext cx="16727307" cy="1571949"/>
            <a:chOff x="0" y="-47625"/>
            <a:chExt cx="1854750" cy="316945"/>
          </a:xfrm>
        </p:grpSpPr>
        <p:sp>
          <p:nvSpPr>
            <p:cNvPr id="109" name="Google Shape;109;p2"/>
            <p:cNvSpPr/>
            <p:nvPr/>
          </p:nvSpPr>
          <p:spPr>
            <a:xfrm>
              <a:off x="0" y="0"/>
              <a:ext cx="1854750" cy="269320"/>
            </a:xfrm>
            <a:custGeom>
              <a:avLst/>
              <a:gdLst/>
              <a:ahLst/>
              <a:cxnLst/>
              <a:rect l="l" t="t" r="r" b="b"/>
              <a:pathLst>
                <a:path w="1854750" h="269320" extrusionOk="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509902" y="5109923"/>
            <a:ext cx="16727400" cy="594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92500"/>
              </a:lnSpc>
              <a:buSzPts val="3200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Μετά τη σημερινή συνεδρία, θα είστε σε θέση:</a:t>
            </a:r>
            <a:endParaRPr sz="28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  <p:sp>
        <p:nvSpPr>
          <p:cNvPr id="115" name="Google Shape;115;p2"/>
          <p:cNvSpPr/>
          <p:nvPr/>
        </p:nvSpPr>
        <p:spPr>
          <a:xfrm flipH="1">
            <a:off x="14063416" y="6796244"/>
            <a:ext cx="4708734" cy="3827387"/>
          </a:xfrm>
          <a:custGeom>
            <a:avLst/>
            <a:gdLst/>
            <a:ahLst/>
            <a:cxnLst/>
            <a:rect l="l" t="t" r="r" b="b"/>
            <a:pathLst>
              <a:path w="4708734" h="4126563" extrusionOk="0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13051777" y="8328062"/>
            <a:ext cx="3069038" cy="2846533"/>
          </a:xfrm>
          <a:custGeom>
            <a:avLst/>
            <a:gdLst/>
            <a:ahLst/>
            <a:cxnLst/>
            <a:rect l="l" t="t" r="r" b="b"/>
            <a:pathLst>
              <a:path w="3069038" h="3069038" extrusionOk="0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/>
          <p:nvPr/>
        </p:nvSpPr>
        <p:spPr>
          <a:xfrm rot="-1974109">
            <a:off x="850534" y="970179"/>
            <a:ext cx="1490319" cy="1289804"/>
          </a:xfrm>
          <a:custGeom>
            <a:avLst/>
            <a:gdLst/>
            <a:ahLst/>
            <a:cxnLst/>
            <a:rect l="l" t="t" r="r" b="b"/>
            <a:pathLst>
              <a:path w="1490319" h="1289804" extrusionOk="0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 txBox="1"/>
          <p:nvPr/>
        </p:nvSpPr>
        <p:spPr>
          <a:xfrm>
            <a:off x="2750937" y="1201108"/>
            <a:ext cx="15821012" cy="94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2727"/>
              </a:lnSpc>
              <a:buSzPts val="66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Στόχος Συνεδρίας &amp; Μαθησιακά Αποτελέσματα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1537400" y="5906051"/>
            <a:ext cx="14611200" cy="1249200"/>
          </a:xfrm>
          <a:prstGeom prst="roundRect">
            <a:avLst>
              <a:gd name="adj" fmla="val 10000"/>
            </a:avLst>
          </a:prstGeom>
          <a:solidFill>
            <a:srgbClr val="DAEEF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" descr="Professor"/>
          <p:cNvSpPr/>
          <p:nvPr/>
        </p:nvSpPr>
        <p:spPr>
          <a:xfrm>
            <a:off x="1944363" y="6187124"/>
            <a:ext cx="739800" cy="6870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1" name="Google Shape;121;p2"/>
          <p:cNvGrpSpPr/>
          <p:nvPr/>
        </p:nvGrpSpPr>
        <p:grpSpPr>
          <a:xfrm>
            <a:off x="3063551" y="5906051"/>
            <a:ext cx="13057264" cy="1249275"/>
            <a:chOff x="1553859" y="574"/>
            <a:chExt cx="13057264" cy="1345332"/>
          </a:xfrm>
        </p:grpSpPr>
        <p:sp>
          <p:nvSpPr>
            <p:cNvPr id="122" name="Google Shape;122;p2"/>
            <p:cNvSpPr/>
            <p:nvPr/>
          </p:nvSpPr>
          <p:spPr>
            <a:xfrm>
              <a:off x="1553859" y="574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 txBox="1"/>
            <p:nvPr/>
          </p:nvSpPr>
          <p:spPr>
            <a:xfrm>
              <a:off x="1553859" y="574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375" tIns="142375" rIns="142375" bIns="142375" anchor="ctr" anchorCtr="0">
              <a:noAutofit/>
            </a:bodyPr>
            <a:lstStyle/>
            <a:p>
              <a:pPr lvl="0">
                <a:buClr>
                  <a:schemeClr val="dk1"/>
                </a:buClr>
                <a:buSzPts val="2800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Σχεδιάστε και οργανώστε εκδηλώσεις για τη νεολαία για να ενθαρρύνετε τις </a:t>
              </a:r>
              <a:r>
                <a:rPr lang="el-GR" sz="2000" dirty="0" err="1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διαδραστικές</a:t>
              </a: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 συνομιλίες με τους συνομηλίκους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" name="Google Shape;124;p2"/>
          <p:cNvSpPr/>
          <p:nvPr/>
        </p:nvSpPr>
        <p:spPr>
          <a:xfrm>
            <a:off x="1537400" y="7467567"/>
            <a:ext cx="14611200" cy="1249200"/>
          </a:xfrm>
          <a:prstGeom prst="roundRect">
            <a:avLst>
              <a:gd name="adj" fmla="val 10000"/>
            </a:avLst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5" name="Google Shape;125;p2"/>
          <p:cNvGrpSpPr/>
          <p:nvPr/>
        </p:nvGrpSpPr>
        <p:grpSpPr>
          <a:xfrm>
            <a:off x="3091259" y="7467647"/>
            <a:ext cx="13057264" cy="1249275"/>
            <a:chOff x="1553859" y="1682241"/>
            <a:chExt cx="13057264" cy="1345332"/>
          </a:xfrm>
        </p:grpSpPr>
        <p:sp>
          <p:nvSpPr>
            <p:cNvPr id="126" name="Google Shape;126;p2"/>
            <p:cNvSpPr/>
            <p:nvPr/>
          </p:nvSpPr>
          <p:spPr>
            <a:xfrm>
              <a:off x="1553859" y="1682241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 txBox="1"/>
            <p:nvPr/>
          </p:nvSpPr>
          <p:spPr>
            <a:xfrm>
              <a:off x="1553859" y="1682241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375" tIns="142375" rIns="142375" bIns="142375" anchor="ctr" anchorCtr="0">
              <a:noAutofit/>
            </a:bodyPr>
            <a:lstStyle/>
            <a:p>
              <a:pPr lvl="0">
                <a:buClr>
                  <a:schemeClr val="dk1"/>
                </a:buClr>
                <a:buSzPts val="2800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Εξερευνήστε τη δυναμική της ομάδας και πώς να δημιουργήσετε ασφαλείς χώρους μάθησης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2"/>
          <p:cNvSpPr/>
          <p:nvPr/>
        </p:nvSpPr>
        <p:spPr>
          <a:xfrm>
            <a:off x="1537400" y="9029082"/>
            <a:ext cx="14611200" cy="1249200"/>
          </a:xfrm>
          <a:prstGeom prst="roundRect">
            <a:avLst>
              <a:gd name="adj" fmla="val 10000"/>
            </a:avLst>
          </a:prstGeom>
          <a:solidFill>
            <a:srgbClr val="92CC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" descr="Care with solid fill"/>
          <p:cNvSpPr/>
          <p:nvPr/>
        </p:nvSpPr>
        <p:spPr>
          <a:xfrm>
            <a:off x="1944363" y="9310155"/>
            <a:ext cx="739800" cy="6870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" name="Google Shape;130;p2"/>
          <p:cNvGrpSpPr/>
          <p:nvPr/>
        </p:nvGrpSpPr>
        <p:grpSpPr>
          <a:xfrm>
            <a:off x="3091259" y="9029242"/>
            <a:ext cx="13057264" cy="1249275"/>
            <a:chOff x="1553859" y="3363907"/>
            <a:chExt cx="13057264" cy="1345332"/>
          </a:xfrm>
        </p:grpSpPr>
        <p:sp>
          <p:nvSpPr>
            <p:cNvPr id="131" name="Google Shape;131;p2"/>
            <p:cNvSpPr/>
            <p:nvPr/>
          </p:nvSpPr>
          <p:spPr>
            <a:xfrm>
              <a:off x="1553859" y="336390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 txBox="1"/>
            <p:nvPr/>
          </p:nvSpPr>
          <p:spPr>
            <a:xfrm>
              <a:off x="1553859" y="3363907"/>
              <a:ext cx="13057264" cy="1345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375" tIns="142375" rIns="142375" bIns="142375" anchor="ctr" anchorCtr="0">
              <a:noAutofit/>
            </a:bodyPr>
            <a:lstStyle/>
            <a:p>
              <a:pPr lvl="0">
                <a:buClr>
                  <a:schemeClr val="dk1"/>
                </a:buClr>
                <a:buSzPts val="2800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Χειριστείτε ευαίσθητα θέματα με προσοχή και σιγουριά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3" name="Google Shape;133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40520" y="7746855"/>
            <a:ext cx="743776" cy="69063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"/>
          <p:cNvSpPr/>
          <p:nvPr/>
        </p:nvSpPr>
        <p:spPr>
          <a:xfrm>
            <a:off x="1537400" y="2843523"/>
            <a:ext cx="15475500" cy="1891800"/>
          </a:xfrm>
          <a:prstGeom prst="rect">
            <a:avLst/>
          </a:prstGeom>
          <a:solidFill>
            <a:srgbClr val="9FC8AA"/>
          </a:solidFill>
          <a:ln w="9525" cap="flat" cmpd="sng">
            <a:solidFill>
              <a:srgbClr val="9EC6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"/>
          <p:cNvSpPr txBox="1"/>
          <p:nvPr/>
        </p:nvSpPr>
        <p:spPr>
          <a:xfrm>
            <a:off x="2541578" y="3187704"/>
            <a:ext cx="12602843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40000"/>
              </a:lnSpc>
              <a:buClr>
                <a:schemeClr val="dk1"/>
              </a:buClr>
              <a:buSzPts val="4400"/>
            </a:pP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Ο σημερινός στόχος είναι να ανακαλύψετε τρόπους για να ανοίξετε και να συμμετάσχετε σε ουσιαστικές συζητήσεις με τους συνομηλίκους σας.</a:t>
            </a:r>
            <a:endParaRPr sz="3200" b="0" i="0" u="none" strike="noStrike" cap="none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3"/>
          <p:cNvGrpSpPr/>
          <p:nvPr/>
        </p:nvGrpSpPr>
        <p:grpSpPr>
          <a:xfrm>
            <a:off x="1332093" y="830367"/>
            <a:ext cx="9198989" cy="1571949"/>
            <a:chOff x="0" y="-47625"/>
            <a:chExt cx="1854750" cy="316945"/>
          </a:xfrm>
        </p:grpSpPr>
        <p:sp>
          <p:nvSpPr>
            <p:cNvPr id="142" name="Google Shape;142;p3"/>
            <p:cNvSpPr/>
            <p:nvPr/>
          </p:nvSpPr>
          <p:spPr>
            <a:xfrm>
              <a:off x="0" y="0"/>
              <a:ext cx="1854750" cy="269320"/>
            </a:xfrm>
            <a:custGeom>
              <a:avLst/>
              <a:gdLst/>
              <a:ahLst/>
              <a:cxnLst/>
              <a:rect l="l" t="t" r="r" b="b"/>
              <a:pathLst>
                <a:path w="1854750" h="269320" extrusionOk="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0" y="-47625"/>
              <a:ext cx="1854750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619745" y="668847"/>
            <a:ext cx="2131192" cy="2131192"/>
            <a:chOff x="0" y="0"/>
            <a:chExt cx="812800" cy="812800"/>
          </a:xfrm>
        </p:grpSpPr>
        <p:sp>
          <p:nvSpPr>
            <p:cNvPr id="145" name="Google Shape;145;p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3"/>
          <p:cNvSpPr txBox="1"/>
          <p:nvPr/>
        </p:nvSpPr>
        <p:spPr>
          <a:xfrm>
            <a:off x="1088572" y="3807749"/>
            <a:ext cx="14096999" cy="2671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0" indent="-527050">
              <a:lnSpc>
                <a:spcPct val="140000"/>
              </a:lnSpc>
              <a:buClr>
                <a:srgbClr val="102C57"/>
              </a:buClr>
              <a:buSzPct val="100000"/>
              <a:buFont typeface="Arial"/>
              <a:buChar char="•"/>
            </a:pP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Μπορείτε να σκεφτείτε μια στιγμή που συμμετείχατε σε μια ουσιαστική συζήτηση με κάποιον; 
Ένιωθες σίγουρος για το πώς να ανταποκριθείς/ενεργήσεις εκείνη τη στιγμή και κοιτάζοντας πίσω, θα ήθελες να είχες κάνει κάτι διαφορετικό;
Πώς ξεκινάς μια δύσκολη συζήτηση όταν βλέπεις ότι κάποιος χρειάζεται βοήθεια, αλλά δεν ξέρεις τι φταίει;</a:t>
            </a:r>
            <a:endParaRPr sz="2000" b="1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 dirty="0">
              <a:solidFill>
                <a:srgbClr val="102C57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8" name="Google Shape;148;p3"/>
          <p:cNvSpPr/>
          <p:nvPr/>
        </p:nvSpPr>
        <p:spPr>
          <a:xfrm flipH="1">
            <a:off x="14845564" y="6347725"/>
            <a:ext cx="4708734" cy="4126563"/>
          </a:xfrm>
          <a:custGeom>
            <a:avLst/>
            <a:gdLst/>
            <a:ahLst/>
            <a:cxnLst/>
            <a:rect l="l" t="t" r="r" b="b"/>
            <a:pathLst>
              <a:path w="4708734" h="4126563" extrusionOk="0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3"/>
          <p:cNvSpPr/>
          <p:nvPr/>
        </p:nvSpPr>
        <p:spPr>
          <a:xfrm>
            <a:off x="15772150" y="7283545"/>
            <a:ext cx="3069038" cy="3069038"/>
          </a:xfrm>
          <a:custGeom>
            <a:avLst/>
            <a:gdLst/>
            <a:ahLst/>
            <a:cxnLst/>
            <a:rect l="l" t="t" r="r" b="b"/>
            <a:pathLst>
              <a:path w="3069038" h="3069038" extrusionOk="0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"/>
          <p:cNvSpPr/>
          <p:nvPr/>
        </p:nvSpPr>
        <p:spPr>
          <a:xfrm rot="-1974109">
            <a:off x="850534" y="970179"/>
            <a:ext cx="1490319" cy="1289804"/>
          </a:xfrm>
          <a:custGeom>
            <a:avLst/>
            <a:gdLst/>
            <a:ahLst/>
            <a:cxnLst/>
            <a:rect l="l" t="t" r="r" b="b"/>
            <a:pathLst>
              <a:path w="1490319" h="1289804" extrusionOk="0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"/>
          <p:cNvSpPr txBox="1"/>
          <p:nvPr/>
        </p:nvSpPr>
        <p:spPr>
          <a:xfrm>
            <a:off x="2771442" y="1308517"/>
            <a:ext cx="743913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buSzPts val="72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Οι εμπειρίες μας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g3b4af834515_0_37"/>
          <p:cNvGrpSpPr/>
          <p:nvPr/>
        </p:nvGrpSpPr>
        <p:grpSpPr>
          <a:xfrm>
            <a:off x="1332101" y="830375"/>
            <a:ext cx="12269598" cy="1571952"/>
            <a:chOff x="0" y="-47625"/>
            <a:chExt cx="1854900" cy="316945"/>
          </a:xfrm>
        </p:grpSpPr>
        <p:sp>
          <p:nvSpPr>
            <p:cNvPr id="158" name="Google Shape;158;g3b4af834515_0_37"/>
            <p:cNvSpPr/>
            <p:nvPr/>
          </p:nvSpPr>
          <p:spPr>
            <a:xfrm>
              <a:off x="0" y="0"/>
              <a:ext cx="1854750" cy="269320"/>
            </a:xfrm>
            <a:custGeom>
              <a:avLst/>
              <a:gdLst/>
              <a:ahLst/>
              <a:cxnLst/>
              <a:rect l="l" t="t" r="r" b="b"/>
              <a:pathLst>
                <a:path w="1854750" h="269320" extrusionOk="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g3b4af834515_0_37"/>
            <p:cNvSpPr txBox="1"/>
            <p:nvPr/>
          </p:nvSpPr>
          <p:spPr>
            <a:xfrm>
              <a:off x="0" y="-47625"/>
              <a:ext cx="1854900" cy="3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g3b4af834515_0_37"/>
          <p:cNvGrpSpPr/>
          <p:nvPr/>
        </p:nvGrpSpPr>
        <p:grpSpPr>
          <a:xfrm>
            <a:off x="619745" y="668847"/>
            <a:ext cx="2131162" cy="2131162"/>
            <a:chOff x="0" y="0"/>
            <a:chExt cx="812800" cy="812800"/>
          </a:xfrm>
        </p:grpSpPr>
        <p:sp>
          <p:nvSpPr>
            <p:cNvPr id="161" name="Google Shape;161;g3b4af834515_0_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g3b4af834515_0_37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" name="Google Shape;163;g3b4af834515_0_37"/>
          <p:cNvSpPr txBox="1"/>
          <p:nvPr/>
        </p:nvSpPr>
        <p:spPr>
          <a:xfrm>
            <a:off x="1034400" y="3978225"/>
            <a:ext cx="14755329" cy="253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Ο χώρος συνάντησης Συνομηλίκων είναι ένας άτυπος χώρος συνομιλίας μικρών ομάδων όπου οι νέοι μπορούν να</a:t>
            </a:r>
            <a:r>
              <a:rPr lang="en-US" sz="2000" b="1" i="0" u="none" strike="noStrike" cap="none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:</a:t>
            </a:r>
            <a:endParaRPr sz="2000" b="1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marL="457200" lvl="0" indent="-438150">
              <a:lnSpc>
                <a:spcPct val="115000"/>
              </a:lnSpc>
              <a:spcBef>
                <a:spcPts val="1200"/>
              </a:spcBef>
              <a:buClr>
                <a:srgbClr val="102C57"/>
              </a:buClr>
              <a:buSzPct val="100000"/>
              <a:buFont typeface="Questrial"/>
              <a:buChar char="❖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Εξερευνήστε μαζί θέματα ψηφιακής ευημερίας
Μοιραστείτε ιδέες και εμπειρίες
Υποστηρίξτε ο ένας τον άλλον
Μάθετε ο ένας από τον άλλον αντί να «διδασκόμαστε»</a:t>
            </a:r>
            <a:endParaRPr sz="28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  <p:sp>
        <p:nvSpPr>
          <p:cNvPr id="164" name="Google Shape;164;g3b4af834515_0_37"/>
          <p:cNvSpPr/>
          <p:nvPr/>
        </p:nvSpPr>
        <p:spPr>
          <a:xfrm flipH="1">
            <a:off x="14486714" y="6362700"/>
            <a:ext cx="4708734" cy="4126563"/>
          </a:xfrm>
          <a:custGeom>
            <a:avLst/>
            <a:gdLst/>
            <a:ahLst/>
            <a:cxnLst/>
            <a:rect l="l" t="t" r="r" b="b"/>
            <a:pathLst>
              <a:path w="4708734" h="4126563" extrusionOk="0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3b4af834515_0_37"/>
          <p:cNvSpPr/>
          <p:nvPr/>
        </p:nvSpPr>
        <p:spPr>
          <a:xfrm>
            <a:off x="15011400" y="7298495"/>
            <a:ext cx="3069038" cy="3069038"/>
          </a:xfrm>
          <a:custGeom>
            <a:avLst/>
            <a:gdLst/>
            <a:ahLst/>
            <a:cxnLst/>
            <a:rect l="l" t="t" r="r" b="b"/>
            <a:pathLst>
              <a:path w="3069038" h="3069038" extrusionOk="0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3b4af834515_0_37"/>
          <p:cNvSpPr/>
          <p:nvPr/>
        </p:nvSpPr>
        <p:spPr>
          <a:xfrm rot="-1971343">
            <a:off x="850413" y="970988"/>
            <a:ext cx="1490249" cy="1289744"/>
          </a:xfrm>
          <a:custGeom>
            <a:avLst/>
            <a:gdLst/>
            <a:ahLst/>
            <a:cxnLst/>
            <a:rect l="l" t="t" r="r" b="b"/>
            <a:pathLst>
              <a:path w="1490319" h="1289804" extrusionOk="0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g3b4af834515_0_37"/>
          <p:cNvSpPr txBox="1"/>
          <p:nvPr/>
        </p:nvSpPr>
        <p:spPr>
          <a:xfrm>
            <a:off x="2771127" y="1241072"/>
            <a:ext cx="10850777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buSzPts val="72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Τι είναι ο χώρος συνάντησης Συνομηλίκων</a:t>
            </a:r>
            <a:endParaRPr sz="4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g3b4af834515_0_56"/>
          <p:cNvGrpSpPr/>
          <p:nvPr/>
        </p:nvGrpSpPr>
        <p:grpSpPr>
          <a:xfrm>
            <a:off x="1332100" y="830375"/>
            <a:ext cx="13154614" cy="1571952"/>
            <a:chOff x="0" y="-47625"/>
            <a:chExt cx="1854900" cy="316945"/>
          </a:xfrm>
        </p:grpSpPr>
        <p:sp>
          <p:nvSpPr>
            <p:cNvPr id="174" name="Google Shape;174;g3b4af834515_0_56"/>
            <p:cNvSpPr/>
            <p:nvPr/>
          </p:nvSpPr>
          <p:spPr>
            <a:xfrm>
              <a:off x="0" y="0"/>
              <a:ext cx="1854750" cy="269320"/>
            </a:xfrm>
            <a:custGeom>
              <a:avLst/>
              <a:gdLst/>
              <a:ahLst/>
              <a:cxnLst/>
              <a:rect l="l" t="t" r="r" b="b"/>
              <a:pathLst>
                <a:path w="1854750" h="269320" extrusionOk="0">
                  <a:moveTo>
                    <a:pt x="31139" y="0"/>
                  </a:moveTo>
                  <a:lnTo>
                    <a:pt x="1823611" y="0"/>
                  </a:lnTo>
                  <a:cubicBezTo>
                    <a:pt x="1840808" y="0"/>
                    <a:pt x="1854750" y="13942"/>
                    <a:pt x="1854750" y="31139"/>
                  </a:cubicBezTo>
                  <a:lnTo>
                    <a:pt x="1854750" y="238180"/>
                  </a:lnTo>
                  <a:cubicBezTo>
                    <a:pt x="1854750" y="246439"/>
                    <a:pt x="1851469" y="254360"/>
                    <a:pt x="1845629" y="260199"/>
                  </a:cubicBezTo>
                  <a:cubicBezTo>
                    <a:pt x="1839790" y="266039"/>
                    <a:pt x="1831869" y="269320"/>
                    <a:pt x="1823611" y="269320"/>
                  </a:cubicBezTo>
                  <a:lnTo>
                    <a:pt x="31139" y="269320"/>
                  </a:lnTo>
                  <a:cubicBezTo>
                    <a:pt x="22881" y="269320"/>
                    <a:pt x="14960" y="266039"/>
                    <a:pt x="9121" y="260199"/>
                  </a:cubicBezTo>
                  <a:cubicBezTo>
                    <a:pt x="3281" y="254360"/>
                    <a:pt x="0" y="246439"/>
                    <a:pt x="0" y="238180"/>
                  </a:cubicBezTo>
                  <a:lnTo>
                    <a:pt x="0" y="31139"/>
                  </a:lnTo>
                  <a:cubicBezTo>
                    <a:pt x="0" y="22881"/>
                    <a:pt x="3281" y="14960"/>
                    <a:pt x="9121" y="9121"/>
                  </a:cubicBezTo>
                  <a:cubicBezTo>
                    <a:pt x="14960" y="3281"/>
                    <a:pt x="22881" y="0"/>
                    <a:pt x="3113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g3b4af834515_0_56"/>
            <p:cNvSpPr txBox="1"/>
            <p:nvPr/>
          </p:nvSpPr>
          <p:spPr>
            <a:xfrm>
              <a:off x="0" y="-47625"/>
              <a:ext cx="1854900" cy="3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g3b4af834515_0_56"/>
          <p:cNvGrpSpPr/>
          <p:nvPr/>
        </p:nvGrpSpPr>
        <p:grpSpPr>
          <a:xfrm>
            <a:off x="619745" y="668847"/>
            <a:ext cx="2131162" cy="2131162"/>
            <a:chOff x="0" y="0"/>
            <a:chExt cx="812800" cy="812800"/>
          </a:xfrm>
        </p:grpSpPr>
        <p:sp>
          <p:nvSpPr>
            <p:cNvPr id="177" name="Google Shape;177;g3b4af834515_0_5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g3b4af834515_0_56"/>
            <p:cNvSpPr txBox="1"/>
            <p:nvPr/>
          </p:nvSpPr>
          <p:spPr>
            <a:xfrm>
              <a:off x="76200" y="28575"/>
              <a:ext cx="660300" cy="70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" name="Google Shape;179;g3b4af834515_0_56"/>
          <p:cNvSpPr/>
          <p:nvPr/>
        </p:nvSpPr>
        <p:spPr>
          <a:xfrm flipH="1">
            <a:off x="14486714" y="6362700"/>
            <a:ext cx="4708734" cy="4126563"/>
          </a:xfrm>
          <a:custGeom>
            <a:avLst/>
            <a:gdLst/>
            <a:ahLst/>
            <a:cxnLst/>
            <a:rect l="l" t="t" r="r" b="b"/>
            <a:pathLst>
              <a:path w="4708734" h="4126563" extrusionOk="0">
                <a:moveTo>
                  <a:pt x="4708734" y="0"/>
                </a:moveTo>
                <a:lnTo>
                  <a:pt x="0" y="0"/>
                </a:lnTo>
                <a:lnTo>
                  <a:pt x="0" y="4126563"/>
                </a:lnTo>
                <a:lnTo>
                  <a:pt x="4708734" y="4126563"/>
                </a:lnTo>
                <a:lnTo>
                  <a:pt x="470873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b4af834515_0_56"/>
          <p:cNvSpPr/>
          <p:nvPr/>
        </p:nvSpPr>
        <p:spPr>
          <a:xfrm>
            <a:off x="15011400" y="7298495"/>
            <a:ext cx="3069038" cy="3069038"/>
          </a:xfrm>
          <a:custGeom>
            <a:avLst/>
            <a:gdLst/>
            <a:ahLst/>
            <a:cxnLst/>
            <a:rect l="l" t="t" r="r" b="b"/>
            <a:pathLst>
              <a:path w="3069038" h="3069038" extrusionOk="0">
                <a:moveTo>
                  <a:pt x="0" y="0"/>
                </a:moveTo>
                <a:lnTo>
                  <a:pt x="3069039" y="0"/>
                </a:lnTo>
                <a:lnTo>
                  <a:pt x="3069039" y="3069038"/>
                </a:lnTo>
                <a:lnTo>
                  <a:pt x="0" y="3069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3b4af834515_0_56"/>
          <p:cNvSpPr/>
          <p:nvPr/>
        </p:nvSpPr>
        <p:spPr>
          <a:xfrm rot="-1971343">
            <a:off x="850413" y="970988"/>
            <a:ext cx="1490249" cy="1289744"/>
          </a:xfrm>
          <a:custGeom>
            <a:avLst/>
            <a:gdLst/>
            <a:ahLst/>
            <a:cxnLst/>
            <a:rect l="l" t="t" r="r" b="b"/>
            <a:pathLst>
              <a:path w="1490319" h="1289804" extrusionOk="0">
                <a:moveTo>
                  <a:pt x="0" y="0"/>
                </a:moveTo>
                <a:lnTo>
                  <a:pt x="1490320" y="0"/>
                </a:lnTo>
                <a:lnTo>
                  <a:pt x="1490320" y="1289803"/>
                </a:lnTo>
                <a:lnTo>
                  <a:pt x="0" y="1289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3b4af834515_0_56"/>
          <p:cNvSpPr txBox="1"/>
          <p:nvPr/>
        </p:nvSpPr>
        <p:spPr>
          <a:xfrm>
            <a:off x="2750644" y="1096684"/>
            <a:ext cx="11735006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SzPts val="7200"/>
            </a:pPr>
            <a:r>
              <a:rPr lang="el-GR" sz="4000" b="1" dirty="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Πώς λειτουργεί ένας χώρος συνάντησης Συνομηλίκων</a:t>
            </a:r>
            <a:endParaRPr sz="7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3b4af834515_0_56"/>
          <p:cNvSpPr txBox="1"/>
          <p:nvPr/>
        </p:nvSpPr>
        <p:spPr>
          <a:xfrm>
            <a:off x="1332100" y="3710970"/>
            <a:ext cx="13153550" cy="4416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9050" lvl="0">
              <a:lnSpc>
                <a:spcPct val="115000"/>
              </a:lnSpc>
              <a:spcBef>
                <a:spcPts val="1200"/>
              </a:spcBef>
              <a:buClr>
                <a:srgbClr val="102C57"/>
              </a:buClr>
              <a:buSzPts val="3300"/>
            </a:pP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1. Καλωσόρισμα &amp; Θέμα</a:t>
            </a:r>
          </a:p>
          <a:p>
            <a:pPr marL="19050" lvl="0">
              <a:lnSpc>
                <a:spcPct val="115000"/>
              </a:lnSpc>
              <a:spcBef>
                <a:spcPts val="1200"/>
              </a:spcBef>
              <a:buClr>
                <a:srgbClr val="102C57"/>
              </a:buClr>
              <a:buSzPts val="3300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Ένας οικοδεσπότης (εκπαιδευτής συνομηλίκων) εισάγει το θέμα (π.χ. υγιής χρόνος οθόνης) και τον σκοπό του καφέ</a:t>
            </a:r>
            <a:r>
              <a:rPr lang="en-US" sz="2000" b="0" i="0" u="none" strike="noStrike" cap="none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.</a:t>
            </a:r>
            <a:endParaRPr sz="20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2. </a:t>
            </a: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Συνομιλίες μικρών ομάδων</a:t>
            </a: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Οι συμμετέχοντες κάθονται σε μικρές ομάδες (όπως τραπέζια καφέ) και μιλούν χρησιμοποιώντας ανοιχτές ερωτήσεις. Όλοι έχουν την ευκαιρία να μιλήσουν</a:t>
            </a:r>
            <a:r>
              <a:rPr lang="en-US" sz="2000" b="0" i="0" u="none" strike="noStrike" cap="none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.</a:t>
            </a:r>
            <a:endParaRPr sz="20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3. </a:t>
            </a: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Περιστροφές / Κοινή χρήση</a:t>
            </a: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Οι ομάδες μπορούν να εναλλάσσονται ή να μοιράζονται βασικές ιδέες με άλλους για να διευρύνουν τις προοπτικές</a:t>
            </a:r>
            <a:r>
              <a:rPr lang="en-US" sz="2000" b="0" i="0" u="none" strike="noStrike" cap="none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.</a:t>
            </a:r>
            <a:endParaRPr sz="20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en-US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4. </a:t>
            </a: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Συγκομιδή ιδεών</a:t>
            </a:r>
          </a:p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Οι ομάδες συγκεντρώνονται και μοιράζονται ιδέες, επισημάνσεις ή συμβουλές που συζήτησαν.</a:t>
            </a:r>
            <a:endParaRPr sz="20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4"/>
          <p:cNvGrpSpPr/>
          <p:nvPr/>
        </p:nvGrpSpPr>
        <p:grpSpPr>
          <a:xfrm>
            <a:off x="514538" y="28348"/>
            <a:ext cx="17258923" cy="1571949"/>
            <a:chOff x="0" y="-47625"/>
            <a:chExt cx="1770418" cy="316945"/>
          </a:xfrm>
        </p:grpSpPr>
        <p:sp>
          <p:nvSpPr>
            <p:cNvPr id="190" name="Google Shape;190;p4"/>
            <p:cNvSpPr/>
            <p:nvPr/>
          </p:nvSpPr>
          <p:spPr>
            <a:xfrm>
              <a:off x="0" y="0"/>
              <a:ext cx="1770418" cy="269320"/>
            </a:xfrm>
            <a:custGeom>
              <a:avLst/>
              <a:gdLst/>
              <a:ahLst/>
              <a:cxnLst/>
              <a:rect l="l" t="t" r="r" b="b"/>
              <a:pathLst>
                <a:path w="1770418" h="269320" extrusionOk="0">
                  <a:moveTo>
                    <a:pt x="88169" y="0"/>
                  </a:moveTo>
                  <a:lnTo>
                    <a:pt x="1682249" y="0"/>
                  </a:lnTo>
                  <a:cubicBezTo>
                    <a:pt x="1705633" y="0"/>
                    <a:pt x="1728059" y="9289"/>
                    <a:pt x="1744594" y="25824"/>
                  </a:cubicBezTo>
                  <a:cubicBezTo>
                    <a:pt x="1761129" y="42359"/>
                    <a:pt x="1770418" y="64785"/>
                    <a:pt x="1770418" y="88169"/>
                  </a:cubicBezTo>
                  <a:lnTo>
                    <a:pt x="1770418" y="181150"/>
                  </a:lnTo>
                  <a:cubicBezTo>
                    <a:pt x="1770418" y="204534"/>
                    <a:pt x="1761129" y="226961"/>
                    <a:pt x="1744594" y="243496"/>
                  </a:cubicBezTo>
                  <a:cubicBezTo>
                    <a:pt x="1728059" y="260031"/>
                    <a:pt x="1705633" y="269320"/>
                    <a:pt x="1682249" y="269320"/>
                  </a:cubicBezTo>
                  <a:lnTo>
                    <a:pt x="88169" y="269320"/>
                  </a:lnTo>
                  <a:cubicBezTo>
                    <a:pt x="64785" y="269320"/>
                    <a:pt x="42359" y="260031"/>
                    <a:pt x="25824" y="243496"/>
                  </a:cubicBezTo>
                  <a:cubicBezTo>
                    <a:pt x="9289" y="226961"/>
                    <a:pt x="0" y="204534"/>
                    <a:pt x="0" y="181150"/>
                  </a:cubicBezTo>
                  <a:lnTo>
                    <a:pt x="0" y="88169"/>
                  </a:lnTo>
                  <a:cubicBezTo>
                    <a:pt x="0" y="64785"/>
                    <a:pt x="9289" y="42359"/>
                    <a:pt x="25824" y="25824"/>
                  </a:cubicBezTo>
                  <a:cubicBezTo>
                    <a:pt x="42359" y="9289"/>
                    <a:pt x="64785" y="0"/>
                    <a:pt x="88169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4"/>
            <p:cNvSpPr txBox="1"/>
            <p:nvPr/>
          </p:nvSpPr>
          <p:spPr>
            <a:xfrm>
              <a:off x="0" y="-47625"/>
              <a:ext cx="17704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2" name="Google Shape;192;p4"/>
          <p:cNvSpPr/>
          <p:nvPr/>
        </p:nvSpPr>
        <p:spPr>
          <a:xfrm>
            <a:off x="704661" y="396893"/>
            <a:ext cx="1073539" cy="1073539"/>
          </a:xfrm>
          <a:custGeom>
            <a:avLst/>
            <a:gdLst/>
            <a:ahLst/>
            <a:cxnLst/>
            <a:rect l="l" t="t" r="r" b="b"/>
            <a:pathLst>
              <a:path w="1073539" h="1073539" extrusionOk="0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4"/>
          <p:cNvSpPr/>
          <p:nvPr/>
        </p:nvSpPr>
        <p:spPr>
          <a:xfrm>
            <a:off x="15163800" y="5890089"/>
            <a:ext cx="4083110" cy="3906175"/>
          </a:xfrm>
          <a:custGeom>
            <a:avLst/>
            <a:gdLst/>
            <a:ahLst/>
            <a:cxnLst/>
            <a:rect l="l" t="t" r="r" b="b"/>
            <a:pathLst>
              <a:path w="4083110" h="3906175" extrusionOk="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4"/>
          <p:cNvSpPr txBox="1"/>
          <p:nvPr/>
        </p:nvSpPr>
        <p:spPr>
          <a:xfrm>
            <a:off x="1946714" y="305071"/>
            <a:ext cx="15279929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SzPts val="6600"/>
            </a:pPr>
            <a:r>
              <a:rPr lang="el-GR" sz="4000" b="1" dirty="0">
                <a:solidFill>
                  <a:srgbClr val="FFFFFF"/>
                </a:solidFill>
                <a:latin typeface="Anta"/>
                <a:ea typeface="Anta"/>
                <a:cs typeface="Anta"/>
                <a:sym typeface="Anta"/>
              </a:rPr>
              <a:t>Ομαδική εργασία – Ας στήσουμε έναν χώρο συνάντησης Συνομηλίκων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" name="Google Shape;195;p4"/>
          <p:cNvGrpSpPr/>
          <p:nvPr/>
        </p:nvGrpSpPr>
        <p:grpSpPr>
          <a:xfrm>
            <a:off x="578725" y="4698900"/>
            <a:ext cx="16437389" cy="5280949"/>
            <a:chOff x="6839" y="2069993"/>
            <a:chExt cx="14585083" cy="5280949"/>
          </a:xfrm>
        </p:grpSpPr>
        <p:sp>
          <p:nvSpPr>
            <p:cNvPr id="196" name="Google Shape;196;p4"/>
            <p:cNvSpPr/>
            <p:nvPr/>
          </p:nvSpPr>
          <p:spPr>
            <a:xfrm>
              <a:off x="6839" y="2069993"/>
              <a:ext cx="2621986" cy="769423"/>
            </a:xfrm>
            <a:prstGeom prst="rect">
              <a:avLst/>
            </a:prstGeom>
            <a:solidFill>
              <a:srgbClr val="BF504D"/>
            </a:solidFill>
            <a:ln w="25400" cap="flat" cmpd="sng">
              <a:solidFill>
                <a:srgbClr val="BF50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 txBox="1"/>
            <p:nvPr/>
          </p:nvSpPr>
          <p:spPr>
            <a:xfrm>
              <a:off x="6839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lvl="0" algn="ctr">
                <a:lnSpc>
                  <a:spcPct val="90000"/>
                </a:lnSpc>
                <a:buClr>
                  <a:srgbClr val="FFFFFF"/>
                </a:buClr>
                <a:buSzPts val="2400"/>
              </a:pPr>
              <a:r>
                <a:rPr lang="el-GR" sz="2000" dirty="0">
                  <a:solidFill>
                    <a:srgbClr val="FFFFFF"/>
                  </a:solidFill>
                  <a:latin typeface="+mn-lt"/>
                  <a:ea typeface="Questrial"/>
                  <a:cs typeface="Questrial"/>
                  <a:sym typeface="Questrial"/>
                </a:rPr>
                <a:t>Καθορίστε τον σκοπό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6839" y="2839417"/>
              <a:ext cx="2621986" cy="4488589"/>
            </a:xfrm>
            <a:prstGeom prst="rect">
              <a:avLst/>
            </a:prstGeom>
            <a:solidFill>
              <a:srgbClr val="E7CFCF">
                <a:alpha val="89411"/>
              </a:srgbClr>
            </a:solidFill>
            <a:ln w="25400" cap="flat" cmpd="sng">
              <a:solidFill>
                <a:srgbClr val="E7CFCF">
                  <a:alpha val="89411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 txBox="1"/>
            <p:nvPr/>
          </p:nvSpPr>
          <p:spPr>
            <a:xfrm>
              <a:off x="6839" y="2839417"/>
              <a:ext cx="2621986" cy="4488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L="228600" lvl="1" indent="-228600">
                <a:lnSpc>
                  <a:spcPct val="90000"/>
                </a:lnSpc>
                <a:buClr>
                  <a:schemeClr val="dk1"/>
                </a:buClr>
                <a:buSzPct val="100000"/>
                <a:buFont typeface="Questrial"/>
                <a:buChar char="•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Ποιο είναι το θέμα που θέλετε να συζητήσετε (σχετικό και σχετικό με τις ψηφιακές συνήθειες των νέων)
 Ποιος θέλετε να παρευρεθεί στο καφέ;</a:t>
              </a:r>
              <a:endParaRPr sz="2400" b="0" i="0" u="none" strike="noStrike" cap="none" dirty="0">
                <a:solidFill>
                  <a:schemeClr val="dk1"/>
                </a:solidFill>
                <a:latin typeface="+mn-lt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2995904" y="2069993"/>
              <a:ext cx="2621986" cy="769423"/>
            </a:xfrm>
            <a:prstGeom prst="rect">
              <a:avLst/>
            </a:prstGeom>
            <a:solidFill>
              <a:schemeClr val="accent3"/>
            </a:solidFill>
            <a:ln w="254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 txBox="1"/>
            <p:nvPr/>
          </p:nvSpPr>
          <p:spPr>
            <a:xfrm>
              <a:off x="2995904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lvl="0" algn="ctr">
                <a:buClr>
                  <a:srgbClr val="FFFFFF"/>
                </a:buClr>
                <a:buSzPts val="2400"/>
              </a:pPr>
              <a:r>
                <a:rPr lang="el-GR" sz="1800" dirty="0">
                  <a:solidFill>
                    <a:srgbClr val="FFFFFF"/>
                  </a:solidFill>
                  <a:latin typeface="+mn-lt"/>
                  <a:ea typeface="Questrial"/>
                  <a:cs typeface="Questrial"/>
                  <a:sym typeface="Questrial"/>
                </a:rPr>
                <a:t>Σχεδιάστε τη ρύθμιση και την υλικοτεχνική υποστήριξη</a:t>
              </a:r>
              <a:endParaRPr sz="18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2995904" y="2839417"/>
              <a:ext cx="2621986" cy="4488589"/>
            </a:xfrm>
            <a:prstGeom prst="rect">
              <a:avLst/>
            </a:prstGeom>
            <a:solidFill>
              <a:srgbClr val="DDE5D0">
                <a:alpha val="89411"/>
              </a:srgbClr>
            </a:solidFill>
            <a:ln w="25400" cap="flat" cmpd="sng">
              <a:solidFill>
                <a:srgbClr val="DDE5D0">
                  <a:alpha val="89411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4"/>
            <p:cNvSpPr txBox="1"/>
            <p:nvPr/>
          </p:nvSpPr>
          <p:spPr>
            <a:xfrm>
              <a:off x="2995904" y="2839417"/>
              <a:ext cx="2615152" cy="4488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L="228600" lvl="1" indent="-228600">
                <a:lnSpc>
                  <a:spcPct val="90000"/>
                </a:lnSpc>
                <a:buSzPct val="100000"/>
                <a:buFont typeface="Questrial"/>
                <a:buChar char="•"/>
              </a:pPr>
              <a:r>
                <a:rPr lang="el-GR" sz="2000" dirty="0">
                  <a:latin typeface="+mn-lt"/>
                  <a:ea typeface="Questrial"/>
                  <a:cs typeface="Questrial"/>
                  <a:sym typeface="Questrial"/>
                </a:rPr>
                <a:t>Πού θα φιλοξενήσετε το καφέ
Πώς θα διευκολύνετε τις συνομιλίες;
Θα συμπεριλάβετε φιλόδοξους ομιλητές από την κοινότητα; 
Αναθέστε τους ρόλους, ποιος κάνει τι;</a:t>
              </a:r>
              <a:endParaRPr sz="2400" b="0" i="0" u="none" strike="noStrike" cap="none" dirty="0">
                <a:solidFill>
                  <a:schemeClr val="dk1"/>
                </a:solidFill>
                <a:latin typeface="+mn-lt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5984968" y="2069993"/>
              <a:ext cx="2621986" cy="769423"/>
            </a:xfrm>
            <a:prstGeom prst="rect">
              <a:avLst/>
            </a:prstGeom>
            <a:solidFill>
              <a:schemeClr val="accent4"/>
            </a:solidFill>
            <a:ln w="254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4"/>
            <p:cNvSpPr txBox="1"/>
            <p:nvPr/>
          </p:nvSpPr>
          <p:spPr>
            <a:xfrm>
              <a:off x="5984968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lvl="0" algn="ctr">
                <a:lnSpc>
                  <a:spcPct val="90000"/>
                </a:lnSpc>
                <a:buClr>
                  <a:schemeClr val="lt1"/>
                </a:buClr>
                <a:buSzPts val="2400"/>
              </a:pPr>
              <a:r>
                <a:rPr lang="el-GR" sz="2000" dirty="0">
                  <a:solidFill>
                    <a:schemeClr val="lt1"/>
                  </a:solidFill>
                  <a:latin typeface="+mn-lt"/>
                  <a:ea typeface="Questrial"/>
                  <a:cs typeface="Questrial"/>
                  <a:sym typeface="Questrial"/>
                </a:rPr>
                <a:t>Διαφήμιση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5984968" y="2839417"/>
              <a:ext cx="2621986" cy="4488589"/>
            </a:xfrm>
            <a:prstGeom prst="rect">
              <a:avLst/>
            </a:prstGeom>
            <a:solidFill>
              <a:srgbClr val="D7D1DF">
                <a:alpha val="89411"/>
              </a:srgbClr>
            </a:solidFill>
            <a:ln w="25400" cap="flat" cmpd="sng">
              <a:solidFill>
                <a:srgbClr val="D7D1DF">
                  <a:alpha val="89411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4"/>
            <p:cNvSpPr txBox="1"/>
            <p:nvPr/>
          </p:nvSpPr>
          <p:spPr>
            <a:xfrm>
              <a:off x="5984968" y="2839417"/>
              <a:ext cx="2615142" cy="4488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L="228600" lvl="1" indent="-228600">
                <a:lnSpc>
                  <a:spcPct val="90000"/>
                </a:lnSpc>
                <a:buClr>
                  <a:schemeClr val="dk1"/>
                </a:buClr>
                <a:buSzPct val="100000"/>
                <a:buFont typeface="Questrial"/>
                <a:buChar char="•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Δημιουργήστε ένα σχέδιο για τη διαφήμιση της εκδήλωσης.
Ποια κανάλια θα χρησιμοποιήσετε εκτός ή εντός σύνδεσης
Τι περιεχόμενο θα χρησιμοποιήσετε
Ποιο είναι το κύριο μήνυμα;</a:t>
              </a:r>
              <a:endParaRPr sz="2400" b="0" i="0" u="none" strike="noStrike" cap="none" dirty="0">
                <a:solidFill>
                  <a:schemeClr val="dk1"/>
                </a:solidFill>
                <a:latin typeface="+mn-lt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8974032" y="2069993"/>
              <a:ext cx="2621986" cy="769423"/>
            </a:xfrm>
            <a:prstGeom prst="rect">
              <a:avLst/>
            </a:prstGeom>
            <a:solidFill>
              <a:srgbClr val="49ACC5"/>
            </a:solidFill>
            <a:ln w="25400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4"/>
            <p:cNvSpPr txBox="1"/>
            <p:nvPr/>
          </p:nvSpPr>
          <p:spPr>
            <a:xfrm>
              <a:off x="8974032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lvl="0" algn="ctr">
                <a:lnSpc>
                  <a:spcPct val="90000"/>
                </a:lnSpc>
                <a:buClr>
                  <a:schemeClr val="lt1"/>
                </a:buClr>
                <a:buSzPts val="2400"/>
              </a:pPr>
              <a:r>
                <a:rPr lang="el-GR" sz="2000" dirty="0">
                  <a:solidFill>
                    <a:schemeClr val="lt1"/>
                  </a:solidFill>
                  <a:latin typeface="+mn-lt"/>
                  <a:ea typeface="Questrial"/>
                  <a:cs typeface="Questrial"/>
                  <a:sym typeface="Questrial"/>
                </a:rPr>
                <a:t>Σχεδιάστε τη ροή και τις δραστηριότητες</a:t>
              </a:r>
              <a:endParaRPr sz="2400" b="0" i="0" u="none" strike="noStrike" cap="none" dirty="0">
                <a:solidFill>
                  <a:schemeClr val="lt1"/>
                </a:solidFill>
                <a:latin typeface="+mn-lt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8974032" y="2839417"/>
              <a:ext cx="2621986" cy="4488589"/>
            </a:xfrm>
            <a:prstGeom prst="rect">
              <a:avLst/>
            </a:prstGeom>
            <a:solidFill>
              <a:srgbClr val="CDE1E8">
                <a:alpha val="89411"/>
              </a:srgbClr>
            </a:solidFill>
            <a:ln w="25400" cap="flat" cmpd="sng">
              <a:solidFill>
                <a:srgbClr val="CDE1E8">
                  <a:alpha val="89411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4"/>
            <p:cNvSpPr txBox="1"/>
            <p:nvPr/>
          </p:nvSpPr>
          <p:spPr>
            <a:xfrm>
              <a:off x="8974023" y="2839418"/>
              <a:ext cx="2622000" cy="448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L="228600" lvl="1" indent="-209550">
                <a:lnSpc>
                  <a:spcPct val="90000"/>
                </a:lnSpc>
                <a:buClr>
                  <a:schemeClr val="dk1"/>
                </a:buClr>
                <a:buSzPct val="100000"/>
                <a:buFont typeface="Questrial"/>
                <a:buChar char="•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Σχεδιάστε μια πρόχειρη ατζέντα.
Πώς διασφαλίζετε ότι τα ευαίσθητα θέματα αντιμετωπίζονται σωστά;
Καταιγισμός ιδεών για ενδιαφέρουσες ερωτήσεις και υλικά.
 Φροντίστε να σκεφτείτε τη συμπερίληψη (γλώσσα, προσβασιμότητα, ψηφιακή πρόσβαση).</a:t>
              </a:r>
              <a:endParaRPr sz="2100" b="0" i="0" u="none" strike="noStrike" cap="none" dirty="0">
                <a:solidFill>
                  <a:schemeClr val="dk1"/>
                </a:solidFill>
                <a:latin typeface="+mn-lt"/>
                <a:ea typeface="Questrial"/>
                <a:cs typeface="Questrial"/>
                <a:sym typeface="Questrial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1963096" y="2069993"/>
              <a:ext cx="2621986" cy="769423"/>
            </a:xfrm>
            <a:prstGeom prst="rect">
              <a:avLst/>
            </a:prstGeom>
            <a:solidFill>
              <a:srgbClr val="F79543"/>
            </a:solidFill>
            <a:ln w="25400" cap="flat" cmpd="sng">
              <a:solidFill>
                <a:srgbClr val="F7954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4"/>
            <p:cNvSpPr txBox="1"/>
            <p:nvPr/>
          </p:nvSpPr>
          <p:spPr>
            <a:xfrm>
              <a:off x="11963096" y="2069993"/>
              <a:ext cx="2621986" cy="7694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97525" rIns="170675" bIns="97525" anchor="ctr" anchorCtr="0">
              <a:noAutofit/>
            </a:bodyPr>
            <a:lstStyle/>
            <a:p>
              <a:pPr lvl="0" algn="ctr">
                <a:lnSpc>
                  <a:spcPct val="90000"/>
                </a:lnSpc>
                <a:buClr>
                  <a:schemeClr val="lt1"/>
                </a:buClr>
                <a:buSzPts val="2400"/>
              </a:pPr>
              <a:r>
                <a:rPr lang="el-GR" sz="2000" dirty="0">
                  <a:solidFill>
                    <a:schemeClr val="lt1"/>
                  </a:solidFill>
                  <a:latin typeface="+mn-lt"/>
                  <a:ea typeface="Questrial"/>
                  <a:cs typeface="Questrial"/>
                  <a:sym typeface="Questrial"/>
                </a:rPr>
                <a:t>Σχόλια &amp; επόμενα βήματα</a:t>
              </a:r>
              <a:endParaRPr sz="14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11969936" y="2862353"/>
              <a:ext cx="2621986" cy="4488589"/>
            </a:xfrm>
            <a:prstGeom prst="rect">
              <a:avLst/>
            </a:prstGeom>
            <a:solidFill>
              <a:srgbClr val="FBDCCE">
                <a:alpha val="89411"/>
              </a:srgbClr>
            </a:solidFill>
            <a:ln w="25400" cap="flat" cmpd="sng">
              <a:solidFill>
                <a:srgbClr val="FBDCCE">
                  <a:alpha val="89411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4"/>
            <p:cNvSpPr txBox="1"/>
            <p:nvPr/>
          </p:nvSpPr>
          <p:spPr>
            <a:xfrm>
              <a:off x="11969936" y="2862353"/>
              <a:ext cx="2621986" cy="44885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8000" tIns="128000" rIns="170675" bIns="192000" anchor="t" anchorCtr="0">
              <a:noAutofit/>
            </a:bodyPr>
            <a:lstStyle/>
            <a:p>
              <a:pPr marL="228600" lvl="1" indent="-222250">
                <a:lnSpc>
                  <a:spcPct val="90000"/>
                </a:lnSpc>
                <a:buClr>
                  <a:schemeClr val="dk1"/>
                </a:buClr>
                <a:buSzPts val="2300"/>
                <a:buFont typeface="Questrial"/>
                <a:buChar char="•"/>
              </a:pPr>
              <a:r>
                <a:rPr lang="el-GR" sz="2000" dirty="0">
                  <a:solidFill>
                    <a:schemeClr val="dk1"/>
                  </a:solidFill>
                  <a:latin typeface="+mn-lt"/>
                  <a:ea typeface="Questrial"/>
                  <a:cs typeface="Questrial"/>
                  <a:sym typeface="Questrial"/>
                </a:rPr>
                <a:t>Σχεδιάστε εάν και στη συνέχεια πώς να συλλέξετε σχόλια από τους συμμετέχοντες στο καφέ συνομηλίκων (π.χ. μια σύντομη έντυπη φόρμα, μια διαδικτυακή έρευνα ή μια σύντομη ομαδική συζήτηση στο τέλος του καφέ.
Είναι ένα μεμονωμένο γεγονός ή μια σειρά;</a:t>
              </a:r>
              <a:endParaRPr sz="1300" b="0" i="0" u="none" strike="noStrike" cap="none" dirty="0">
                <a:solidFill>
                  <a:srgbClr val="000000"/>
                </a:solidFill>
                <a:latin typeface="+mn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4"/>
          <p:cNvSpPr/>
          <p:nvPr/>
        </p:nvSpPr>
        <p:spPr>
          <a:xfrm>
            <a:off x="373800" y="2093275"/>
            <a:ext cx="17568600" cy="2162700"/>
          </a:xfrm>
          <a:prstGeom prst="rect">
            <a:avLst/>
          </a:prstGeom>
          <a:solidFill>
            <a:srgbClr val="9EC6AA"/>
          </a:solidFill>
          <a:ln w="9525" cap="flat" cmpd="sng">
            <a:solidFill>
              <a:srgbClr val="9EC6A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4"/>
          <p:cNvSpPr txBox="1"/>
          <p:nvPr/>
        </p:nvSpPr>
        <p:spPr>
          <a:xfrm>
            <a:off x="762600" y="2578248"/>
            <a:ext cx="17179800" cy="1052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71111"/>
              </a:lnSpc>
              <a:buSzPts val="3200"/>
            </a:pPr>
            <a:r>
              <a:rPr lang="el-GR" sz="2000" b="1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Χωριστείτε σε ομάδες των 3-4 ατόμων και οργανώστε ένα καφέ συνομηλίκων για ένα θέμα σχετικό με τις ψηφιακές συνήθειες.
Να θυμάστε ότι η ομάδα σας θα μοιραστεί την ιδέα και τα βήματα με την υπόλοιπη ομάδα στο τέλος.</a:t>
            </a:r>
            <a:endParaRPr sz="1000" b="1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5"/>
          <p:cNvGrpSpPr/>
          <p:nvPr/>
        </p:nvGrpSpPr>
        <p:grpSpPr>
          <a:xfrm>
            <a:off x="-830432" y="792495"/>
            <a:ext cx="10540987" cy="1571949"/>
            <a:chOff x="0" y="-47625"/>
            <a:chExt cx="2125331" cy="316945"/>
          </a:xfrm>
        </p:grpSpPr>
        <p:sp>
          <p:nvSpPr>
            <p:cNvPr id="223" name="Google Shape;223;p5"/>
            <p:cNvSpPr/>
            <p:nvPr/>
          </p:nvSpPr>
          <p:spPr>
            <a:xfrm>
              <a:off x="0" y="0"/>
              <a:ext cx="2125331" cy="269320"/>
            </a:xfrm>
            <a:custGeom>
              <a:avLst/>
              <a:gdLst/>
              <a:ahLst/>
              <a:cxnLst/>
              <a:rect l="l" t="t" r="r" b="b"/>
              <a:pathLst>
                <a:path w="2125331" h="269320" extrusionOk="0">
                  <a:moveTo>
                    <a:pt x="73446" y="0"/>
                  </a:moveTo>
                  <a:lnTo>
                    <a:pt x="2051885" y="0"/>
                  </a:lnTo>
                  <a:cubicBezTo>
                    <a:pt x="2092448" y="0"/>
                    <a:pt x="2125331" y="32883"/>
                    <a:pt x="2125331" y="73446"/>
                  </a:cubicBezTo>
                  <a:lnTo>
                    <a:pt x="2125331" y="195874"/>
                  </a:lnTo>
                  <a:cubicBezTo>
                    <a:pt x="2125331" y="236437"/>
                    <a:pt x="2092448" y="269320"/>
                    <a:pt x="2051885" y="269320"/>
                  </a:cubicBezTo>
                  <a:lnTo>
                    <a:pt x="73446" y="269320"/>
                  </a:lnTo>
                  <a:cubicBezTo>
                    <a:pt x="32883" y="269320"/>
                    <a:pt x="0" y="236437"/>
                    <a:pt x="0" y="195874"/>
                  </a:cubicBezTo>
                  <a:lnTo>
                    <a:pt x="0" y="73446"/>
                  </a:lnTo>
                  <a:cubicBezTo>
                    <a:pt x="0" y="32883"/>
                    <a:pt x="32883" y="0"/>
                    <a:pt x="73446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 txBox="1"/>
            <p:nvPr/>
          </p:nvSpPr>
          <p:spPr>
            <a:xfrm>
              <a:off x="0" y="-47625"/>
              <a:ext cx="2125331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5"/>
          <p:cNvGrpSpPr/>
          <p:nvPr/>
        </p:nvGrpSpPr>
        <p:grpSpPr>
          <a:xfrm>
            <a:off x="289322" y="922059"/>
            <a:ext cx="1478756" cy="1926649"/>
            <a:chOff x="0" y="-47625"/>
            <a:chExt cx="660400" cy="860425"/>
          </a:xfrm>
        </p:grpSpPr>
        <p:sp>
          <p:nvSpPr>
            <p:cNvPr id="226" name="Google Shape;226;p5"/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 extrusionOk="0">
                  <a:moveTo>
                    <a:pt x="220252" y="793731"/>
                  </a:moveTo>
                  <a:cubicBezTo>
                    <a:pt x="254109" y="805245"/>
                    <a:pt x="292600" y="812800"/>
                    <a:pt x="330378" y="812800"/>
                  </a:cubicBezTo>
                  <a:cubicBezTo>
                    <a:pt x="368157" y="812800"/>
                    <a:pt x="404509" y="806323"/>
                    <a:pt x="438009" y="794809"/>
                  </a:cubicBezTo>
                  <a:cubicBezTo>
                    <a:pt x="438723" y="794450"/>
                    <a:pt x="439435" y="794450"/>
                    <a:pt x="440148" y="794090"/>
                  </a:cubicBezTo>
                  <a:cubicBezTo>
                    <a:pt x="565955" y="748035"/>
                    <a:pt x="658618" y="626421"/>
                    <a:pt x="660400" y="48429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782" y="627140"/>
                    <a:pt x="93019" y="748755"/>
                    <a:pt x="220252" y="793731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 txBox="1"/>
            <p:nvPr/>
          </p:nvSpPr>
          <p:spPr>
            <a:xfrm>
              <a:off x="0" y="-4762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" name="Google Shape;228;p5"/>
          <p:cNvSpPr/>
          <p:nvPr/>
        </p:nvSpPr>
        <p:spPr>
          <a:xfrm flipH="1">
            <a:off x="13019163" y="5669583"/>
            <a:ext cx="5268837" cy="4617417"/>
          </a:xfrm>
          <a:custGeom>
            <a:avLst/>
            <a:gdLst/>
            <a:ahLst/>
            <a:cxnLst/>
            <a:rect l="l" t="t" r="r" b="b"/>
            <a:pathLst>
              <a:path w="5268837" h="4617417" extrusionOk="0">
                <a:moveTo>
                  <a:pt x="5268837" y="0"/>
                </a:moveTo>
                <a:lnTo>
                  <a:pt x="0" y="0"/>
                </a:lnTo>
                <a:lnTo>
                  <a:pt x="0" y="4617417"/>
                </a:lnTo>
                <a:lnTo>
                  <a:pt x="5268837" y="4617417"/>
                </a:lnTo>
                <a:lnTo>
                  <a:pt x="526883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5"/>
          <p:cNvSpPr txBox="1"/>
          <p:nvPr/>
        </p:nvSpPr>
        <p:spPr>
          <a:xfrm>
            <a:off x="1964810" y="1277124"/>
            <a:ext cx="7003030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buSzPts val="72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Ομαδική ενημέρωση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30" name="Google Shape;230;p5"/>
          <p:cNvGrpSpPr/>
          <p:nvPr/>
        </p:nvGrpSpPr>
        <p:grpSpPr>
          <a:xfrm>
            <a:off x="486054" y="950434"/>
            <a:ext cx="1085292" cy="1723865"/>
            <a:chOff x="0" y="-47625"/>
            <a:chExt cx="660400" cy="1048972"/>
          </a:xfrm>
        </p:grpSpPr>
        <p:sp>
          <p:nvSpPr>
            <p:cNvPr id="231" name="Google Shape;231;p5"/>
            <p:cNvSpPr/>
            <p:nvPr/>
          </p:nvSpPr>
          <p:spPr>
            <a:xfrm>
              <a:off x="0" y="0"/>
              <a:ext cx="660400" cy="1001347"/>
            </a:xfrm>
            <a:custGeom>
              <a:avLst/>
              <a:gdLst/>
              <a:ahLst/>
              <a:cxnLst/>
              <a:rect l="l" t="t" r="r" b="b"/>
              <a:pathLst>
                <a:path w="660400" h="1001347" extrusionOk="0">
                  <a:moveTo>
                    <a:pt x="220252" y="982278"/>
                  </a:moveTo>
                  <a:cubicBezTo>
                    <a:pt x="254109" y="993792"/>
                    <a:pt x="292600" y="1001347"/>
                    <a:pt x="330378" y="1001347"/>
                  </a:cubicBezTo>
                  <a:cubicBezTo>
                    <a:pt x="368157" y="1001347"/>
                    <a:pt x="404509" y="994870"/>
                    <a:pt x="438009" y="983356"/>
                  </a:cubicBezTo>
                  <a:cubicBezTo>
                    <a:pt x="438723" y="982997"/>
                    <a:pt x="439435" y="982997"/>
                    <a:pt x="440148" y="982637"/>
                  </a:cubicBezTo>
                  <a:cubicBezTo>
                    <a:pt x="565955" y="936582"/>
                    <a:pt x="658618" y="814968"/>
                    <a:pt x="660400" y="668657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68161"/>
                  </a:lnTo>
                  <a:cubicBezTo>
                    <a:pt x="1782" y="815687"/>
                    <a:pt x="93019" y="937302"/>
                    <a:pt x="220252" y="982278"/>
                  </a:cubicBezTo>
                  <a:close/>
                </a:path>
              </a:pathLst>
            </a:custGeom>
            <a:solidFill>
              <a:srgbClr val="E6FB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 txBox="1"/>
            <p:nvPr/>
          </p:nvSpPr>
          <p:spPr>
            <a:xfrm>
              <a:off x="0" y="-47625"/>
              <a:ext cx="660400" cy="921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p5"/>
          <p:cNvSpPr txBox="1"/>
          <p:nvPr/>
        </p:nvSpPr>
        <p:spPr>
          <a:xfrm>
            <a:off x="1708981" y="3505867"/>
            <a:ext cx="13378619" cy="272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>
              <a:lnSpc>
                <a:spcPct val="171111"/>
              </a:lnSpc>
              <a:buClr>
                <a:srgbClr val="102C57"/>
              </a:buClr>
              <a:buSzPct val="100000"/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Πώς σας φαίνεται η ιδέα του χώρου συνάντησης Συνομηλίκων;
Πιστεύετε ότι θα ήταν αποτελεσματικό μεταξύ των συνομηλίκων σας;
Ποια άλλα θέματα θα μπορούσαν να αντιμετωπιστούν με παρόμοια προσέγγιση;
Πώς θα ωφελούσε τη διοργάνωση αυτού του είδους εκδήλωσης τον εκπαιδευτή συνομηλίκων και πώς θα ωφελούσε τους συμμετέχοντες;</a:t>
            </a:r>
            <a:endParaRPr sz="3600" b="0" i="0" u="none" strike="noStrike" cap="none" dirty="0">
              <a:solidFill>
                <a:srgbClr val="102C57"/>
              </a:solidFill>
              <a:latin typeface="+mn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"/>
          <p:cNvSpPr/>
          <p:nvPr/>
        </p:nvSpPr>
        <p:spPr>
          <a:xfrm>
            <a:off x="14630400" y="6743700"/>
            <a:ext cx="4083110" cy="3906175"/>
          </a:xfrm>
          <a:custGeom>
            <a:avLst/>
            <a:gdLst/>
            <a:ahLst/>
            <a:cxnLst/>
            <a:rect l="l" t="t" r="r" b="b"/>
            <a:pathLst>
              <a:path w="4083110" h="3906175" extrusionOk="0">
                <a:moveTo>
                  <a:pt x="0" y="0"/>
                </a:moveTo>
                <a:lnTo>
                  <a:pt x="4083110" y="0"/>
                </a:lnTo>
                <a:lnTo>
                  <a:pt x="4083110" y="3906175"/>
                </a:lnTo>
                <a:lnTo>
                  <a:pt x="0" y="39061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6"/>
          <p:cNvGrpSpPr/>
          <p:nvPr/>
        </p:nvGrpSpPr>
        <p:grpSpPr>
          <a:xfrm>
            <a:off x="1164262" y="792495"/>
            <a:ext cx="14609138" cy="1571949"/>
            <a:chOff x="0" y="-47625"/>
            <a:chExt cx="1608918" cy="316945"/>
          </a:xfrm>
        </p:grpSpPr>
        <p:sp>
          <p:nvSpPr>
            <p:cNvPr id="240" name="Google Shape;240;p6"/>
            <p:cNvSpPr/>
            <p:nvPr/>
          </p:nvSpPr>
          <p:spPr>
            <a:xfrm>
              <a:off x="0" y="0"/>
              <a:ext cx="1608918" cy="269320"/>
            </a:xfrm>
            <a:custGeom>
              <a:avLst/>
              <a:gdLst/>
              <a:ahLst/>
              <a:cxnLst/>
              <a:rect l="l" t="t" r="r" b="b"/>
              <a:pathLst>
                <a:path w="1608918" h="269320" extrusionOk="0">
                  <a:moveTo>
                    <a:pt x="97020" y="0"/>
                  </a:moveTo>
                  <a:lnTo>
                    <a:pt x="1511898" y="0"/>
                  </a:lnTo>
                  <a:cubicBezTo>
                    <a:pt x="1565481" y="0"/>
                    <a:pt x="1608918" y="43437"/>
                    <a:pt x="1608918" y="97020"/>
                  </a:cubicBezTo>
                  <a:lnTo>
                    <a:pt x="1608918" y="172300"/>
                  </a:lnTo>
                  <a:cubicBezTo>
                    <a:pt x="1608918" y="198031"/>
                    <a:pt x="1598696" y="222709"/>
                    <a:pt x="1580502" y="240903"/>
                  </a:cubicBezTo>
                  <a:cubicBezTo>
                    <a:pt x="1562307" y="259098"/>
                    <a:pt x="1537629" y="269320"/>
                    <a:pt x="1511898" y="269320"/>
                  </a:cubicBezTo>
                  <a:lnTo>
                    <a:pt x="97020" y="269320"/>
                  </a:lnTo>
                  <a:cubicBezTo>
                    <a:pt x="71288" y="269320"/>
                    <a:pt x="46611" y="259098"/>
                    <a:pt x="28416" y="240903"/>
                  </a:cubicBezTo>
                  <a:cubicBezTo>
                    <a:pt x="10222" y="222709"/>
                    <a:pt x="0" y="198031"/>
                    <a:pt x="0" y="172300"/>
                  </a:cubicBezTo>
                  <a:lnTo>
                    <a:pt x="0" y="97020"/>
                  </a:lnTo>
                  <a:cubicBezTo>
                    <a:pt x="0" y="71288"/>
                    <a:pt x="10222" y="46611"/>
                    <a:pt x="28416" y="28416"/>
                  </a:cubicBezTo>
                  <a:cubicBezTo>
                    <a:pt x="46611" y="10222"/>
                    <a:pt x="71288" y="0"/>
                    <a:pt x="970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6"/>
            <p:cNvSpPr txBox="1"/>
            <p:nvPr/>
          </p:nvSpPr>
          <p:spPr>
            <a:xfrm>
              <a:off x="0" y="-47625"/>
              <a:ext cx="1608918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1354144" y="1159802"/>
            <a:ext cx="1073539" cy="1073539"/>
          </a:xfrm>
          <a:custGeom>
            <a:avLst/>
            <a:gdLst/>
            <a:ahLst/>
            <a:cxnLst/>
            <a:rect l="l" t="t" r="r" b="b"/>
            <a:pathLst>
              <a:path w="1073539" h="1073539" extrusionOk="0">
                <a:moveTo>
                  <a:pt x="0" y="0"/>
                </a:moveTo>
                <a:lnTo>
                  <a:pt x="1073539" y="0"/>
                </a:lnTo>
                <a:lnTo>
                  <a:pt x="1073539" y="1073539"/>
                </a:lnTo>
                <a:lnTo>
                  <a:pt x="0" y="10735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 txBox="1"/>
          <p:nvPr/>
        </p:nvSpPr>
        <p:spPr>
          <a:xfrm>
            <a:off x="1354145" y="3543300"/>
            <a:ext cx="14811142" cy="263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71500" lvl="0" indent="-533400">
              <a:lnSpc>
                <a:spcPct val="171111"/>
              </a:lnSpc>
              <a:buClr>
                <a:srgbClr val="102C57"/>
              </a:buClr>
              <a:buSzPct val="100000"/>
              <a:buFont typeface="Arial"/>
              <a:buChar char="•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Γνωρίζετε αν υπάρχουν άλλες παρόμοιες εκδηλώσεις που διοργανώνονται στην κοινότητά σας για να τονίσετε και να συζητήσετε παρόμοια θέματα; Αν ναι, μοιραστείτε μερικά παραδείγματα με την ομάδα.
Έχετε λάβει ποτέ μέρος σε ένα καφέ συνομηλίκων ή κοινότητας, πώς ήταν η εμπειρία σας;
Εάν δεν έχετε συμμετάσχει, θα θέλατε να το κάνετε και αν ναι, ποιο θέμα σας ενδιαφέρει και ποιες γνώσεις, δεξιότητες ή υποστήριξη θα θέλατε να αποκτήσετε;</a:t>
            </a:r>
            <a:endParaRPr sz="3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6"/>
          <p:cNvSpPr txBox="1"/>
          <p:nvPr/>
        </p:nvSpPr>
        <p:spPr>
          <a:xfrm>
            <a:off x="2771729" y="1299451"/>
            <a:ext cx="15821071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buSzPts val="72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Ας μοιραστούμε τις εμπειρίες μας!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BEC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7"/>
          <p:cNvGrpSpPr/>
          <p:nvPr/>
        </p:nvGrpSpPr>
        <p:grpSpPr>
          <a:xfrm>
            <a:off x="-830432" y="792495"/>
            <a:ext cx="10660232" cy="1571949"/>
            <a:chOff x="0" y="-47625"/>
            <a:chExt cx="1833843" cy="316945"/>
          </a:xfrm>
        </p:grpSpPr>
        <p:sp>
          <p:nvSpPr>
            <p:cNvPr id="250" name="Google Shape;250;p7"/>
            <p:cNvSpPr/>
            <p:nvPr/>
          </p:nvSpPr>
          <p:spPr>
            <a:xfrm>
              <a:off x="0" y="0"/>
              <a:ext cx="1833843" cy="269320"/>
            </a:xfrm>
            <a:custGeom>
              <a:avLst/>
              <a:gdLst/>
              <a:ahLst/>
              <a:cxnLst/>
              <a:rect l="l" t="t" r="r" b="b"/>
              <a:pathLst>
                <a:path w="1833843" h="269320" extrusionOk="0">
                  <a:moveTo>
                    <a:pt x="85120" y="0"/>
                  </a:moveTo>
                  <a:lnTo>
                    <a:pt x="1748723" y="0"/>
                  </a:lnTo>
                  <a:cubicBezTo>
                    <a:pt x="1795733" y="0"/>
                    <a:pt x="1833843" y="38110"/>
                    <a:pt x="1833843" y="85120"/>
                  </a:cubicBezTo>
                  <a:lnTo>
                    <a:pt x="1833843" y="184200"/>
                  </a:lnTo>
                  <a:cubicBezTo>
                    <a:pt x="1833843" y="231210"/>
                    <a:pt x="1795733" y="269320"/>
                    <a:pt x="1748723" y="269320"/>
                  </a:cubicBezTo>
                  <a:lnTo>
                    <a:pt x="85120" y="269320"/>
                  </a:lnTo>
                  <a:cubicBezTo>
                    <a:pt x="62545" y="269320"/>
                    <a:pt x="40894" y="260352"/>
                    <a:pt x="24931" y="244389"/>
                  </a:cubicBezTo>
                  <a:cubicBezTo>
                    <a:pt x="8968" y="228426"/>
                    <a:pt x="0" y="206775"/>
                    <a:pt x="0" y="184200"/>
                  </a:cubicBezTo>
                  <a:lnTo>
                    <a:pt x="0" y="85120"/>
                  </a:lnTo>
                  <a:cubicBezTo>
                    <a:pt x="0" y="38110"/>
                    <a:pt x="38110" y="0"/>
                    <a:pt x="85120" y="0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7"/>
            <p:cNvSpPr txBox="1"/>
            <p:nvPr/>
          </p:nvSpPr>
          <p:spPr>
            <a:xfrm>
              <a:off x="0" y="-47625"/>
              <a:ext cx="1833843" cy="3169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7"/>
          <p:cNvGrpSpPr/>
          <p:nvPr/>
        </p:nvGrpSpPr>
        <p:grpSpPr>
          <a:xfrm>
            <a:off x="289322" y="922059"/>
            <a:ext cx="1478756" cy="1926649"/>
            <a:chOff x="0" y="-47625"/>
            <a:chExt cx="660400" cy="860425"/>
          </a:xfrm>
        </p:grpSpPr>
        <p:sp>
          <p:nvSpPr>
            <p:cNvPr id="253" name="Google Shape;253;p7"/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 extrusionOk="0">
                  <a:moveTo>
                    <a:pt x="220252" y="793731"/>
                  </a:moveTo>
                  <a:cubicBezTo>
                    <a:pt x="254109" y="805245"/>
                    <a:pt x="292600" y="812800"/>
                    <a:pt x="330378" y="812800"/>
                  </a:cubicBezTo>
                  <a:cubicBezTo>
                    <a:pt x="368157" y="812800"/>
                    <a:pt x="404509" y="806323"/>
                    <a:pt x="438009" y="794809"/>
                  </a:cubicBezTo>
                  <a:cubicBezTo>
                    <a:pt x="438723" y="794450"/>
                    <a:pt x="439435" y="794450"/>
                    <a:pt x="440148" y="794090"/>
                  </a:cubicBezTo>
                  <a:cubicBezTo>
                    <a:pt x="565955" y="748035"/>
                    <a:pt x="658618" y="626421"/>
                    <a:pt x="660400" y="484298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483939"/>
                  </a:lnTo>
                  <a:cubicBezTo>
                    <a:pt x="1782" y="627140"/>
                    <a:pt x="93019" y="748755"/>
                    <a:pt x="220252" y="793731"/>
                  </a:cubicBezTo>
                  <a:close/>
                </a:path>
              </a:pathLst>
            </a:custGeom>
            <a:solidFill>
              <a:srgbClr val="9FC8A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7"/>
            <p:cNvSpPr txBox="1"/>
            <p:nvPr/>
          </p:nvSpPr>
          <p:spPr>
            <a:xfrm>
              <a:off x="0" y="-47625"/>
              <a:ext cx="660400" cy="733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p7"/>
          <p:cNvSpPr/>
          <p:nvPr/>
        </p:nvSpPr>
        <p:spPr>
          <a:xfrm flipH="1">
            <a:off x="13944600" y="6515100"/>
            <a:ext cx="5268837" cy="4617417"/>
          </a:xfrm>
          <a:custGeom>
            <a:avLst/>
            <a:gdLst/>
            <a:ahLst/>
            <a:cxnLst/>
            <a:rect l="l" t="t" r="r" b="b"/>
            <a:pathLst>
              <a:path w="5268837" h="4617417" extrusionOk="0">
                <a:moveTo>
                  <a:pt x="5268837" y="0"/>
                </a:moveTo>
                <a:lnTo>
                  <a:pt x="0" y="0"/>
                </a:lnTo>
                <a:lnTo>
                  <a:pt x="0" y="4617417"/>
                </a:lnTo>
                <a:lnTo>
                  <a:pt x="5268837" y="4617417"/>
                </a:lnTo>
                <a:lnTo>
                  <a:pt x="526883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7"/>
          <p:cNvSpPr txBox="1"/>
          <p:nvPr/>
        </p:nvSpPr>
        <p:spPr>
          <a:xfrm>
            <a:off x="2345678" y="1263199"/>
            <a:ext cx="8474722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  <a:buSzPts val="7200"/>
            </a:pPr>
            <a:r>
              <a:rPr lang="el-GR" sz="4000" b="1" dirty="0">
                <a:solidFill>
                  <a:srgbClr val="FFFFFF"/>
                </a:solidFill>
                <a:latin typeface="+mn-lt"/>
                <a:ea typeface="Anta"/>
                <a:cs typeface="Anta"/>
                <a:sym typeface="Anta"/>
              </a:rPr>
              <a:t>Χρόνος προβληματισμού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grpSp>
        <p:nvGrpSpPr>
          <p:cNvPr id="257" name="Google Shape;257;p7"/>
          <p:cNvGrpSpPr/>
          <p:nvPr/>
        </p:nvGrpSpPr>
        <p:grpSpPr>
          <a:xfrm>
            <a:off x="486054" y="950434"/>
            <a:ext cx="1085292" cy="1723865"/>
            <a:chOff x="0" y="-47625"/>
            <a:chExt cx="660400" cy="1048972"/>
          </a:xfrm>
        </p:grpSpPr>
        <p:sp>
          <p:nvSpPr>
            <p:cNvPr id="258" name="Google Shape;258;p7"/>
            <p:cNvSpPr/>
            <p:nvPr/>
          </p:nvSpPr>
          <p:spPr>
            <a:xfrm>
              <a:off x="0" y="0"/>
              <a:ext cx="660400" cy="1001347"/>
            </a:xfrm>
            <a:custGeom>
              <a:avLst/>
              <a:gdLst/>
              <a:ahLst/>
              <a:cxnLst/>
              <a:rect l="l" t="t" r="r" b="b"/>
              <a:pathLst>
                <a:path w="660400" h="1001347" extrusionOk="0">
                  <a:moveTo>
                    <a:pt x="220252" y="982278"/>
                  </a:moveTo>
                  <a:cubicBezTo>
                    <a:pt x="254109" y="993792"/>
                    <a:pt x="292600" y="1001347"/>
                    <a:pt x="330378" y="1001347"/>
                  </a:cubicBezTo>
                  <a:cubicBezTo>
                    <a:pt x="368157" y="1001347"/>
                    <a:pt x="404509" y="994870"/>
                    <a:pt x="438009" y="983356"/>
                  </a:cubicBezTo>
                  <a:cubicBezTo>
                    <a:pt x="438723" y="982997"/>
                    <a:pt x="439435" y="982997"/>
                    <a:pt x="440148" y="982637"/>
                  </a:cubicBezTo>
                  <a:cubicBezTo>
                    <a:pt x="565955" y="936582"/>
                    <a:pt x="658618" y="814968"/>
                    <a:pt x="660400" y="668657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68161"/>
                  </a:lnTo>
                  <a:cubicBezTo>
                    <a:pt x="1782" y="815687"/>
                    <a:pt x="93019" y="937302"/>
                    <a:pt x="220252" y="982278"/>
                  </a:cubicBezTo>
                  <a:close/>
                </a:path>
              </a:pathLst>
            </a:custGeom>
            <a:solidFill>
              <a:srgbClr val="E6FBE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7"/>
            <p:cNvSpPr txBox="1"/>
            <p:nvPr/>
          </p:nvSpPr>
          <p:spPr>
            <a:xfrm>
              <a:off x="0" y="-47625"/>
              <a:ext cx="660400" cy="921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0" name="Google Shape;260;p7"/>
          <p:cNvSpPr txBox="1"/>
          <p:nvPr/>
        </p:nvSpPr>
        <p:spPr>
          <a:xfrm>
            <a:off x="1768078" y="3284378"/>
            <a:ext cx="13909799" cy="3157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71111"/>
              </a:lnSpc>
              <a:buSzPts val="3600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Σκεφτείτε</a:t>
            </a:r>
            <a:r>
              <a:rPr lang="en-US" sz="2000" b="0" i="0" u="none" strike="noStrike" cap="none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:</a:t>
            </a:r>
            <a:endParaRPr sz="20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571500" lvl="0" indent="-565150">
              <a:lnSpc>
                <a:spcPct val="171111"/>
              </a:lnSpc>
              <a:buClr>
                <a:srgbClr val="102C57"/>
              </a:buClr>
              <a:buSzPct val="100000"/>
              <a:buFont typeface="Arial"/>
              <a:buChar char="★"/>
            </a:pP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Ποια θα ήταν τα πρώτα βήματα που πρέπει να κάνετε για να οργανώσετε ένα καφέ </a:t>
            </a:r>
            <a:r>
              <a:rPr lang="el-GR" sz="2000" dirty="0" err="1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ομοτίμων</a:t>
            </a:r>
            <a:r>
              <a:rPr lang="el-GR" sz="2000" dirty="0">
                <a:solidFill>
                  <a:srgbClr val="102C57"/>
                </a:solidFill>
                <a:latin typeface="+mn-lt"/>
                <a:ea typeface="Questrial"/>
                <a:cs typeface="Questrial"/>
                <a:sym typeface="Questrial"/>
              </a:rPr>
              <a:t> στην κοινότητά σας και με ποιον θα το κάνατε και ποιον θα προσκαλούσατε να συμμετάσχει;
Ποια είναι τα θέματα που αισθάνεστε σχετικά με εσάς να συζητήσετε και ποιον θα προσκαλούσατε να συμμετάσχει;
Μάθατε κάτι για τον εαυτό σας κατά τη διάρκεια αυτής της δραστηριότητας; Επισημάνετε ορισμένα δυνατά σημεία και πιθανές αδυναμίες που ανακαλύψατε.</a:t>
            </a:r>
            <a:endParaRPr sz="1300" b="0" i="0" u="none" strike="noStrike" cap="none" dirty="0">
              <a:solidFill>
                <a:srgbClr val="000000"/>
              </a:solidFill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858</Words>
  <Application>Microsoft Office PowerPoint</Application>
  <PresentationFormat>Custom</PresentationFormat>
  <Paragraphs>58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Anta</vt:lpstr>
      <vt:lpstr>Poppins</vt:lpstr>
      <vt:lpstr>Calibri</vt:lpstr>
      <vt:lpstr>Arial</vt:lpstr>
      <vt:lpstr>Questrial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FIPL</dc:creator>
  <cp:lastModifiedBy>Danae Marga</cp:lastModifiedBy>
  <cp:revision>1</cp:revision>
  <dcterms:created xsi:type="dcterms:W3CDTF">2006-08-16T00:00:00Z</dcterms:created>
  <dcterms:modified xsi:type="dcterms:W3CDTF">2026-03-17T21:15:50Z</dcterms:modified>
</cp:coreProperties>
</file>