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Fredoka"/>
      <p:regular r:id="rId19"/>
      <p:bold r:id="rId20"/>
    </p:embeddedFont>
    <p:embeddedFont>
      <p:font typeface="Roboto"/>
      <p:regular r:id="rId21"/>
      <p:bold r:id="rId22"/>
      <p:italic r:id="rId23"/>
      <p:boldItalic r:id="rId24"/>
    </p:embeddedFont>
    <p:embeddedFont>
      <p:font typeface="Poppins"/>
      <p:regular r:id="rId25"/>
      <p:bold r:id="rId26"/>
      <p:italic r:id="rId27"/>
      <p:boldItalic r:id="rId28"/>
    </p:embeddedFont>
    <p:embeddedFont>
      <p:font typeface="Montserrat"/>
      <p:regular r:id="rId29"/>
      <p:bold r:id="rId30"/>
      <p:italic r:id="rId31"/>
      <p:boldItalic r:id="rId32"/>
    </p:embeddedFont>
    <p:embeddedFont>
      <p:font typeface="Montserrat Black"/>
      <p:bold r:id="rId33"/>
      <p:boldItalic r:id="rId34"/>
    </p:embeddedFont>
    <p:embeddedFont>
      <p:font typeface="Ovo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6" roundtripDataSignature="AMtx7mgBmied/ZNrgH5IVCnZ+s7vGnTG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redoka-bold.fntdata"/><Relationship Id="rId22" Type="http://schemas.openxmlformats.org/officeDocument/2006/relationships/font" Target="fonts/Roboto-bold.fntdata"/><Relationship Id="rId21" Type="http://schemas.openxmlformats.org/officeDocument/2006/relationships/font" Target="fonts/Roboto-regular.fntdata"/><Relationship Id="rId24" Type="http://schemas.openxmlformats.org/officeDocument/2006/relationships/font" Target="fonts/Roboto-boldItalic.fntdata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6.xml"/><Relationship Id="rId33" Type="http://schemas.openxmlformats.org/officeDocument/2006/relationships/font" Target="fonts/MontserratBlack-bold.fntdata"/><Relationship Id="rId10" Type="http://schemas.openxmlformats.org/officeDocument/2006/relationships/slide" Target="slides/slide5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35" Type="http://schemas.openxmlformats.org/officeDocument/2006/relationships/font" Target="fonts/Ovo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Black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Fredoka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22.png"/><Relationship Id="rId7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6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9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flipH="1">
            <a:off x="15156569" y="6721626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1" y="0"/>
                </a:moveTo>
                <a:lnTo>
                  <a:pt x="0" y="0"/>
                </a:lnTo>
                <a:lnTo>
                  <a:pt x="0" y="2967030"/>
                </a:lnTo>
                <a:lnTo>
                  <a:pt x="3131431" y="2967030"/>
                </a:lnTo>
                <a:lnTo>
                  <a:pt x="313143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7726931" y="244755"/>
            <a:ext cx="2834137" cy="2834137"/>
          </a:xfrm>
          <a:custGeom>
            <a:rect b="b" l="l" r="r" t="t"/>
            <a:pathLst>
              <a:path extrusionOk="0" h="2834137" w="2834137">
                <a:moveTo>
                  <a:pt x="0" y="0"/>
                </a:moveTo>
                <a:lnTo>
                  <a:pt x="2834138" y="0"/>
                </a:lnTo>
                <a:lnTo>
                  <a:pt x="2834138" y="2834137"/>
                </a:lnTo>
                <a:lnTo>
                  <a:pt x="0" y="2834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"/>
          <p:cNvGrpSpPr/>
          <p:nvPr/>
        </p:nvGrpSpPr>
        <p:grpSpPr>
          <a:xfrm>
            <a:off x="0" y="8238185"/>
            <a:ext cx="18288000" cy="3502954"/>
            <a:chOff x="0" y="-57150"/>
            <a:chExt cx="4816593" cy="922589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4816592" cy="865439"/>
            </a:xfrm>
            <a:custGeom>
              <a:rect b="b" l="l" r="r" t="t"/>
              <a:pathLst>
                <a:path extrusionOk="0" h="865439" w="4816592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843849"/>
                  </a:lnTo>
                  <a:cubicBezTo>
                    <a:pt x="4816592" y="855773"/>
                    <a:pt x="4806926" y="865439"/>
                    <a:pt x="4795002" y="865439"/>
                  </a:cubicBezTo>
                  <a:lnTo>
                    <a:pt x="21590" y="865439"/>
                  </a:lnTo>
                  <a:cubicBezTo>
                    <a:pt x="15864" y="865439"/>
                    <a:pt x="10372" y="863164"/>
                    <a:pt x="6324" y="859115"/>
                  </a:cubicBezTo>
                  <a:cubicBezTo>
                    <a:pt x="2275" y="855066"/>
                    <a:pt x="0" y="849575"/>
                    <a:pt x="0" y="843849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57150"/>
              <a:ext cx="4816593" cy="922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"/>
          <p:cNvSpPr/>
          <p:nvPr/>
        </p:nvSpPr>
        <p:spPr>
          <a:xfrm>
            <a:off x="5015324" y="8594037"/>
            <a:ext cx="1946377" cy="993605"/>
          </a:xfrm>
          <a:custGeom>
            <a:rect b="b" l="l" r="r" t="t"/>
            <a:pathLst>
              <a:path extrusionOk="0" h="993605" w="1946377">
                <a:moveTo>
                  <a:pt x="0" y="0"/>
                </a:moveTo>
                <a:lnTo>
                  <a:pt x="1946376" y="0"/>
                </a:lnTo>
                <a:lnTo>
                  <a:pt x="1946376" y="993605"/>
                </a:lnTo>
                <a:lnTo>
                  <a:pt x="0" y="993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7263680" y="8594037"/>
            <a:ext cx="3760641" cy="968365"/>
          </a:xfrm>
          <a:custGeom>
            <a:rect b="b" l="l" r="r" t="t"/>
            <a:pathLst>
              <a:path extrusionOk="0" h="968365" w="3760641">
                <a:moveTo>
                  <a:pt x="0" y="0"/>
                </a:moveTo>
                <a:lnTo>
                  <a:pt x="3760640" y="0"/>
                </a:lnTo>
                <a:lnTo>
                  <a:pt x="3760640" y="968365"/>
                </a:lnTo>
                <a:lnTo>
                  <a:pt x="0" y="968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2744726" y="3225371"/>
            <a:ext cx="12798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Serenity: O Seu Espaço para o Bem-Estar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623050" y="5234395"/>
            <a:ext cx="904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Projeto No: </a:t>
            </a:r>
            <a:r>
              <a:rPr b="0" i="0" lang="en-US" sz="2400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2024-2-PT02-KA220-YOU-000287246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744726" y="6378726"/>
            <a:ext cx="12798600" cy="16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Dia 3: Liderar com Impacto</a:t>
            </a:r>
            <a:endParaRPr b="1" sz="4500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Sessão 3: A Escada da Confiança</a:t>
            </a:r>
            <a:endParaRPr b="1" sz="4500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7747529" y="9587642"/>
            <a:ext cx="2792943" cy="581863"/>
          </a:xfrm>
          <a:custGeom>
            <a:rect b="b" l="l" r="r" t="t"/>
            <a:pathLst>
              <a:path extrusionOk="0" h="581863" w="2792943">
                <a:moveTo>
                  <a:pt x="0" y="0"/>
                </a:moveTo>
                <a:lnTo>
                  <a:pt x="2792942" y="0"/>
                </a:lnTo>
                <a:lnTo>
                  <a:pt x="2792942" y="581863"/>
                </a:lnTo>
                <a:lnTo>
                  <a:pt x="0" y="581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 flipH="1" rot="10800000">
            <a:off x="-225100" y="-157570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1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1" y="2967031"/>
                </a:lnTo>
                <a:lnTo>
                  <a:pt x="313143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7" name="Google Shape;97;p1" title="MSA logo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024325" y="8594026"/>
            <a:ext cx="1049895" cy="9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Google Shape;102;p2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42678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2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2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16289521" y="-954336"/>
            <a:ext cx="3116691" cy="3116691"/>
          </a:xfrm>
          <a:custGeom>
            <a:rect b="b" l="l" r="r" t="t"/>
            <a:pathLst>
              <a:path extrusionOk="0" h="3116691" w="3116691">
                <a:moveTo>
                  <a:pt x="0" y="0"/>
                </a:moveTo>
                <a:lnTo>
                  <a:pt x="3116690" y="0"/>
                </a:lnTo>
                <a:lnTo>
                  <a:pt x="3116690" y="3116691"/>
                </a:lnTo>
                <a:lnTo>
                  <a:pt x="0" y="31166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2577774" y="2599451"/>
            <a:ext cx="12217200" cy="66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 sessão de hoje é sobre confiança, entender como ela cresce, o que precisa para se manter forte e como podemos ajudar os outros a subir as suas próprias escadas de autoconfiança.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O nosso objetivo é explorar o crescimento pessoal e a liderança através da reflexão e da experiência partilhada.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No final, terás identificado momentos-chave que construíram a tua confiança durante o treino Serenity e aprendido a nutrir esse crescimento no teu papel como educador de pares.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616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1680531" y="4910525"/>
            <a:ext cx="719883" cy="738405"/>
          </a:xfrm>
          <a:custGeom>
            <a:rect b="b" l="l" r="r" t="t"/>
            <a:pathLst>
              <a:path extrusionOk="0" h="738405" w="719883">
                <a:moveTo>
                  <a:pt x="0" y="0"/>
                </a:moveTo>
                <a:lnTo>
                  <a:pt x="719883" y="0"/>
                </a:lnTo>
                <a:lnTo>
                  <a:pt x="719883" y="738404"/>
                </a:lnTo>
                <a:lnTo>
                  <a:pt x="0" y="738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/>
          <p:nvPr/>
        </p:nvSpPr>
        <p:spPr>
          <a:xfrm>
            <a:off x="8733392" y="1172316"/>
            <a:ext cx="1952123" cy="1173714"/>
          </a:xfrm>
          <a:custGeom>
            <a:rect b="b" l="l" r="r" t="t"/>
            <a:pathLst>
              <a:path extrusionOk="0" h="1173714" w="1952123">
                <a:moveTo>
                  <a:pt x="0" y="0"/>
                </a:moveTo>
                <a:lnTo>
                  <a:pt x="1952124" y="0"/>
                </a:lnTo>
                <a:lnTo>
                  <a:pt x="1952124" y="1173714"/>
                </a:lnTo>
                <a:lnTo>
                  <a:pt x="0" y="1173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2"/>
          <p:cNvSpPr txBox="1"/>
          <p:nvPr/>
        </p:nvSpPr>
        <p:spPr>
          <a:xfrm>
            <a:off x="2577774" y="1451371"/>
            <a:ext cx="922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Visão Geral da Sessão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Google Shape;115;p3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42678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3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-730153" y="8254276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6"/>
                </a:lnTo>
                <a:lnTo>
                  <a:pt x="0" y="3517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153872" y="3429009"/>
            <a:ext cx="12659700" cy="36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Confiança</a:t>
            </a: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 não é ser a pessoa mais ruidosa na sala, é confiar em ti o suficiente para tentar, mesmo quando te sentes inseguro.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Ajuda-nos a expressarmo-nos, a arriscar e a crescer com cada experiência.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Quando mostras que acreditas em ti, os outros à tua volta também começam a acreditar em si próprios.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2153822" y="2118365"/>
            <a:ext cx="9801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5"/>
              <a:buFont typeface="Arial"/>
              <a:buNone/>
            </a:pPr>
            <a:r>
              <a:rPr b="1" lang="en-US" sz="3995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Porque é que a Confiança Importa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3168114" y="7235100"/>
            <a:ext cx="106311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 typeface="Arial"/>
              <a:buNone/>
            </a:pPr>
            <a:r>
              <a:rPr lang="en-US" sz="2999">
                <a:solidFill>
                  <a:srgbClr val="312F84"/>
                </a:solidFill>
                <a:latin typeface="Fredoka"/>
                <a:ea typeface="Fredoka"/>
                <a:cs typeface="Fredoka"/>
                <a:sym typeface="Fredoka"/>
              </a:rPr>
              <a:t>“A confiança cresce cada vez que damos um pequeno e corajoso passo.”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 typeface="Arial"/>
              <a:buNone/>
            </a:pPr>
            <a:r>
              <a:t/>
            </a:r>
            <a:endParaRPr b="0" i="0" sz="2999" u="none" cap="none" strike="noStrike">
              <a:solidFill>
                <a:srgbClr val="312F84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4"/>
          <p:cNvGrpSpPr/>
          <p:nvPr/>
        </p:nvGrpSpPr>
        <p:grpSpPr>
          <a:xfrm>
            <a:off x="1821966" y="2205186"/>
            <a:ext cx="14644068" cy="6480955"/>
            <a:chOff x="0" y="-47625"/>
            <a:chExt cx="3856874" cy="1706918"/>
          </a:xfrm>
        </p:grpSpPr>
        <p:sp>
          <p:nvSpPr>
            <p:cNvPr id="128" name="Google Shape;128;p4"/>
            <p:cNvSpPr/>
            <p:nvPr/>
          </p:nvSpPr>
          <p:spPr>
            <a:xfrm>
              <a:off x="0" y="0"/>
              <a:ext cx="3856874" cy="1659293"/>
            </a:xfrm>
            <a:custGeom>
              <a:rect b="b" l="l" r="r" t="t"/>
              <a:pathLst>
                <a:path extrusionOk="0" h="1659293" w="3856874">
                  <a:moveTo>
                    <a:pt x="31192" y="0"/>
                  </a:moveTo>
                  <a:lnTo>
                    <a:pt x="3825682" y="0"/>
                  </a:lnTo>
                  <a:cubicBezTo>
                    <a:pt x="3842909" y="0"/>
                    <a:pt x="3856874" y="13965"/>
                    <a:pt x="3856874" y="31192"/>
                  </a:cubicBezTo>
                  <a:lnTo>
                    <a:pt x="3856874" y="1628102"/>
                  </a:lnTo>
                  <a:cubicBezTo>
                    <a:pt x="3856874" y="1636374"/>
                    <a:pt x="3853588" y="1644308"/>
                    <a:pt x="3847738" y="1650157"/>
                  </a:cubicBezTo>
                  <a:cubicBezTo>
                    <a:pt x="3841888" y="1656007"/>
                    <a:pt x="3833955" y="1659293"/>
                    <a:pt x="3825682" y="1659293"/>
                  </a:cubicBezTo>
                  <a:lnTo>
                    <a:pt x="31192" y="1659293"/>
                  </a:lnTo>
                  <a:cubicBezTo>
                    <a:pt x="22919" y="1659293"/>
                    <a:pt x="14985" y="1656007"/>
                    <a:pt x="9136" y="1650157"/>
                  </a:cubicBezTo>
                  <a:cubicBezTo>
                    <a:pt x="3286" y="1644308"/>
                    <a:pt x="0" y="1636374"/>
                    <a:pt x="0" y="1628102"/>
                  </a:cubicBezTo>
                  <a:lnTo>
                    <a:pt x="0" y="31192"/>
                  </a:lnTo>
                  <a:cubicBezTo>
                    <a:pt x="0" y="22919"/>
                    <a:pt x="3286" y="14985"/>
                    <a:pt x="9136" y="9136"/>
                  </a:cubicBezTo>
                  <a:cubicBezTo>
                    <a:pt x="14985" y="3286"/>
                    <a:pt x="22919" y="0"/>
                    <a:pt x="31192" y="0"/>
                  </a:cubicBezTo>
                  <a:close/>
                </a:path>
              </a:pathLst>
            </a:custGeom>
            <a:solidFill>
              <a:srgbClr val="91AA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4"/>
            <p:cNvSpPr txBox="1"/>
            <p:nvPr/>
          </p:nvSpPr>
          <p:spPr>
            <a:xfrm>
              <a:off x="0" y="-47625"/>
              <a:ext cx="3856874" cy="17069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166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30" name="Google Shape;130;p4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4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4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4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4"/>
          <p:cNvSpPr/>
          <p:nvPr/>
        </p:nvSpPr>
        <p:spPr>
          <a:xfrm>
            <a:off x="-730153" y="8528147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6"/>
                </a:lnTo>
                <a:lnTo>
                  <a:pt x="0" y="3517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4"/>
          <p:cNvSpPr txBox="1"/>
          <p:nvPr/>
        </p:nvSpPr>
        <p:spPr>
          <a:xfrm>
            <a:off x="2211486" y="2517314"/>
            <a:ext cx="13011000" cy="60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Imagina o teu crescimento pessoal como uma escada.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Cada degrau representa uma nova experiência, uma lição aprendida ou um momento em que escolheste a coragem em vez do conforto.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Alguns degraus parecem firmes e fáceis de subir. Outros são instáveis, mas cada um leva-te mais alto.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Hoje, vamos parar para notar o quão longe já subimos e qual poderá ser o nosso próximo degrau.</a:t>
            </a:r>
            <a:endParaRPr b="0" i="0" sz="2499" u="none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5222474" y="1319554"/>
            <a:ext cx="2036826" cy="4114800"/>
          </a:xfrm>
          <a:custGeom>
            <a:rect b="b" l="l" r="r" t="t"/>
            <a:pathLst>
              <a:path extrusionOk="0" h="4114800" w="2036826">
                <a:moveTo>
                  <a:pt x="0" y="0"/>
                </a:moveTo>
                <a:lnTo>
                  <a:pt x="2036826" y="0"/>
                </a:lnTo>
                <a:lnTo>
                  <a:pt x="20368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4"/>
          <p:cNvSpPr txBox="1"/>
          <p:nvPr/>
        </p:nvSpPr>
        <p:spPr>
          <a:xfrm>
            <a:off x="3715654" y="1252879"/>
            <a:ext cx="10856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 A Escada da Confiança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5"/>
          <p:cNvGrpSpPr/>
          <p:nvPr/>
        </p:nvGrpSpPr>
        <p:grpSpPr>
          <a:xfrm>
            <a:off x="7071058" y="2417368"/>
            <a:ext cx="9087612" cy="802240"/>
            <a:chOff x="0" y="-57150"/>
            <a:chExt cx="2393445" cy="211290"/>
          </a:xfrm>
        </p:grpSpPr>
        <p:sp>
          <p:nvSpPr>
            <p:cNvPr id="143" name="Google Shape;143;p5"/>
            <p:cNvSpPr/>
            <p:nvPr/>
          </p:nvSpPr>
          <p:spPr>
            <a:xfrm>
              <a:off x="0" y="0"/>
              <a:ext cx="2393445" cy="154140"/>
            </a:xfrm>
            <a:custGeom>
              <a:rect b="b" l="l" r="r" t="t"/>
              <a:pathLst>
                <a:path extrusionOk="0" h="154140" w="2393445">
                  <a:moveTo>
                    <a:pt x="17038" y="0"/>
                  </a:moveTo>
                  <a:lnTo>
                    <a:pt x="2376407" y="0"/>
                  </a:lnTo>
                  <a:cubicBezTo>
                    <a:pt x="2385817" y="0"/>
                    <a:pt x="2393445" y="7628"/>
                    <a:pt x="2393445" y="17038"/>
                  </a:cubicBezTo>
                  <a:lnTo>
                    <a:pt x="2393445" y="137101"/>
                  </a:lnTo>
                  <a:cubicBezTo>
                    <a:pt x="2393445" y="141620"/>
                    <a:pt x="2391650" y="145954"/>
                    <a:pt x="2388455" y="149149"/>
                  </a:cubicBezTo>
                  <a:cubicBezTo>
                    <a:pt x="2385259" y="152344"/>
                    <a:pt x="2380926" y="154140"/>
                    <a:pt x="2376407" y="154140"/>
                  </a:cubicBezTo>
                  <a:lnTo>
                    <a:pt x="17038" y="154140"/>
                  </a:lnTo>
                  <a:cubicBezTo>
                    <a:pt x="12520" y="154140"/>
                    <a:pt x="8186" y="152344"/>
                    <a:pt x="4990" y="149149"/>
                  </a:cubicBezTo>
                  <a:cubicBezTo>
                    <a:pt x="1795" y="145954"/>
                    <a:pt x="0" y="141620"/>
                    <a:pt x="0" y="137101"/>
                  </a:cubicBezTo>
                  <a:lnTo>
                    <a:pt x="0" y="17038"/>
                  </a:lnTo>
                  <a:cubicBezTo>
                    <a:pt x="0" y="12520"/>
                    <a:pt x="1795" y="8186"/>
                    <a:pt x="4990" y="4990"/>
                  </a:cubicBezTo>
                  <a:cubicBezTo>
                    <a:pt x="8186" y="1795"/>
                    <a:pt x="12520" y="0"/>
                    <a:pt x="17038" y="0"/>
                  </a:cubicBezTo>
                  <a:close/>
                </a:path>
              </a:pathLst>
            </a:custGeom>
            <a:solidFill>
              <a:srgbClr val="DBE8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0" y="-57150"/>
              <a:ext cx="2393445" cy="2112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2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5" name="Google Shape;145;p5"/>
          <p:cNvGrpSpPr/>
          <p:nvPr/>
        </p:nvGrpSpPr>
        <p:grpSpPr>
          <a:xfrm>
            <a:off x="7071058" y="3553201"/>
            <a:ext cx="9087612" cy="1172458"/>
            <a:chOff x="0" y="-57150"/>
            <a:chExt cx="2393445" cy="308796"/>
          </a:xfrm>
        </p:grpSpPr>
        <p:sp>
          <p:nvSpPr>
            <p:cNvPr id="146" name="Google Shape;146;p5"/>
            <p:cNvSpPr/>
            <p:nvPr/>
          </p:nvSpPr>
          <p:spPr>
            <a:xfrm>
              <a:off x="0" y="0"/>
              <a:ext cx="2393445" cy="251646"/>
            </a:xfrm>
            <a:custGeom>
              <a:rect b="b" l="l" r="r" t="t"/>
              <a:pathLst>
                <a:path extrusionOk="0" h="251646" w="2393445">
                  <a:moveTo>
                    <a:pt x="17038" y="0"/>
                  </a:moveTo>
                  <a:lnTo>
                    <a:pt x="2376407" y="0"/>
                  </a:lnTo>
                  <a:cubicBezTo>
                    <a:pt x="2385817" y="0"/>
                    <a:pt x="2393445" y="7628"/>
                    <a:pt x="2393445" y="17038"/>
                  </a:cubicBezTo>
                  <a:lnTo>
                    <a:pt x="2393445" y="234607"/>
                  </a:lnTo>
                  <a:cubicBezTo>
                    <a:pt x="2393445" y="239126"/>
                    <a:pt x="2391650" y="243460"/>
                    <a:pt x="2388455" y="246655"/>
                  </a:cubicBezTo>
                  <a:cubicBezTo>
                    <a:pt x="2385259" y="249851"/>
                    <a:pt x="2380926" y="251646"/>
                    <a:pt x="2376407" y="251646"/>
                  </a:cubicBezTo>
                  <a:lnTo>
                    <a:pt x="17038" y="251646"/>
                  </a:lnTo>
                  <a:cubicBezTo>
                    <a:pt x="12520" y="251646"/>
                    <a:pt x="8186" y="249851"/>
                    <a:pt x="4990" y="246655"/>
                  </a:cubicBezTo>
                  <a:cubicBezTo>
                    <a:pt x="1795" y="243460"/>
                    <a:pt x="0" y="239126"/>
                    <a:pt x="0" y="234607"/>
                  </a:cubicBezTo>
                  <a:lnTo>
                    <a:pt x="0" y="17038"/>
                  </a:lnTo>
                  <a:cubicBezTo>
                    <a:pt x="0" y="12520"/>
                    <a:pt x="1795" y="8186"/>
                    <a:pt x="4990" y="4990"/>
                  </a:cubicBezTo>
                  <a:cubicBezTo>
                    <a:pt x="8186" y="1795"/>
                    <a:pt x="12520" y="0"/>
                    <a:pt x="17038" y="0"/>
                  </a:cubicBezTo>
                  <a:close/>
                </a:path>
              </a:pathLst>
            </a:custGeom>
            <a:solidFill>
              <a:srgbClr val="DBE8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0" y="-57150"/>
              <a:ext cx="2393445" cy="3087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2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>
            <a:off x="7071050" y="5059247"/>
            <a:ext cx="9087671" cy="1259564"/>
            <a:chOff x="0" y="-57150"/>
            <a:chExt cx="2393445" cy="297734"/>
          </a:xfrm>
        </p:grpSpPr>
        <p:sp>
          <p:nvSpPr>
            <p:cNvPr id="149" name="Google Shape;149;p5"/>
            <p:cNvSpPr/>
            <p:nvPr/>
          </p:nvSpPr>
          <p:spPr>
            <a:xfrm>
              <a:off x="0" y="0"/>
              <a:ext cx="2393445" cy="240584"/>
            </a:xfrm>
            <a:custGeom>
              <a:rect b="b" l="l" r="r" t="t"/>
              <a:pathLst>
                <a:path extrusionOk="0" h="240584" w="2393445">
                  <a:moveTo>
                    <a:pt x="17038" y="0"/>
                  </a:moveTo>
                  <a:lnTo>
                    <a:pt x="2376407" y="0"/>
                  </a:lnTo>
                  <a:cubicBezTo>
                    <a:pt x="2385817" y="0"/>
                    <a:pt x="2393445" y="7628"/>
                    <a:pt x="2393445" y="17038"/>
                  </a:cubicBezTo>
                  <a:lnTo>
                    <a:pt x="2393445" y="223545"/>
                  </a:lnTo>
                  <a:cubicBezTo>
                    <a:pt x="2393445" y="228064"/>
                    <a:pt x="2391650" y="232398"/>
                    <a:pt x="2388455" y="235593"/>
                  </a:cubicBezTo>
                  <a:cubicBezTo>
                    <a:pt x="2385259" y="238789"/>
                    <a:pt x="2380926" y="240584"/>
                    <a:pt x="2376407" y="240584"/>
                  </a:cubicBezTo>
                  <a:lnTo>
                    <a:pt x="17038" y="240584"/>
                  </a:lnTo>
                  <a:cubicBezTo>
                    <a:pt x="12520" y="240584"/>
                    <a:pt x="8186" y="238789"/>
                    <a:pt x="4990" y="235593"/>
                  </a:cubicBezTo>
                  <a:cubicBezTo>
                    <a:pt x="1795" y="232398"/>
                    <a:pt x="0" y="228064"/>
                    <a:pt x="0" y="223545"/>
                  </a:cubicBezTo>
                  <a:lnTo>
                    <a:pt x="0" y="17038"/>
                  </a:lnTo>
                  <a:cubicBezTo>
                    <a:pt x="0" y="12520"/>
                    <a:pt x="1795" y="8186"/>
                    <a:pt x="4990" y="4990"/>
                  </a:cubicBezTo>
                  <a:cubicBezTo>
                    <a:pt x="8186" y="1795"/>
                    <a:pt x="12520" y="0"/>
                    <a:pt x="17038" y="0"/>
                  </a:cubicBezTo>
                  <a:close/>
                </a:path>
              </a:pathLst>
            </a:custGeom>
            <a:solidFill>
              <a:srgbClr val="DBE8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 txBox="1"/>
            <p:nvPr/>
          </p:nvSpPr>
          <p:spPr>
            <a:xfrm>
              <a:off x="0" y="-57150"/>
              <a:ext cx="2393445" cy="2977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2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1" name="Google Shape;151;p5"/>
          <p:cNvCxnSpPr/>
          <p:nvPr/>
        </p:nvCxnSpPr>
        <p:spPr>
          <a:xfrm rot="10800000">
            <a:off x="531114" y="8702347"/>
            <a:ext cx="3096688" cy="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5"/>
          <p:cNvSpPr/>
          <p:nvPr/>
        </p:nvSpPr>
        <p:spPr>
          <a:xfrm rot="10800000">
            <a:off x="531114" y="8581711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2" y="0"/>
                </a:lnTo>
                <a:lnTo>
                  <a:pt x="241272" y="241272"/>
                </a:lnTo>
                <a:lnTo>
                  <a:pt x="0" y="2412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5"/>
          <p:cNvSpPr/>
          <p:nvPr/>
        </p:nvSpPr>
        <p:spPr>
          <a:xfrm rot="10800000">
            <a:off x="1902218" y="8581711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2" y="0"/>
                </a:lnTo>
                <a:lnTo>
                  <a:pt x="241272" y="241272"/>
                </a:lnTo>
                <a:lnTo>
                  <a:pt x="0" y="2412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5"/>
          <p:cNvSpPr/>
          <p:nvPr/>
        </p:nvSpPr>
        <p:spPr>
          <a:xfrm>
            <a:off x="4855025" y="8803511"/>
            <a:ext cx="3116691" cy="3116691"/>
          </a:xfrm>
          <a:custGeom>
            <a:rect b="b" l="l" r="r" t="t"/>
            <a:pathLst>
              <a:path extrusionOk="0" h="3116691" w="3116691">
                <a:moveTo>
                  <a:pt x="0" y="0"/>
                </a:moveTo>
                <a:lnTo>
                  <a:pt x="3116691" y="0"/>
                </a:lnTo>
                <a:lnTo>
                  <a:pt x="3116691" y="3116691"/>
                </a:lnTo>
                <a:lnTo>
                  <a:pt x="0" y="31166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6" name="Google Shape;156;p5"/>
          <p:cNvGrpSpPr/>
          <p:nvPr/>
        </p:nvGrpSpPr>
        <p:grpSpPr>
          <a:xfrm>
            <a:off x="1028700" y="2693115"/>
            <a:ext cx="3986287" cy="3220846"/>
            <a:chOff x="0" y="-57150"/>
            <a:chExt cx="1049886" cy="848288"/>
          </a:xfrm>
        </p:grpSpPr>
        <p:sp>
          <p:nvSpPr>
            <p:cNvPr id="157" name="Google Shape;157;p5"/>
            <p:cNvSpPr/>
            <p:nvPr/>
          </p:nvSpPr>
          <p:spPr>
            <a:xfrm>
              <a:off x="0" y="0"/>
              <a:ext cx="1049886" cy="791138"/>
            </a:xfrm>
            <a:custGeom>
              <a:rect b="b" l="l" r="r" t="t"/>
              <a:pathLst>
                <a:path extrusionOk="0" h="791138" w="1049886">
                  <a:moveTo>
                    <a:pt x="54380" y="0"/>
                  </a:moveTo>
                  <a:lnTo>
                    <a:pt x="995506" y="0"/>
                  </a:lnTo>
                  <a:cubicBezTo>
                    <a:pt x="1025540" y="0"/>
                    <a:pt x="1049886" y="24347"/>
                    <a:pt x="1049886" y="54380"/>
                  </a:cubicBezTo>
                  <a:lnTo>
                    <a:pt x="1049886" y="736759"/>
                  </a:lnTo>
                  <a:cubicBezTo>
                    <a:pt x="1049886" y="766792"/>
                    <a:pt x="1025540" y="791138"/>
                    <a:pt x="995506" y="791138"/>
                  </a:cubicBezTo>
                  <a:lnTo>
                    <a:pt x="54380" y="791138"/>
                  </a:lnTo>
                  <a:cubicBezTo>
                    <a:pt x="24347" y="791138"/>
                    <a:pt x="0" y="766792"/>
                    <a:pt x="0" y="736759"/>
                  </a:cubicBezTo>
                  <a:lnTo>
                    <a:pt x="0" y="54380"/>
                  </a:lnTo>
                  <a:cubicBezTo>
                    <a:pt x="0" y="24347"/>
                    <a:pt x="24347" y="0"/>
                    <a:pt x="54380" y="0"/>
                  </a:cubicBezTo>
                  <a:close/>
                </a:path>
              </a:pathLst>
            </a:custGeom>
            <a:solidFill>
              <a:srgbClr val="80B2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 txBox="1"/>
            <p:nvPr/>
          </p:nvSpPr>
          <p:spPr>
            <a:xfrm>
              <a:off x="0" y="-57150"/>
              <a:ext cx="1049886" cy="848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5"/>
          <p:cNvSpPr/>
          <p:nvPr/>
        </p:nvSpPr>
        <p:spPr>
          <a:xfrm>
            <a:off x="4522879" y="4670499"/>
            <a:ext cx="2953616" cy="3521450"/>
          </a:xfrm>
          <a:custGeom>
            <a:rect b="b" l="l" r="r" t="t"/>
            <a:pathLst>
              <a:path extrusionOk="0" h="3521450" w="2953616">
                <a:moveTo>
                  <a:pt x="0" y="0"/>
                </a:moveTo>
                <a:lnTo>
                  <a:pt x="2953616" y="0"/>
                </a:lnTo>
                <a:lnTo>
                  <a:pt x="2953616" y="3521450"/>
                </a:lnTo>
                <a:lnTo>
                  <a:pt x="0" y="35214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5"/>
          <p:cNvSpPr txBox="1"/>
          <p:nvPr/>
        </p:nvSpPr>
        <p:spPr>
          <a:xfrm>
            <a:off x="7476495" y="5319760"/>
            <a:ext cx="82152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Estes momentos, grandes ou pequenos, são os degraus da tua escada de confiança.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7476495" y="2705807"/>
            <a:ext cx="82152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Quando é que te sentiste orgulhoso de ti?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476495" y="3800549"/>
            <a:ext cx="8215200" cy="9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Houve um momento em que fizeste algo que te deixou nervoso, mas fizeste-o na mesma?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1028700" y="1444967"/>
            <a:ext cx="573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6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Tempo de Reflexão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1350602" y="3575019"/>
            <a:ext cx="3342600" cy="14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Respira fundo e recorda os últimos dias.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6"/>
          <p:cNvGrpSpPr/>
          <p:nvPr/>
        </p:nvGrpSpPr>
        <p:grpSpPr>
          <a:xfrm>
            <a:off x="2019925" y="2612450"/>
            <a:ext cx="13673761" cy="6598054"/>
            <a:chOff x="0" y="-28575"/>
            <a:chExt cx="4741742" cy="2151516"/>
          </a:xfrm>
        </p:grpSpPr>
        <p:sp>
          <p:nvSpPr>
            <p:cNvPr id="170" name="Google Shape;170;p6"/>
            <p:cNvSpPr/>
            <p:nvPr/>
          </p:nvSpPr>
          <p:spPr>
            <a:xfrm>
              <a:off x="0" y="0"/>
              <a:ext cx="4741742" cy="2122941"/>
            </a:xfrm>
            <a:custGeom>
              <a:rect b="b" l="l" r="r" t="t"/>
              <a:pathLst>
                <a:path extrusionOk="0" h="2122941" w="4741742">
                  <a:moveTo>
                    <a:pt x="14721" y="0"/>
                  </a:moveTo>
                  <a:lnTo>
                    <a:pt x="4727021" y="0"/>
                  </a:lnTo>
                  <a:cubicBezTo>
                    <a:pt x="4735151" y="0"/>
                    <a:pt x="4741742" y="6591"/>
                    <a:pt x="4741742" y="14721"/>
                  </a:cubicBezTo>
                  <a:lnTo>
                    <a:pt x="4741742" y="2108220"/>
                  </a:lnTo>
                  <a:cubicBezTo>
                    <a:pt x="4741742" y="2116350"/>
                    <a:pt x="4735151" y="2122941"/>
                    <a:pt x="4727021" y="2122941"/>
                  </a:cubicBezTo>
                  <a:lnTo>
                    <a:pt x="14721" y="2122941"/>
                  </a:lnTo>
                  <a:cubicBezTo>
                    <a:pt x="6591" y="2122941"/>
                    <a:pt x="0" y="2116350"/>
                    <a:pt x="0" y="2108220"/>
                  </a:cubicBezTo>
                  <a:lnTo>
                    <a:pt x="0" y="14721"/>
                  </a:lnTo>
                  <a:cubicBezTo>
                    <a:pt x="0" y="6591"/>
                    <a:pt x="6591" y="0"/>
                    <a:pt x="14721" y="0"/>
                  </a:cubicBezTo>
                  <a:close/>
                </a:path>
              </a:pathLst>
            </a:custGeom>
            <a:solidFill>
              <a:srgbClr val="91AA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0" y="-28575"/>
              <a:ext cx="4741742" cy="2151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14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72" name="Google Shape;172;p6"/>
          <p:cNvCxnSpPr/>
          <p:nvPr/>
        </p:nvCxnSpPr>
        <p:spPr>
          <a:xfrm>
            <a:off x="17138664" y="-81389"/>
            <a:ext cx="0" cy="649224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" name="Google Shape;173;p6"/>
          <p:cNvSpPr/>
          <p:nvPr/>
        </p:nvSpPr>
        <p:spPr>
          <a:xfrm rot="5400000">
            <a:off x="17018029" y="6169580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6"/>
          <p:cNvSpPr/>
          <p:nvPr/>
        </p:nvSpPr>
        <p:spPr>
          <a:xfrm rot="5400000">
            <a:off x="17018029" y="4798476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6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6"/>
          <p:cNvSpPr txBox="1"/>
          <p:nvPr/>
        </p:nvSpPr>
        <p:spPr>
          <a:xfrm>
            <a:off x="2594635" y="3069443"/>
            <a:ext cx="11505300" cy="58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Numa página em branco, desenha uma escada simples.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Começa por baixo e rotula cada degrau com algo que te ajudou a crescer durante este treino.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Pode ser uma habilidade que praticaste, uma pessoa que te encorajou ou uma situação que esticou os teus limites.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Não há resposta certa ou errada, cada escada é única.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410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Enquanto escreves, repara quantos degraus já subiste.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13965369" y="804311"/>
            <a:ext cx="1728216" cy="4114800"/>
          </a:xfrm>
          <a:custGeom>
            <a:rect b="b" l="l" r="r" t="t"/>
            <a:pathLst>
              <a:path extrusionOk="0" h="4114800" w="1728216">
                <a:moveTo>
                  <a:pt x="0" y="0"/>
                </a:moveTo>
                <a:lnTo>
                  <a:pt x="1728216" y="0"/>
                </a:lnTo>
                <a:lnTo>
                  <a:pt x="17282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6"/>
          <p:cNvSpPr txBox="1"/>
          <p:nvPr/>
        </p:nvSpPr>
        <p:spPr>
          <a:xfrm>
            <a:off x="2019937" y="1349906"/>
            <a:ext cx="1104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Contruir a Tua Escada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3" name="Google Shape;183;p7"/>
          <p:cNvCxnSpPr/>
          <p:nvPr/>
        </p:nvCxnSpPr>
        <p:spPr>
          <a:xfrm>
            <a:off x="17138664" y="-81389"/>
            <a:ext cx="0" cy="649224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7"/>
          <p:cNvSpPr/>
          <p:nvPr/>
        </p:nvSpPr>
        <p:spPr>
          <a:xfrm rot="5400000">
            <a:off x="17018029" y="6169580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7"/>
          <p:cNvSpPr/>
          <p:nvPr/>
        </p:nvSpPr>
        <p:spPr>
          <a:xfrm rot="5400000">
            <a:off x="17018029" y="4798476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11097004" y="333417"/>
            <a:ext cx="5921024" cy="6273933"/>
          </a:xfrm>
          <a:custGeom>
            <a:rect b="b" l="l" r="r" t="t"/>
            <a:pathLst>
              <a:path extrusionOk="0" h="6273933" w="5921024">
                <a:moveTo>
                  <a:pt x="0" y="0"/>
                </a:moveTo>
                <a:lnTo>
                  <a:pt x="5921025" y="0"/>
                </a:lnTo>
                <a:lnTo>
                  <a:pt x="5921025" y="6273933"/>
                </a:lnTo>
                <a:lnTo>
                  <a:pt x="0" y="62739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7"/>
          <p:cNvSpPr txBox="1"/>
          <p:nvPr/>
        </p:nvSpPr>
        <p:spPr>
          <a:xfrm>
            <a:off x="1101104" y="3911392"/>
            <a:ext cx="10367700" cy="5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Se quiseres, partilha um degrau da tua escada (um momento em que sentiste a tua confiança aumentar).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Após cada partilha, responderemos com encorajamento, não com conselhos.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Poderemos dizer coisas como, “Se eu fosse o teu educador de pares, eu faria…” ou “Uma maneira de eu te apoiar é…”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44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Este círculo é sobre conexão, empatia e celebrar a coragem.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1101104" y="1482391"/>
            <a:ext cx="9540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Partilhar o Nosso Crescimento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1101100" y="2566900"/>
            <a:ext cx="97215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7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Agora vamos reunir-nos num Círculo de Apoio de Pares.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8"/>
          <p:cNvGrpSpPr/>
          <p:nvPr/>
        </p:nvGrpSpPr>
        <p:grpSpPr>
          <a:xfrm>
            <a:off x="2097048" y="3153369"/>
            <a:ext cx="13846402" cy="5532773"/>
            <a:chOff x="0" y="-57150"/>
            <a:chExt cx="3646789" cy="1457191"/>
          </a:xfrm>
        </p:grpSpPr>
        <p:sp>
          <p:nvSpPr>
            <p:cNvPr id="196" name="Google Shape;196;p8"/>
            <p:cNvSpPr/>
            <p:nvPr/>
          </p:nvSpPr>
          <p:spPr>
            <a:xfrm>
              <a:off x="0" y="0"/>
              <a:ext cx="3646789" cy="1400041"/>
            </a:xfrm>
            <a:custGeom>
              <a:rect b="b" l="l" r="r" t="t"/>
              <a:pathLst>
                <a:path extrusionOk="0" h="1400041" w="3646789">
                  <a:moveTo>
                    <a:pt x="29634" y="0"/>
                  </a:moveTo>
                  <a:lnTo>
                    <a:pt x="3617155" y="0"/>
                  </a:lnTo>
                  <a:cubicBezTo>
                    <a:pt x="3625015" y="0"/>
                    <a:pt x="3632552" y="3122"/>
                    <a:pt x="3638109" y="8680"/>
                  </a:cubicBezTo>
                  <a:cubicBezTo>
                    <a:pt x="3643667" y="14237"/>
                    <a:pt x="3646789" y="21774"/>
                    <a:pt x="3646789" y="29634"/>
                  </a:cubicBezTo>
                  <a:lnTo>
                    <a:pt x="3646789" y="1370407"/>
                  </a:lnTo>
                  <a:cubicBezTo>
                    <a:pt x="3646789" y="1386774"/>
                    <a:pt x="3633522" y="1400041"/>
                    <a:pt x="3617155" y="1400041"/>
                  </a:cubicBezTo>
                  <a:lnTo>
                    <a:pt x="29634" y="1400041"/>
                  </a:lnTo>
                  <a:cubicBezTo>
                    <a:pt x="13268" y="1400041"/>
                    <a:pt x="0" y="1386774"/>
                    <a:pt x="0" y="1370407"/>
                  </a:cubicBezTo>
                  <a:lnTo>
                    <a:pt x="0" y="29634"/>
                  </a:lnTo>
                  <a:cubicBezTo>
                    <a:pt x="0" y="13268"/>
                    <a:pt x="13268" y="0"/>
                    <a:pt x="29634" y="0"/>
                  </a:cubicBezTo>
                  <a:close/>
                </a:path>
              </a:pathLst>
            </a:custGeom>
            <a:solidFill>
              <a:srgbClr val="91AA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8"/>
            <p:cNvSpPr txBox="1"/>
            <p:nvPr/>
          </p:nvSpPr>
          <p:spPr>
            <a:xfrm>
              <a:off x="0" y="-57150"/>
              <a:ext cx="3646789" cy="14571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9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8" name="Google Shape;198;p8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" name="Google Shape;199;p8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8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8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8"/>
          <p:cNvSpPr/>
          <p:nvPr/>
        </p:nvSpPr>
        <p:spPr>
          <a:xfrm>
            <a:off x="-1296907" y="-1299380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5"/>
                </a:lnTo>
                <a:lnTo>
                  <a:pt x="0" y="3517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8"/>
          <p:cNvSpPr txBox="1"/>
          <p:nvPr/>
        </p:nvSpPr>
        <p:spPr>
          <a:xfrm>
            <a:off x="2711696" y="3524401"/>
            <a:ext cx="12617100" cy="50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72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 confiança cresce quando praticamos a autoconsciência, nos rodeamos de apoio e tomamos ações consistentes e pequenas.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72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72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Também prospera na bondade, especialmente na bondade que demonstramos a nós próprios.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72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just">
              <a:lnSpc>
                <a:spcPct val="172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Mesmo nos dias em que a tua confiança parece baixa, lembra-te: </a:t>
            </a:r>
            <a:r>
              <a:rPr lang="en-US" sz="2499" u="sng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ela não desaparece; apenas precisa de atenção e cuidado.</a:t>
            </a:r>
            <a:endParaRPr b="0" i="0" sz="2499" u="sng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204" name="Google Shape;204;p8"/>
          <p:cNvSpPr/>
          <p:nvPr/>
        </p:nvSpPr>
        <p:spPr>
          <a:xfrm>
            <a:off x="14725789" y="1496874"/>
            <a:ext cx="847156" cy="1872169"/>
          </a:xfrm>
          <a:custGeom>
            <a:rect b="b" l="l" r="r" t="t"/>
            <a:pathLst>
              <a:path extrusionOk="0" h="1872169" w="847156">
                <a:moveTo>
                  <a:pt x="0" y="0"/>
                </a:moveTo>
                <a:lnTo>
                  <a:pt x="847156" y="0"/>
                </a:lnTo>
                <a:lnTo>
                  <a:pt x="847156" y="1872169"/>
                </a:lnTo>
                <a:lnTo>
                  <a:pt x="0" y="1872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8"/>
          <p:cNvSpPr/>
          <p:nvPr/>
        </p:nvSpPr>
        <p:spPr>
          <a:xfrm rot="-645327">
            <a:off x="2025483" y="734926"/>
            <a:ext cx="2748855" cy="2408996"/>
          </a:xfrm>
          <a:custGeom>
            <a:rect b="b" l="l" r="r" t="t"/>
            <a:pathLst>
              <a:path extrusionOk="0" h="2408996" w="2748855">
                <a:moveTo>
                  <a:pt x="0" y="0"/>
                </a:moveTo>
                <a:lnTo>
                  <a:pt x="2748855" y="0"/>
                </a:lnTo>
                <a:lnTo>
                  <a:pt x="2748855" y="2408996"/>
                </a:lnTo>
                <a:lnTo>
                  <a:pt x="0" y="2408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8"/>
          <p:cNvSpPr txBox="1"/>
          <p:nvPr/>
        </p:nvSpPr>
        <p:spPr>
          <a:xfrm>
            <a:off x="2620873" y="2218335"/>
            <a:ext cx="1418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O Que Ajuda a Confiança a Crescer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1" name="Google Shape;211;p9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42678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9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9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9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9"/>
          <p:cNvSpPr/>
          <p:nvPr/>
        </p:nvSpPr>
        <p:spPr>
          <a:xfrm>
            <a:off x="-730153" y="8254276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6"/>
                </a:lnTo>
                <a:lnTo>
                  <a:pt x="0" y="3517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9"/>
          <p:cNvSpPr txBox="1"/>
          <p:nvPr/>
        </p:nvSpPr>
        <p:spPr>
          <a:xfrm>
            <a:off x="1546113" y="3709287"/>
            <a:ext cx="14517900" cy="40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Haverá sempre momentos em que a confiança vacila.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Talvez nos comparemos aos outros, tememos ser julgados ou sentimos que falhámos.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Isso faz parte de ser humano.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O importante é aprender a subir novamente.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Procura alguém, respira fundo, lembra-te do quão longe já chegaste.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8903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Poppins"/>
                <a:ea typeface="Poppins"/>
                <a:cs typeface="Poppins"/>
                <a:sym typeface="Poppins"/>
              </a:rPr>
              <a:t>Cada passo para trás pode tornar-se um novo passo em frente.</a:t>
            </a:r>
            <a:endParaRPr sz="2499">
              <a:solidFill>
                <a:srgbClr val="1420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1108100" y="3117163"/>
            <a:ext cx="15393946" cy="5204500"/>
          </a:xfrm>
          <a:custGeom>
            <a:rect b="b" l="l" r="r" t="t"/>
            <a:pathLst>
              <a:path extrusionOk="0" h="4688739" w="15393946">
                <a:moveTo>
                  <a:pt x="0" y="0"/>
                </a:moveTo>
                <a:lnTo>
                  <a:pt x="15393946" y="0"/>
                </a:lnTo>
                <a:lnTo>
                  <a:pt x="15393946" y="4688740"/>
                </a:lnTo>
                <a:lnTo>
                  <a:pt x="0" y="4688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9"/>
          <p:cNvSpPr/>
          <p:nvPr/>
        </p:nvSpPr>
        <p:spPr>
          <a:xfrm>
            <a:off x="13571947" y="1180962"/>
            <a:ext cx="1602890" cy="2003613"/>
          </a:xfrm>
          <a:custGeom>
            <a:rect b="b" l="l" r="r" t="t"/>
            <a:pathLst>
              <a:path extrusionOk="0" h="2003613" w="1602890">
                <a:moveTo>
                  <a:pt x="0" y="0"/>
                </a:moveTo>
                <a:lnTo>
                  <a:pt x="1602891" y="0"/>
                </a:lnTo>
                <a:lnTo>
                  <a:pt x="1602891" y="2003613"/>
                </a:lnTo>
                <a:lnTo>
                  <a:pt x="0" y="2003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9"/>
          <p:cNvSpPr txBox="1"/>
          <p:nvPr/>
        </p:nvSpPr>
        <p:spPr>
          <a:xfrm>
            <a:off x="4243457" y="1802666"/>
            <a:ext cx="9801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5"/>
              <a:buFont typeface="Arial"/>
              <a:buNone/>
            </a:pPr>
            <a:r>
              <a:rPr b="1" lang="en-US" sz="3995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Quando a Confiança Está Baixa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4" name="Google Shape;224;p10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42678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" name="Google Shape;225;p10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10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0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10"/>
          <p:cNvSpPr/>
          <p:nvPr/>
        </p:nvSpPr>
        <p:spPr>
          <a:xfrm>
            <a:off x="16289521" y="-954336"/>
            <a:ext cx="3116691" cy="3116691"/>
          </a:xfrm>
          <a:custGeom>
            <a:rect b="b" l="l" r="r" t="t"/>
            <a:pathLst>
              <a:path extrusionOk="0" h="3116691" w="3116691">
                <a:moveTo>
                  <a:pt x="0" y="0"/>
                </a:moveTo>
                <a:lnTo>
                  <a:pt x="3116690" y="0"/>
                </a:lnTo>
                <a:lnTo>
                  <a:pt x="3116690" y="3116691"/>
                </a:lnTo>
                <a:lnTo>
                  <a:pt x="0" y="31166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10"/>
          <p:cNvSpPr txBox="1"/>
          <p:nvPr/>
        </p:nvSpPr>
        <p:spPr>
          <a:xfrm>
            <a:off x="1983484" y="2949367"/>
            <a:ext cx="14306100" cy="50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Pensa em qual poderá ser o teu próximo passo corajoso.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Há algo que queres fazer, dizer ou tentar que esticará a tua zona de conforto só um pouco mais?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Escreve-o.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Depois pensa numa pessoa que te pode apoiar e numa frase que te ajudará quando duvidares de ti.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Talvez seja “Eu consigo fazer coisas difíceis” ou “A minha voz importa.”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-269872" lvl="1" marL="539748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14202B"/>
              </a:buClr>
              <a:buSzPts val="2499"/>
              <a:buChar char="•"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Todo grande líder começa com uma decisão: continuar a subir.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2010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12536362" y="6147633"/>
            <a:ext cx="3287968" cy="2659144"/>
          </a:xfrm>
          <a:custGeom>
            <a:rect b="b" l="l" r="r" t="t"/>
            <a:pathLst>
              <a:path extrusionOk="0" h="2659144" w="3287968">
                <a:moveTo>
                  <a:pt x="0" y="0"/>
                </a:moveTo>
                <a:lnTo>
                  <a:pt x="3287968" y="0"/>
                </a:lnTo>
                <a:lnTo>
                  <a:pt x="3287968" y="2659144"/>
                </a:lnTo>
                <a:lnTo>
                  <a:pt x="0" y="265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0"/>
          <p:cNvSpPr/>
          <p:nvPr/>
        </p:nvSpPr>
        <p:spPr>
          <a:xfrm>
            <a:off x="7831598" y="1325383"/>
            <a:ext cx="1155176" cy="1159524"/>
          </a:xfrm>
          <a:custGeom>
            <a:rect b="b" l="l" r="r" t="t"/>
            <a:pathLst>
              <a:path extrusionOk="0" h="1159524" w="1155176">
                <a:moveTo>
                  <a:pt x="0" y="0"/>
                </a:moveTo>
                <a:lnTo>
                  <a:pt x="1155177" y="0"/>
                </a:lnTo>
                <a:lnTo>
                  <a:pt x="1155177" y="1159524"/>
                </a:lnTo>
                <a:lnTo>
                  <a:pt x="0" y="11595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10"/>
          <p:cNvSpPr txBox="1"/>
          <p:nvPr/>
        </p:nvSpPr>
        <p:spPr>
          <a:xfrm>
            <a:off x="1983484" y="1869302"/>
            <a:ext cx="922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O Teu Próximo Passo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" name="Google Shape;237;p11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42678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p11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11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1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11"/>
          <p:cNvSpPr/>
          <p:nvPr/>
        </p:nvSpPr>
        <p:spPr>
          <a:xfrm>
            <a:off x="-730153" y="8254276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6"/>
                </a:lnTo>
                <a:lnTo>
                  <a:pt x="0" y="3517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2" name="Google Shape;242;p11"/>
          <p:cNvGrpSpPr/>
          <p:nvPr/>
        </p:nvGrpSpPr>
        <p:grpSpPr>
          <a:xfrm>
            <a:off x="1510150" y="6250399"/>
            <a:ext cx="13462256" cy="1452776"/>
            <a:chOff x="0" y="-161925"/>
            <a:chExt cx="3036896" cy="396273"/>
          </a:xfrm>
        </p:grpSpPr>
        <p:sp>
          <p:nvSpPr>
            <p:cNvPr id="243" name="Google Shape;243;p11"/>
            <p:cNvSpPr/>
            <p:nvPr/>
          </p:nvSpPr>
          <p:spPr>
            <a:xfrm>
              <a:off x="0" y="0"/>
              <a:ext cx="3036896" cy="234348"/>
            </a:xfrm>
            <a:custGeom>
              <a:rect b="b" l="l" r="r" t="t"/>
              <a:pathLst>
                <a:path extrusionOk="0" h="234348" w="3036896">
                  <a:moveTo>
                    <a:pt x="34242" y="0"/>
                  </a:moveTo>
                  <a:lnTo>
                    <a:pt x="3002653" y="0"/>
                  </a:lnTo>
                  <a:cubicBezTo>
                    <a:pt x="3011735" y="0"/>
                    <a:pt x="3020445" y="3608"/>
                    <a:pt x="3026866" y="10029"/>
                  </a:cubicBezTo>
                  <a:cubicBezTo>
                    <a:pt x="3033288" y="16451"/>
                    <a:pt x="3036896" y="25161"/>
                    <a:pt x="3036896" y="34242"/>
                  </a:cubicBezTo>
                  <a:lnTo>
                    <a:pt x="3036896" y="200106"/>
                  </a:lnTo>
                  <a:cubicBezTo>
                    <a:pt x="3036896" y="209187"/>
                    <a:pt x="3033288" y="217897"/>
                    <a:pt x="3026866" y="224319"/>
                  </a:cubicBezTo>
                  <a:cubicBezTo>
                    <a:pt x="3020445" y="230740"/>
                    <a:pt x="3011735" y="234348"/>
                    <a:pt x="3002653" y="234348"/>
                  </a:cubicBezTo>
                  <a:lnTo>
                    <a:pt x="34242" y="234348"/>
                  </a:lnTo>
                  <a:cubicBezTo>
                    <a:pt x="25161" y="234348"/>
                    <a:pt x="16451" y="230740"/>
                    <a:pt x="10029" y="224319"/>
                  </a:cubicBezTo>
                  <a:cubicBezTo>
                    <a:pt x="3608" y="217897"/>
                    <a:pt x="0" y="209187"/>
                    <a:pt x="0" y="200106"/>
                  </a:cubicBezTo>
                  <a:lnTo>
                    <a:pt x="0" y="34242"/>
                  </a:lnTo>
                  <a:cubicBezTo>
                    <a:pt x="0" y="25161"/>
                    <a:pt x="3608" y="16451"/>
                    <a:pt x="10029" y="10029"/>
                  </a:cubicBezTo>
                  <a:cubicBezTo>
                    <a:pt x="16451" y="3608"/>
                    <a:pt x="25161" y="0"/>
                    <a:pt x="34242" y="0"/>
                  </a:cubicBezTo>
                  <a:close/>
                </a:path>
              </a:pathLst>
            </a:custGeom>
            <a:solidFill>
              <a:srgbClr val="B8CC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1"/>
            <p:cNvSpPr txBox="1"/>
            <p:nvPr/>
          </p:nvSpPr>
          <p:spPr>
            <a:xfrm>
              <a:off x="0" y="-161925"/>
              <a:ext cx="3036896" cy="3962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54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11"/>
          <p:cNvSpPr txBox="1"/>
          <p:nvPr/>
        </p:nvSpPr>
        <p:spPr>
          <a:xfrm>
            <a:off x="1953424" y="3016650"/>
            <a:ext cx="13740300" cy="60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Vamos</a:t>
            </a:r>
            <a:r>
              <a:rPr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 refletir juntos.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O que descobriste sobre ti hoje?</a:t>
            </a:r>
            <a:endParaRPr b="1" i="1" sz="2499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Como é que a confiança molda a maneira como lideras os outros?</a:t>
            </a:r>
            <a:endParaRPr b="1" i="1" sz="2499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i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E como podes ajudar os teus pares a sentirem-se mais confiantes também?</a:t>
            </a:r>
            <a:endParaRPr b="1" i="1" sz="2499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1" i="1" sz="2499" u="none" cap="none" strike="noStrike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b="1" lang="en-US" sz="2499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A confiança é contagiante: quando elevamos uns aos outros, todos subimos.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1" i="0" sz="2499" u="none" cap="none" strike="noStrike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100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1" i="0" sz="2499" u="none" cap="none" strike="noStrike">
              <a:solidFill>
                <a:srgbClr val="14202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12718247" y="346689"/>
            <a:ext cx="4947910" cy="4273757"/>
          </a:xfrm>
          <a:custGeom>
            <a:rect b="b" l="l" r="r" t="t"/>
            <a:pathLst>
              <a:path extrusionOk="0" h="4273757" w="4947910">
                <a:moveTo>
                  <a:pt x="0" y="0"/>
                </a:moveTo>
                <a:lnTo>
                  <a:pt x="4947910" y="0"/>
                </a:lnTo>
                <a:lnTo>
                  <a:pt x="4947910" y="4273757"/>
                </a:lnTo>
                <a:lnTo>
                  <a:pt x="0" y="4273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11"/>
          <p:cNvSpPr txBox="1"/>
          <p:nvPr/>
        </p:nvSpPr>
        <p:spPr>
          <a:xfrm>
            <a:off x="1953432" y="1821615"/>
            <a:ext cx="98010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1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5"/>
              <a:buFont typeface="Arial"/>
              <a:buNone/>
            </a:pPr>
            <a:r>
              <a:rPr b="1" lang="en-US" sz="3995">
                <a:solidFill>
                  <a:srgbClr val="14202B"/>
                </a:solidFill>
                <a:latin typeface="Montserrat"/>
                <a:ea typeface="Montserrat"/>
                <a:cs typeface="Montserrat"/>
                <a:sym typeface="Montserrat"/>
              </a:rPr>
              <a:t>Reflexão em Grupo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2" name="Google Shape;252;p12"/>
          <p:cNvCxnSpPr/>
          <p:nvPr/>
        </p:nvCxnSpPr>
        <p:spPr>
          <a:xfrm>
            <a:off x="9692481" y="8806777"/>
            <a:ext cx="6492240" cy="0"/>
          </a:xfrm>
          <a:prstGeom prst="straightConnector1">
            <a:avLst/>
          </a:prstGeom>
          <a:noFill/>
          <a:ln cap="flat" cmpd="sng" w="19050">
            <a:solidFill>
              <a:srgbClr val="91AA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3" name="Google Shape;253;p12"/>
          <p:cNvSpPr/>
          <p:nvPr/>
        </p:nvSpPr>
        <p:spPr>
          <a:xfrm>
            <a:off x="15943450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12"/>
          <p:cNvSpPr/>
          <p:nvPr/>
        </p:nvSpPr>
        <p:spPr>
          <a:xfrm>
            <a:off x="14572346" y="8686142"/>
            <a:ext cx="241271" cy="241271"/>
          </a:xfrm>
          <a:custGeom>
            <a:rect b="b" l="l" r="r" t="t"/>
            <a:pathLst>
              <a:path extrusionOk="0" h="241271" w="241271">
                <a:moveTo>
                  <a:pt x="0" y="0"/>
                </a:moveTo>
                <a:lnTo>
                  <a:pt x="241271" y="0"/>
                </a:lnTo>
                <a:lnTo>
                  <a:pt x="241271" y="241271"/>
                </a:lnTo>
                <a:lnTo>
                  <a:pt x="0" y="241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12"/>
          <p:cNvSpPr/>
          <p:nvPr/>
        </p:nvSpPr>
        <p:spPr>
          <a:xfrm flipH="1">
            <a:off x="15693585" y="7930942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0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0" y="2967031"/>
                </a:lnTo>
                <a:lnTo>
                  <a:pt x="313143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12"/>
          <p:cNvSpPr/>
          <p:nvPr/>
        </p:nvSpPr>
        <p:spPr>
          <a:xfrm>
            <a:off x="-730153" y="8528147"/>
            <a:ext cx="3517706" cy="3517706"/>
          </a:xfrm>
          <a:custGeom>
            <a:rect b="b" l="l" r="r" t="t"/>
            <a:pathLst>
              <a:path extrusionOk="0" h="3517706" w="3517706">
                <a:moveTo>
                  <a:pt x="0" y="0"/>
                </a:moveTo>
                <a:lnTo>
                  <a:pt x="3517706" y="0"/>
                </a:lnTo>
                <a:lnTo>
                  <a:pt x="3517706" y="3517706"/>
                </a:lnTo>
                <a:lnTo>
                  <a:pt x="0" y="3517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12"/>
          <p:cNvSpPr txBox="1"/>
          <p:nvPr/>
        </p:nvSpPr>
        <p:spPr>
          <a:xfrm>
            <a:off x="2787551" y="3103225"/>
            <a:ext cx="14287200" cy="60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A confiança não é algo com que se nasce; é algo que se constrói, degrau a degrau, momento a momento.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Cada vez que te expressas, apoias alguém ou tomas a iniciativa, a tua escada fica mais forte.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Lembra-te: a subida nunca acaba, mas o teu potencial também não.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rPr lang="en-US" sz="2499">
                <a:solidFill>
                  <a:srgbClr val="14202B"/>
                </a:solidFill>
                <a:latin typeface="Ovo"/>
                <a:ea typeface="Ovo"/>
                <a:cs typeface="Ovo"/>
                <a:sym typeface="Ovo"/>
              </a:rPr>
              <a:t>“Quando ajudas os outros a subir, tu também sobes.”</a:t>
            </a:r>
            <a:endParaRPr sz="2499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  <a:p>
            <a:pPr indent="0" lvl="0" marL="0" marR="0" rtl="0" algn="l">
              <a:lnSpc>
                <a:spcPct val="165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99"/>
              <a:buFont typeface="Arial"/>
              <a:buNone/>
            </a:pPr>
            <a:r>
              <a:t/>
            </a:r>
            <a:endParaRPr b="0" i="0" sz="2499" u="none" cap="none" strike="noStrike">
              <a:solidFill>
                <a:srgbClr val="14202B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1681491" y="3103220"/>
            <a:ext cx="721174" cy="721174"/>
          </a:xfrm>
          <a:custGeom>
            <a:rect b="b" l="l" r="r" t="t"/>
            <a:pathLst>
              <a:path extrusionOk="0" h="721174" w="721174">
                <a:moveTo>
                  <a:pt x="0" y="0"/>
                </a:moveTo>
                <a:lnTo>
                  <a:pt x="721174" y="0"/>
                </a:lnTo>
                <a:lnTo>
                  <a:pt x="721174" y="721174"/>
                </a:lnTo>
                <a:lnTo>
                  <a:pt x="0" y="721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2"/>
          <p:cNvSpPr txBox="1"/>
          <p:nvPr/>
        </p:nvSpPr>
        <p:spPr>
          <a:xfrm>
            <a:off x="3836290" y="1637529"/>
            <a:ext cx="10856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b="1" lang="en-US" sz="3999">
                <a:solidFill>
                  <a:srgbClr val="14202B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Reflexão Final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2"/>
          <p:cNvSpPr/>
          <p:nvPr/>
        </p:nvSpPr>
        <p:spPr>
          <a:xfrm>
            <a:off x="1681491" y="4782920"/>
            <a:ext cx="721174" cy="721174"/>
          </a:xfrm>
          <a:custGeom>
            <a:rect b="b" l="l" r="r" t="t"/>
            <a:pathLst>
              <a:path extrusionOk="0" h="721174" w="721174">
                <a:moveTo>
                  <a:pt x="0" y="0"/>
                </a:moveTo>
                <a:lnTo>
                  <a:pt x="721174" y="0"/>
                </a:lnTo>
                <a:lnTo>
                  <a:pt x="721174" y="721175"/>
                </a:lnTo>
                <a:lnTo>
                  <a:pt x="0" y="7211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2"/>
          <p:cNvSpPr/>
          <p:nvPr/>
        </p:nvSpPr>
        <p:spPr>
          <a:xfrm>
            <a:off x="1681491" y="6260812"/>
            <a:ext cx="721174" cy="721174"/>
          </a:xfrm>
          <a:custGeom>
            <a:rect b="b" l="l" r="r" t="t"/>
            <a:pathLst>
              <a:path extrusionOk="0" h="721174" w="721174">
                <a:moveTo>
                  <a:pt x="0" y="0"/>
                </a:moveTo>
                <a:lnTo>
                  <a:pt x="721174" y="0"/>
                </a:lnTo>
                <a:lnTo>
                  <a:pt x="721174" y="721174"/>
                </a:lnTo>
                <a:lnTo>
                  <a:pt x="0" y="721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12"/>
          <p:cNvSpPr/>
          <p:nvPr/>
        </p:nvSpPr>
        <p:spPr>
          <a:xfrm>
            <a:off x="1681491" y="7354648"/>
            <a:ext cx="721174" cy="721174"/>
          </a:xfrm>
          <a:custGeom>
            <a:rect b="b" l="l" r="r" t="t"/>
            <a:pathLst>
              <a:path extrusionOk="0" h="721174" w="721174">
                <a:moveTo>
                  <a:pt x="0" y="0"/>
                </a:moveTo>
                <a:lnTo>
                  <a:pt x="721174" y="0"/>
                </a:lnTo>
                <a:lnTo>
                  <a:pt x="721174" y="721174"/>
                </a:lnTo>
                <a:lnTo>
                  <a:pt x="0" y="721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3"/>
          <p:cNvSpPr/>
          <p:nvPr/>
        </p:nvSpPr>
        <p:spPr>
          <a:xfrm flipH="1">
            <a:off x="15156569" y="6721626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1" y="0"/>
                </a:moveTo>
                <a:lnTo>
                  <a:pt x="0" y="0"/>
                </a:lnTo>
                <a:lnTo>
                  <a:pt x="0" y="2967030"/>
                </a:lnTo>
                <a:lnTo>
                  <a:pt x="3131431" y="2967030"/>
                </a:lnTo>
                <a:lnTo>
                  <a:pt x="313143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3"/>
          <p:cNvSpPr/>
          <p:nvPr/>
        </p:nvSpPr>
        <p:spPr>
          <a:xfrm flipH="1" rot="10800000">
            <a:off x="-225100" y="-157570"/>
            <a:ext cx="3131431" cy="2967031"/>
          </a:xfrm>
          <a:custGeom>
            <a:rect b="b" l="l" r="r" t="t"/>
            <a:pathLst>
              <a:path extrusionOk="0" h="2967031" w="3131431">
                <a:moveTo>
                  <a:pt x="3131431" y="0"/>
                </a:moveTo>
                <a:lnTo>
                  <a:pt x="0" y="0"/>
                </a:lnTo>
                <a:lnTo>
                  <a:pt x="0" y="2967031"/>
                </a:lnTo>
                <a:lnTo>
                  <a:pt x="3131431" y="2967031"/>
                </a:lnTo>
                <a:lnTo>
                  <a:pt x="313143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3"/>
          <p:cNvSpPr txBox="1"/>
          <p:nvPr/>
        </p:nvSpPr>
        <p:spPr>
          <a:xfrm>
            <a:off x="4541948" y="2823584"/>
            <a:ext cx="9204000" cy="18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59"/>
              <a:buFont typeface="Arial"/>
              <a:buNone/>
            </a:pPr>
            <a:r>
              <a:rPr b="1" lang="en-US" sz="12059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OBRIGADO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7726931" y="244755"/>
            <a:ext cx="2834137" cy="2834137"/>
          </a:xfrm>
          <a:custGeom>
            <a:rect b="b" l="l" r="r" t="t"/>
            <a:pathLst>
              <a:path extrusionOk="0" h="2834137" w="2834137">
                <a:moveTo>
                  <a:pt x="0" y="0"/>
                </a:moveTo>
                <a:lnTo>
                  <a:pt x="2834138" y="0"/>
                </a:lnTo>
                <a:lnTo>
                  <a:pt x="2834138" y="2834137"/>
                </a:lnTo>
                <a:lnTo>
                  <a:pt x="0" y="2834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3"/>
          <p:cNvSpPr txBox="1"/>
          <p:nvPr/>
        </p:nvSpPr>
        <p:spPr>
          <a:xfrm>
            <a:off x="3452246" y="4475621"/>
            <a:ext cx="11383508" cy="1549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6"/>
              <a:buFont typeface="Arial"/>
              <a:buNone/>
            </a:pPr>
            <a:r>
              <a:rPr b="1" i="0" lang="en-US" sz="5336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Serenity: Your Space for Digital Well-being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3" name="Google Shape;273;p13"/>
          <p:cNvGrpSpPr/>
          <p:nvPr/>
        </p:nvGrpSpPr>
        <p:grpSpPr>
          <a:xfrm>
            <a:off x="0" y="8199808"/>
            <a:ext cx="18288000" cy="3502954"/>
            <a:chOff x="0" y="-57150"/>
            <a:chExt cx="4816593" cy="922589"/>
          </a:xfrm>
        </p:grpSpPr>
        <p:sp>
          <p:nvSpPr>
            <p:cNvPr id="274" name="Google Shape;274;p13"/>
            <p:cNvSpPr/>
            <p:nvPr/>
          </p:nvSpPr>
          <p:spPr>
            <a:xfrm>
              <a:off x="0" y="0"/>
              <a:ext cx="4816592" cy="865439"/>
            </a:xfrm>
            <a:custGeom>
              <a:rect b="b" l="l" r="r" t="t"/>
              <a:pathLst>
                <a:path extrusionOk="0" h="865439" w="4816592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843849"/>
                  </a:lnTo>
                  <a:cubicBezTo>
                    <a:pt x="4816592" y="855773"/>
                    <a:pt x="4806926" y="865439"/>
                    <a:pt x="4795002" y="865439"/>
                  </a:cubicBezTo>
                  <a:lnTo>
                    <a:pt x="21590" y="865439"/>
                  </a:lnTo>
                  <a:cubicBezTo>
                    <a:pt x="15864" y="865439"/>
                    <a:pt x="10372" y="863164"/>
                    <a:pt x="6324" y="859115"/>
                  </a:cubicBezTo>
                  <a:cubicBezTo>
                    <a:pt x="2275" y="855066"/>
                    <a:pt x="0" y="849575"/>
                    <a:pt x="0" y="843849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3"/>
            <p:cNvSpPr txBox="1"/>
            <p:nvPr/>
          </p:nvSpPr>
          <p:spPr>
            <a:xfrm>
              <a:off x="0" y="-57150"/>
              <a:ext cx="4816593" cy="922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6" name="Google Shape;276;p13"/>
          <p:cNvSpPr/>
          <p:nvPr/>
        </p:nvSpPr>
        <p:spPr>
          <a:xfrm>
            <a:off x="5012503" y="8476474"/>
            <a:ext cx="1946377" cy="993605"/>
          </a:xfrm>
          <a:custGeom>
            <a:rect b="b" l="l" r="r" t="t"/>
            <a:pathLst>
              <a:path extrusionOk="0" h="993605" w="1946377">
                <a:moveTo>
                  <a:pt x="0" y="0"/>
                </a:moveTo>
                <a:lnTo>
                  <a:pt x="1946377" y="0"/>
                </a:lnTo>
                <a:lnTo>
                  <a:pt x="1946377" y="993605"/>
                </a:lnTo>
                <a:lnTo>
                  <a:pt x="0" y="993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13"/>
          <p:cNvSpPr/>
          <p:nvPr/>
        </p:nvSpPr>
        <p:spPr>
          <a:xfrm>
            <a:off x="7263680" y="8438374"/>
            <a:ext cx="3760641" cy="968365"/>
          </a:xfrm>
          <a:custGeom>
            <a:rect b="b" l="l" r="r" t="t"/>
            <a:pathLst>
              <a:path extrusionOk="0" h="968365" w="3760641">
                <a:moveTo>
                  <a:pt x="0" y="0"/>
                </a:moveTo>
                <a:lnTo>
                  <a:pt x="3760640" y="0"/>
                </a:lnTo>
                <a:lnTo>
                  <a:pt x="3760640" y="968365"/>
                </a:lnTo>
                <a:lnTo>
                  <a:pt x="0" y="968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13"/>
          <p:cNvSpPr/>
          <p:nvPr/>
        </p:nvSpPr>
        <p:spPr>
          <a:xfrm>
            <a:off x="4933989" y="9470079"/>
            <a:ext cx="2792943" cy="581863"/>
          </a:xfrm>
          <a:custGeom>
            <a:rect b="b" l="l" r="r" t="t"/>
            <a:pathLst>
              <a:path extrusionOk="0" h="581863" w="2792943">
                <a:moveTo>
                  <a:pt x="0" y="0"/>
                </a:moveTo>
                <a:lnTo>
                  <a:pt x="2792942" y="0"/>
                </a:lnTo>
                <a:lnTo>
                  <a:pt x="2792942" y="581863"/>
                </a:lnTo>
                <a:lnTo>
                  <a:pt x="0" y="581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13"/>
          <p:cNvSpPr txBox="1"/>
          <p:nvPr/>
        </p:nvSpPr>
        <p:spPr>
          <a:xfrm>
            <a:off x="5122898" y="6275483"/>
            <a:ext cx="80421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4"/>
              <a:buFont typeface="Arial"/>
              <a:buNone/>
            </a:pPr>
            <a:r>
              <a:rPr b="1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Projeto No: </a:t>
            </a:r>
            <a:r>
              <a:rPr b="0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2024-2-PT02-KA220-YOU-000287246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3452246" y="6602096"/>
            <a:ext cx="113835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rPr b="1" lang="en-US" sz="4002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‘’Liderar com Impacto’’</a:t>
            </a:r>
            <a:endParaRPr b="1" sz="4002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rPr b="1" lang="en-US" sz="4002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A Escada da Confiança</a:t>
            </a:r>
            <a:endParaRPr b="1" sz="4002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7735129" y="9444850"/>
            <a:ext cx="10377000" cy="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76"/>
              <a:buFont typeface="Arial"/>
              <a:buNone/>
            </a:pPr>
            <a:r>
              <a:rPr b="0" i="0" lang="en-US" sz="147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Funded by the Erasmus+ Programme, Serenity empowers young people to take control of their digital habits and support each other through peer learning leading to positive change.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76"/>
              <a:buFont typeface="Arial"/>
              <a:buNone/>
            </a:pPr>
            <a:r>
              <a:rPr b="0" i="0" lang="en-US" sz="147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 Number: 2024-2-PT02-KA220-YOU-000287246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 txBox="1"/>
          <p:nvPr/>
        </p:nvSpPr>
        <p:spPr>
          <a:xfrm>
            <a:off x="5122898" y="7830736"/>
            <a:ext cx="8042204" cy="374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4"/>
              <a:buFont typeface="Arial"/>
              <a:buNone/>
            </a:pPr>
            <a:r>
              <a:rPr b="1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Website: </a:t>
            </a:r>
            <a:r>
              <a:rPr b="0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www.serenityproject.eu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3" name="Google Shape;283;p13" title="MSA logo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138150" y="8425755"/>
            <a:ext cx="1077237" cy="9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