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8288000" cy="10287000"/>
  <p:notesSz cx="6858000" cy="9144000"/>
  <p:embeddedFontLst>
    <p:embeddedFont>
      <p:font typeface="Poppins" panose="00000500000000000000" pitchFamily="2" charset="0"/>
      <p:regular r:id="rId16"/>
      <p:bold r:id="rId17"/>
      <p:italic r:id="rId18"/>
      <p:boldItalic r:id="rId19"/>
    </p:embeddedFont>
    <p:embeddedFont>
      <p:font typeface="Questrial" pitchFamily="2" charset="0"/>
      <p:regular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5" roundtripDataSignature="AMtx7mhEFrk+opVy3AZTDiCNGif87XywQ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7" d="100"/>
          <a:sy n="47" d="100"/>
        </p:scale>
        <p:origin x="1138" y="22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customschemas.google.com/relationships/presentationmetadata" Target="meta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7" name="Google Shape;27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8" name="Google Shape;278;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9" name="Google Shape;30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0" name="Google Shape;32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6" name="Google Shape;336;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5" name="Google Shape;10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 name="Google Shape;13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Image link: https://www.freepik.com/free-photo/close-up-smiley-workers-fist-bumping_15501111.htm# </a:t>
            </a:r>
            <a:endParaRPr/>
          </a:p>
        </p:txBody>
      </p:sp>
      <p:sp>
        <p:nvSpPr>
          <p:cNvPr id="140" name="Google Shape;140;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 name="Google Shape;15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Image Link: https://www.freepik.com/free-photo/tired-woman-got-news-from-via-cafe_11068833.htm#fss </a:t>
            </a:r>
            <a:endParaRPr/>
          </a:p>
        </p:txBody>
      </p:sp>
      <p:sp>
        <p:nvSpPr>
          <p:cNvPr id="157" name="Google Shape;15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4" name="Google Shape;174;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Read more: https://www.verywellmind.com/what-is-active-listening-3024343</a:t>
            </a:r>
            <a:endParaRPr/>
          </a:p>
        </p:txBody>
      </p:sp>
      <p:sp>
        <p:nvSpPr>
          <p:cNvPr id="175" name="Google Shape;175;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3b4b26c4b9d_0_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4" name="Google Shape;194;g3b4b26c4b9d_0_8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Image Link: https://www.freepik.com/free-photo/tired-woman-got-news-from-via-cafe_11068833.htm#fss </a:t>
            </a:r>
            <a:endParaRPr/>
          </a:p>
        </p:txBody>
      </p:sp>
      <p:sp>
        <p:nvSpPr>
          <p:cNvPr id="195" name="Google Shape;195;g3b4b26c4b9d_0_8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3b4b26c4b9d_0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g3b4b26c4b9d_0_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Read more: https://www.verywellmind.com/what-is-active-listening-3024343</a:t>
            </a:r>
            <a:endParaRPr/>
          </a:p>
        </p:txBody>
      </p:sp>
      <p:sp>
        <p:nvSpPr>
          <p:cNvPr id="206" name="Google Shape;206;g3b4b26c4b9d_0_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9" name="Google Shape;21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3b4b26c4b9d_0_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5" name="Google Shape;265;g3b4b26c4b9d_0_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1"/>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5" name="Google Shape;75;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2"/>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22"/>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81" name="Google Shape;81;p2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2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2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
        <p:cNvGrpSpPr/>
        <p:nvPr/>
      </p:nvGrpSpPr>
      <p:grpSpPr>
        <a:xfrm>
          <a:off x="0" y="0"/>
          <a:ext cx="0" cy="0"/>
          <a:chOff x="0" y="0"/>
          <a:chExt cx="0" cy="0"/>
        </a:xfrm>
      </p:grpSpPr>
      <p:sp>
        <p:nvSpPr>
          <p:cNvPr id="20" name="Google Shape;20;p13"/>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13"/>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22" name="Google Shape;22;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1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8" name="Google Shape;28;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15"/>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1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4" name="Google Shape;34;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6"/>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40" name="Google Shape;40;p16"/>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41" name="Google Shape;41;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1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7" name="Google Shape;47;p1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8" name="Google Shape;48;p1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9" name="Google Shape;49;p1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50" name="Google Shape;50;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1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61" name="Google Shape;61;p1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2" name="Google Shape;62;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0"/>
          <p:cNvSpPr>
            <a:spLocks noGrp="1"/>
          </p:cNvSpPr>
          <p:nvPr>
            <p:ph type="pic" idx="2"/>
          </p:nvPr>
        </p:nvSpPr>
        <p:spPr>
          <a:xfrm>
            <a:off x="1792288" y="612775"/>
            <a:ext cx="5486400" cy="4114800"/>
          </a:xfrm>
          <a:prstGeom prst="rect">
            <a:avLst/>
          </a:prstGeom>
          <a:noFill/>
          <a:ln>
            <a:noFill/>
          </a:ln>
        </p:spPr>
      </p:sp>
      <p:sp>
        <p:nvSpPr>
          <p:cNvPr id="68" name="Google Shape;68;p2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9" name="Google Shape;69;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1.png"/><Relationship Id="rId7"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11.png"/><Relationship Id="rId4" Type="http://schemas.openxmlformats.org/officeDocument/2006/relationships/image" Target="../media/image17.jp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8.jp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6FBEC"/>
        </a:solidFill>
        <a:effectLst/>
      </p:bgPr>
    </p:bg>
    <p:spTree>
      <p:nvGrpSpPr>
        <p:cNvPr id="1" name="Shape 87"/>
        <p:cNvGrpSpPr/>
        <p:nvPr/>
      </p:nvGrpSpPr>
      <p:grpSpPr>
        <a:xfrm>
          <a:off x="0" y="0"/>
          <a:ext cx="0" cy="0"/>
          <a:chOff x="0" y="0"/>
          <a:chExt cx="0" cy="0"/>
        </a:xfrm>
      </p:grpSpPr>
      <p:sp>
        <p:nvSpPr>
          <p:cNvPr id="88" name="Google Shape;88;p1"/>
          <p:cNvSpPr/>
          <p:nvPr/>
        </p:nvSpPr>
        <p:spPr>
          <a:xfrm>
            <a:off x="13583675" y="7999115"/>
            <a:ext cx="5089902" cy="3350081"/>
          </a:xfrm>
          <a:custGeom>
            <a:avLst/>
            <a:gdLst/>
            <a:ahLst/>
            <a:cxnLst/>
            <a:rect l="l" t="t" r="r" b="b"/>
            <a:pathLst>
              <a:path w="5089902" h="3350081" extrusionOk="0">
                <a:moveTo>
                  <a:pt x="0" y="0"/>
                </a:moveTo>
                <a:lnTo>
                  <a:pt x="5089902" y="0"/>
                </a:lnTo>
                <a:lnTo>
                  <a:pt x="5089902" y="3350081"/>
                </a:lnTo>
                <a:lnTo>
                  <a:pt x="0" y="3350081"/>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1"/>
          <p:cNvSpPr/>
          <p:nvPr/>
        </p:nvSpPr>
        <p:spPr>
          <a:xfrm>
            <a:off x="16128626" y="6397776"/>
            <a:ext cx="4114800" cy="4114800"/>
          </a:xfrm>
          <a:custGeom>
            <a:avLst/>
            <a:gdLst/>
            <a:ahLst/>
            <a:cxnLst/>
            <a:rect l="l" t="t" r="r" b="b"/>
            <a:pathLst>
              <a:path w="4114800" h="4114800" extrusionOk="0">
                <a:moveTo>
                  <a:pt x="0" y="0"/>
                </a:moveTo>
                <a:lnTo>
                  <a:pt x="4114800" y="0"/>
                </a:lnTo>
                <a:lnTo>
                  <a:pt x="4114800" y="4114800"/>
                </a:lnTo>
                <a:lnTo>
                  <a:pt x="0" y="4114800"/>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1"/>
          <p:cNvSpPr/>
          <p:nvPr/>
        </p:nvSpPr>
        <p:spPr>
          <a:xfrm>
            <a:off x="-1595133" y="-863453"/>
            <a:ext cx="3190265" cy="6836282"/>
          </a:xfrm>
          <a:custGeom>
            <a:avLst/>
            <a:gdLst/>
            <a:ahLst/>
            <a:cxnLst/>
            <a:rect l="l" t="t" r="r" b="b"/>
            <a:pathLst>
              <a:path w="3190265" h="6836282" extrusionOk="0">
                <a:moveTo>
                  <a:pt x="0" y="0"/>
                </a:moveTo>
                <a:lnTo>
                  <a:pt x="3190266" y="0"/>
                </a:lnTo>
                <a:lnTo>
                  <a:pt x="3190266" y="6836283"/>
                </a:lnTo>
                <a:lnTo>
                  <a:pt x="0" y="6836283"/>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1"/>
          <p:cNvSpPr/>
          <p:nvPr/>
        </p:nvSpPr>
        <p:spPr>
          <a:xfrm rot="-5400000">
            <a:off x="899485" y="-1165063"/>
            <a:ext cx="1205248" cy="3182277"/>
          </a:xfrm>
          <a:custGeom>
            <a:avLst/>
            <a:gdLst/>
            <a:ahLst/>
            <a:cxnLst/>
            <a:rect l="l" t="t" r="r" b="b"/>
            <a:pathLst>
              <a:path w="1205248" h="3182277" extrusionOk="0">
                <a:moveTo>
                  <a:pt x="0" y="0"/>
                </a:moveTo>
                <a:lnTo>
                  <a:pt x="1205248" y="0"/>
                </a:lnTo>
                <a:lnTo>
                  <a:pt x="1205248" y="3182278"/>
                </a:lnTo>
                <a:lnTo>
                  <a:pt x="0" y="318227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1"/>
          <p:cNvSpPr/>
          <p:nvPr/>
        </p:nvSpPr>
        <p:spPr>
          <a:xfrm>
            <a:off x="7726931" y="244755"/>
            <a:ext cx="2834137" cy="2834137"/>
          </a:xfrm>
          <a:custGeom>
            <a:avLst/>
            <a:gdLst/>
            <a:ahLst/>
            <a:cxnLst/>
            <a:rect l="l" t="t" r="r" b="b"/>
            <a:pathLst>
              <a:path w="2834137" h="2834137" extrusionOk="0">
                <a:moveTo>
                  <a:pt x="0" y="0"/>
                </a:moveTo>
                <a:lnTo>
                  <a:pt x="2834138" y="0"/>
                </a:lnTo>
                <a:lnTo>
                  <a:pt x="2834138" y="2834137"/>
                </a:lnTo>
                <a:lnTo>
                  <a:pt x="0" y="2834137"/>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93" name="Google Shape;93;p1"/>
          <p:cNvGrpSpPr/>
          <p:nvPr/>
        </p:nvGrpSpPr>
        <p:grpSpPr>
          <a:xfrm>
            <a:off x="0" y="8238185"/>
            <a:ext cx="18288000" cy="3502954"/>
            <a:chOff x="0" y="-57150"/>
            <a:chExt cx="4816593" cy="922589"/>
          </a:xfrm>
        </p:grpSpPr>
        <p:sp>
          <p:nvSpPr>
            <p:cNvPr id="94" name="Google Shape;94;p1"/>
            <p:cNvSpPr/>
            <p:nvPr/>
          </p:nvSpPr>
          <p:spPr>
            <a:xfrm>
              <a:off x="0" y="0"/>
              <a:ext cx="4816592" cy="865439"/>
            </a:xfrm>
            <a:custGeom>
              <a:avLst/>
              <a:gdLst/>
              <a:ahLst/>
              <a:cxnLst/>
              <a:rect l="l" t="t" r="r" b="b"/>
              <a:pathLst>
                <a:path w="4816592" h="865439" extrusionOk="0">
                  <a:moveTo>
                    <a:pt x="21590" y="0"/>
                  </a:moveTo>
                  <a:lnTo>
                    <a:pt x="4795002" y="0"/>
                  </a:lnTo>
                  <a:cubicBezTo>
                    <a:pt x="4800728" y="0"/>
                    <a:pt x="4806220" y="2275"/>
                    <a:pt x="4810269" y="6324"/>
                  </a:cubicBezTo>
                  <a:cubicBezTo>
                    <a:pt x="4814318" y="10372"/>
                    <a:pt x="4816592" y="15864"/>
                    <a:pt x="4816592" y="21590"/>
                  </a:cubicBezTo>
                  <a:lnTo>
                    <a:pt x="4816592" y="843849"/>
                  </a:lnTo>
                  <a:cubicBezTo>
                    <a:pt x="4816592" y="855773"/>
                    <a:pt x="4806926" y="865439"/>
                    <a:pt x="4795002" y="865439"/>
                  </a:cubicBezTo>
                  <a:lnTo>
                    <a:pt x="21590" y="865439"/>
                  </a:lnTo>
                  <a:cubicBezTo>
                    <a:pt x="15864" y="865439"/>
                    <a:pt x="10372" y="863164"/>
                    <a:pt x="6324" y="859115"/>
                  </a:cubicBezTo>
                  <a:cubicBezTo>
                    <a:pt x="2275" y="855066"/>
                    <a:pt x="0" y="849575"/>
                    <a:pt x="0" y="843849"/>
                  </a:cubicBezTo>
                  <a:lnTo>
                    <a:pt x="0" y="21590"/>
                  </a:lnTo>
                  <a:cubicBezTo>
                    <a:pt x="0" y="9666"/>
                    <a:pt x="9666" y="0"/>
                    <a:pt x="21590" y="0"/>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1"/>
            <p:cNvSpPr txBox="1"/>
            <p:nvPr/>
          </p:nvSpPr>
          <p:spPr>
            <a:xfrm>
              <a:off x="0" y="-57150"/>
              <a:ext cx="4816593" cy="922589"/>
            </a:xfrm>
            <a:prstGeom prst="rect">
              <a:avLst/>
            </a:prstGeom>
            <a:noFill/>
            <a:ln>
              <a:noFill/>
            </a:ln>
          </p:spPr>
          <p:txBody>
            <a:bodyPr spcFirstLastPara="1" wrap="square" lIns="50800" tIns="50800" rIns="50800" bIns="50800" anchor="ctr" anchorCtr="0">
              <a:noAutofit/>
            </a:bodyPr>
            <a:lstStyle/>
            <a:p>
              <a:pPr marL="0" marR="0" lvl="0" indent="0" algn="ctr" rtl="0">
                <a:lnSpc>
                  <a:spcPct val="14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ctr" rtl="0">
                <a:lnSpc>
                  <a:spcPct val="14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ctr" rtl="0">
                <a:lnSpc>
                  <a:spcPct val="14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ctr" rtl="0">
                <a:lnSpc>
                  <a:spcPct val="14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6" name="Google Shape;96;p1"/>
          <p:cNvSpPr/>
          <p:nvPr/>
        </p:nvSpPr>
        <p:spPr>
          <a:xfrm>
            <a:off x="5015324" y="8594037"/>
            <a:ext cx="1946377" cy="993605"/>
          </a:xfrm>
          <a:custGeom>
            <a:avLst/>
            <a:gdLst/>
            <a:ahLst/>
            <a:cxnLst/>
            <a:rect l="l" t="t" r="r" b="b"/>
            <a:pathLst>
              <a:path w="1946377" h="993605" extrusionOk="0">
                <a:moveTo>
                  <a:pt x="0" y="0"/>
                </a:moveTo>
                <a:lnTo>
                  <a:pt x="1946376" y="0"/>
                </a:lnTo>
                <a:lnTo>
                  <a:pt x="1946376" y="993605"/>
                </a:lnTo>
                <a:lnTo>
                  <a:pt x="0" y="993605"/>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7" name="Google Shape;97;p1"/>
          <p:cNvSpPr/>
          <p:nvPr/>
        </p:nvSpPr>
        <p:spPr>
          <a:xfrm>
            <a:off x="7263680" y="8594037"/>
            <a:ext cx="3760641" cy="968365"/>
          </a:xfrm>
          <a:custGeom>
            <a:avLst/>
            <a:gdLst/>
            <a:ahLst/>
            <a:cxnLst/>
            <a:rect l="l" t="t" r="r" b="b"/>
            <a:pathLst>
              <a:path w="3760641" h="968365" extrusionOk="0">
                <a:moveTo>
                  <a:pt x="0" y="0"/>
                </a:moveTo>
                <a:lnTo>
                  <a:pt x="3760640" y="0"/>
                </a:lnTo>
                <a:lnTo>
                  <a:pt x="3760640" y="968365"/>
                </a:lnTo>
                <a:lnTo>
                  <a:pt x="0" y="968365"/>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8" name="Google Shape;98;p1"/>
          <p:cNvSpPr txBox="1"/>
          <p:nvPr/>
        </p:nvSpPr>
        <p:spPr>
          <a:xfrm>
            <a:off x="3904055" y="3147915"/>
            <a:ext cx="10089531" cy="1846659"/>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Clr>
                <a:srgbClr val="000000"/>
              </a:buClr>
              <a:buSzPts val="6000"/>
              <a:buFont typeface="Arial"/>
              <a:buNone/>
            </a:pPr>
            <a:r>
              <a:rPr lang="en-US" sz="6000" b="1" i="0" u="none" strike="noStrike" cap="none" dirty="0">
                <a:solidFill>
                  <a:srgbClr val="2B2B2B"/>
                </a:solidFill>
                <a:latin typeface="+mn-lt"/>
                <a:ea typeface="Poppins"/>
                <a:cs typeface="Poppins"/>
                <a:sym typeface="Poppins"/>
              </a:rPr>
              <a:t>Serenity: Your Space for Digital Well-being</a:t>
            </a:r>
            <a:endParaRPr sz="1400" b="0" i="0" u="none" strike="noStrike" cap="none" dirty="0">
              <a:solidFill>
                <a:srgbClr val="000000"/>
              </a:solidFill>
              <a:latin typeface="+mn-lt"/>
              <a:ea typeface="Arial"/>
              <a:cs typeface="Arial"/>
              <a:sym typeface="Arial"/>
            </a:endParaRPr>
          </a:p>
        </p:txBody>
      </p:sp>
      <p:sp>
        <p:nvSpPr>
          <p:cNvPr id="99" name="Google Shape;99;p1"/>
          <p:cNvSpPr txBox="1"/>
          <p:nvPr/>
        </p:nvSpPr>
        <p:spPr>
          <a:xfrm>
            <a:off x="4623050" y="5234395"/>
            <a:ext cx="9041899" cy="430887"/>
          </a:xfrm>
          <a:prstGeom prst="rect">
            <a:avLst/>
          </a:prstGeom>
          <a:noFill/>
          <a:ln>
            <a:noFill/>
          </a:ln>
        </p:spPr>
        <p:txBody>
          <a:bodyPr spcFirstLastPara="1" wrap="square" lIns="0" tIns="0" rIns="0" bIns="0" anchor="t" anchorCtr="0">
            <a:spAutoFit/>
          </a:bodyPr>
          <a:lstStyle/>
          <a:p>
            <a:pPr marL="0" marR="0" lvl="0" indent="0" algn="ctr" rtl="0">
              <a:lnSpc>
                <a:spcPct val="139958"/>
              </a:lnSpc>
              <a:spcBef>
                <a:spcPts val="0"/>
              </a:spcBef>
              <a:spcAft>
                <a:spcPts val="0"/>
              </a:spcAft>
              <a:buClr>
                <a:srgbClr val="000000"/>
              </a:buClr>
              <a:buSzPts val="2400"/>
              <a:buFont typeface="Arial"/>
              <a:buNone/>
            </a:pPr>
            <a:r>
              <a:rPr lang="el-GR" sz="2000" b="1" dirty="0">
                <a:solidFill>
                  <a:srgbClr val="2B2B2B"/>
                </a:solidFill>
                <a:latin typeface="+mn-lt"/>
                <a:ea typeface="Poppins"/>
                <a:cs typeface="Poppins"/>
                <a:sym typeface="Poppins"/>
              </a:rPr>
              <a:t>Αριθμός Έργου</a:t>
            </a:r>
            <a:r>
              <a:rPr lang="en-US" sz="2000" b="1" i="0" u="none" strike="noStrike" cap="none" dirty="0">
                <a:solidFill>
                  <a:srgbClr val="2B2B2B"/>
                </a:solidFill>
                <a:latin typeface="+mn-lt"/>
                <a:ea typeface="Poppins"/>
                <a:cs typeface="Poppins"/>
                <a:sym typeface="Poppins"/>
              </a:rPr>
              <a:t>: </a:t>
            </a:r>
            <a:r>
              <a:rPr lang="en-US" sz="2000" b="0" i="0" u="none" strike="noStrike" cap="none" dirty="0">
                <a:solidFill>
                  <a:srgbClr val="2B2B2B"/>
                </a:solidFill>
                <a:latin typeface="+mn-lt"/>
                <a:ea typeface="Poppins"/>
                <a:cs typeface="Poppins"/>
                <a:sym typeface="Poppins"/>
              </a:rPr>
              <a:t>2024-2-PT02-KA220-YOU-000287246 </a:t>
            </a:r>
            <a:endParaRPr sz="1200" b="0" i="0" u="none" strike="noStrike" cap="none" dirty="0">
              <a:solidFill>
                <a:srgbClr val="000000"/>
              </a:solidFill>
              <a:latin typeface="+mn-lt"/>
              <a:ea typeface="Arial"/>
              <a:cs typeface="Arial"/>
              <a:sym typeface="Arial"/>
            </a:endParaRPr>
          </a:p>
        </p:txBody>
      </p:sp>
      <p:sp>
        <p:nvSpPr>
          <p:cNvPr id="100" name="Google Shape;100;p1"/>
          <p:cNvSpPr txBox="1"/>
          <p:nvPr/>
        </p:nvSpPr>
        <p:spPr>
          <a:xfrm>
            <a:off x="2744726" y="6378726"/>
            <a:ext cx="12798548" cy="1354217"/>
          </a:xfrm>
          <a:prstGeom prst="rect">
            <a:avLst/>
          </a:prstGeom>
          <a:noFill/>
          <a:ln>
            <a:noFill/>
          </a:ln>
        </p:spPr>
        <p:txBody>
          <a:bodyPr spcFirstLastPara="1" wrap="square" lIns="0" tIns="0" rIns="0" bIns="0" anchor="t" anchorCtr="0">
            <a:spAutoFit/>
          </a:bodyPr>
          <a:lstStyle/>
          <a:p>
            <a:pPr lvl="0" algn="ctr">
              <a:lnSpc>
                <a:spcPct val="110000"/>
              </a:lnSpc>
              <a:buSzPts val="4500"/>
            </a:pPr>
            <a:r>
              <a:rPr lang="el-GR" sz="4000" b="1" dirty="0">
                <a:solidFill>
                  <a:srgbClr val="9EC6AA"/>
                </a:solidFill>
                <a:latin typeface="+mn-lt"/>
                <a:ea typeface="Poppins"/>
                <a:cs typeface="Poppins"/>
                <a:sym typeface="Poppins"/>
              </a:rPr>
              <a:t>Ημέρα 2: Το να είσαι εκπαιδευτής συνομηλίκων</a:t>
            </a:r>
          </a:p>
          <a:p>
            <a:pPr lvl="0" algn="ctr">
              <a:lnSpc>
                <a:spcPct val="110000"/>
              </a:lnSpc>
              <a:buSzPts val="4500"/>
            </a:pPr>
            <a:r>
              <a:rPr lang="el-GR" sz="4000" b="1" dirty="0">
                <a:solidFill>
                  <a:srgbClr val="9EC6AA"/>
                </a:solidFill>
                <a:latin typeface="+mn-lt"/>
                <a:ea typeface="Poppins"/>
                <a:cs typeface="Poppins"/>
                <a:sym typeface="Poppins"/>
              </a:rPr>
              <a:t>Συνεδρία 4: Η ψηφιακή λήψη</a:t>
            </a:r>
            <a:endParaRPr sz="4000" b="0" i="0" u="none" strike="noStrike" cap="none" dirty="0">
              <a:solidFill>
                <a:srgbClr val="000000"/>
              </a:solidFill>
              <a:latin typeface="+mn-lt"/>
              <a:ea typeface="Arial"/>
              <a:cs typeface="Arial"/>
              <a:sym typeface="Arial"/>
            </a:endParaRPr>
          </a:p>
        </p:txBody>
      </p:sp>
      <p:sp>
        <p:nvSpPr>
          <p:cNvPr id="101" name="Google Shape;101;p1"/>
          <p:cNvSpPr/>
          <p:nvPr/>
        </p:nvSpPr>
        <p:spPr>
          <a:xfrm>
            <a:off x="7747529" y="9587642"/>
            <a:ext cx="2792943" cy="581863"/>
          </a:xfrm>
          <a:custGeom>
            <a:avLst/>
            <a:gdLst/>
            <a:ahLst/>
            <a:cxnLst/>
            <a:rect l="l" t="t" r="r" b="b"/>
            <a:pathLst>
              <a:path w="2792943" h="581863" extrusionOk="0">
                <a:moveTo>
                  <a:pt x="0" y="0"/>
                </a:moveTo>
                <a:lnTo>
                  <a:pt x="2792942" y="0"/>
                </a:lnTo>
                <a:lnTo>
                  <a:pt x="2792942" y="581863"/>
                </a:lnTo>
                <a:lnTo>
                  <a:pt x="0" y="581863"/>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02" name="Google Shape;102;p1" title="MSA logo.png"/>
          <p:cNvPicPr preferRelativeResize="0"/>
          <p:nvPr/>
        </p:nvPicPr>
        <p:blipFill>
          <a:blip r:embed="rId11">
            <a:alphaModFix/>
          </a:blip>
          <a:stretch>
            <a:fillRect/>
          </a:stretch>
        </p:blipFill>
        <p:spPr>
          <a:xfrm>
            <a:off x="11024321" y="8488213"/>
            <a:ext cx="1306702" cy="12052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6FBEC"/>
        </a:solidFill>
        <a:effectLst/>
      </p:bgPr>
    </p:bg>
    <p:spTree>
      <p:nvGrpSpPr>
        <p:cNvPr id="1" name="Shape 279"/>
        <p:cNvGrpSpPr/>
        <p:nvPr/>
      </p:nvGrpSpPr>
      <p:grpSpPr>
        <a:xfrm>
          <a:off x="0" y="0"/>
          <a:ext cx="0" cy="0"/>
          <a:chOff x="0" y="0"/>
          <a:chExt cx="0" cy="0"/>
        </a:xfrm>
      </p:grpSpPr>
      <p:grpSp>
        <p:nvGrpSpPr>
          <p:cNvPr id="280" name="Google Shape;280;p7"/>
          <p:cNvGrpSpPr/>
          <p:nvPr/>
        </p:nvGrpSpPr>
        <p:grpSpPr>
          <a:xfrm>
            <a:off x="-830432" y="792495"/>
            <a:ext cx="10540987" cy="1571949"/>
            <a:chOff x="0" y="-47625"/>
            <a:chExt cx="2125331" cy="316945"/>
          </a:xfrm>
        </p:grpSpPr>
        <p:sp>
          <p:nvSpPr>
            <p:cNvPr id="281" name="Google Shape;281;p7"/>
            <p:cNvSpPr/>
            <p:nvPr/>
          </p:nvSpPr>
          <p:spPr>
            <a:xfrm>
              <a:off x="0" y="0"/>
              <a:ext cx="2125331" cy="269320"/>
            </a:xfrm>
            <a:custGeom>
              <a:avLst/>
              <a:gdLst/>
              <a:ahLst/>
              <a:cxnLst/>
              <a:rect l="l" t="t" r="r" b="b"/>
              <a:pathLst>
                <a:path w="2125331" h="269320" extrusionOk="0">
                  <a:moveTo>
                    <a:pt x="73446" y="0"/>
                  </a:moveTo>
                  <a:lnTo>
                    <a:pt x="2051885" y="0"/>
                  </a:lnTo>
                  <a:cubicBezTo>
                    <a:pt x="2092448" y="0"/>
                    <a:pt x="2125331" y="32883"/>
                    <a:pt x="2125331" y="73446"/>
                  </a:cubicBezTo>
                  <a:lnTo>
                    <a:pt x="2125331" y="195874"/>
                  </a:lnTo>
                  <a:cubicBezTo>
                    <a:pt x="2125331" y="236437"/>
                    <a:pt x="2092448" y="269320"/>
                    <a:pt x="2051885" y="269320"/>
                  </a:cubicBezTo>
                  <a:lnTo>
                    <a:pt x="73446" y="269320"/>
                  </a:lnTo>
                  <a:cubicBezTo>
                    <a:pt x="32883" y="269320"/>
                    <a:pt x="0" y="236437"/>
                    <a:pt x="0" y="195874"/>
                  </a:cubicBezTo>
                  <a:lnTo>
                    <a:pt x="0" y="73446"/>
                  </a:lnTo>
                  <a:cubicBezTo>
                    <a:pt x="0" y="32883"/>
                    <a:pt x="32883" y="0"/>
                    <a:pt x="73446" y="0"/>
                  </a:cubicBezTo>
                  <a:close/>
                </a:path>
              </a:pathLst>
            </a:custGeom>
            <a:solidFill>
              <a:srgbClr val="9FC8AA"/>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2" name="Google Shape;282;p7"/>
            <p:cNvSpPr txBox="1"/>
            <p:nvPr/>
          </p:nvSpPr>
          <p:spPr>
            <a:xfrm>
              <a:off x="0" y="-47625"/>
              <a:ext cx="2125331" cy="316945"/>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83" name="Google Shape;283;p7"/>
          <p:cNvGrpSpPr/>
          <p:nvPr/>
        </p:nvGrpSpPr>
        <p:grpSpPr>
          <a:xfrm>
            <a:off x="289322" y="922059"/>
            <a:ext cx="1478756" cy="1926649"/>
            <a:chOff x="0" y="-47625"/>
            <a:chExt cx="660400" cy="860425"/>
          </a:xfrm>
        </p:grpSpPr>
        <p:sp>
          <p:nvSpPr>
            <p:cNvPr id="284" name="Google Shape;284;p7"/>
            <p:cNvSpPr/>
            <p:nvPr/>
          </p:nvSpPr>
          <p:spPr>
            <a:xfrm>
              <a:off x="0" y="0"/>
              <a:ext cx="660400" cy="812800"/>
            </a:xfrm>
            <a:custGeom>
              <a:avLst/>
              <a:gdLst/>
              <a:ahLst/>
              <a:cxnLst/>
              <a:rect l="l" t="t" r="r" b="b"/>
              <a:pathLst>
                <a:path w="660400" h="812800" extrusionOk="0">
                  <a:moveTo>
                    <a:pt x="220252" y="793731"/>
                  </a:moveTo>
                  <a:cubicBezTo>
                    <a:pt x="254109" y="805245"/>
                    <a:pt x="292600" y="812800"/>
                    <a:pt x="330378" y="812800"/>
                  </a:cubicBezTo>
                  <a:cubicBezTo>
                    <a:pt x="368157" y="812800"/>
                    <a:pt x="404509" y="806323"/>
                    <a:pt x="438009" y="794809"/>
                  </a:cubicBezTo>
                  <a:cubicBezTo>
                    <a:pt x="438723" y="794450"/>
                    <a:pt x="439435" y="794450"/>
                    <a:pt x="440148" y="794090"/>
                  </a:cubicBezTo>
                  <a:cubicBezTo>
                    <a:pt x="565955" y="748035"/>
                    <a:pt x="658618" y="626421"/>
                    <a:pt x="660400" y="484298"/>
                  </a:cubicBezTo>
                  <a:lnTo>
                    <a:pt x="660400" y="0"/>
                  </a:lnTo>
                  <a:lnTo>
                    <a:pt x="0" y="0"/>
                  </a:lnTo>
                  <a:lnTo>
                    <a:pt x="0" y="483939"/>
                  </a:lnTo>
                  <a:cubicBezTo>
                    <a:pt x="1782" y="627140"/>
                    <a:pt x="93019" y="748755"/>
                    <a:pt x="220252" y="793731"/>
                  </a:cubicBezTo>
                  <a:close/>
                </a:path>
              </a:pathLst>
            </a:custGeom>
            <a:solidFill>
              <a:srgbClr val="9FC8AA"/>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5" name="Google Shape;285;p7"/>
            <p:cNvSpPr txBox="1"/>
            <p:nvPr/>
          </p:nvSpPr>
          <p:spPr>
            <a:xfrm>
              <a:off x="0" y="-47625"/>
              <a:ext cx="660400" cy="733425"/>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86" name="Google Shape;286;p7"/>
          <p:cNvSpPr/>
          <p:nvPr/>
        </p:nvSpPr>
        <p:spPr>
          <a:xfrm flipH="1">
            <a:off x="13019163" y="5669583"/>
            <a:ext cx="5268837" cy="4617417"/>
          </a:xfrm>
          <a:custGeom>
            <a:avLst/>
            <a:gdLst/>
            <a:ahLst/>
            <a:cxnLst/>
            <a:rect l="l" t="t" r="r" b="b"/>
            <a:pathLst>
              <a:path w="5268837" h="4617417" extrusionOk="0">
                <a:moveTo>
                  <a:pt x="5268837" y="0"/>
                </a:moveTo>
                <a:lnTo>
                  <a:pt x="0" y="0"/>
                </a:lnTo>
                <a:lnTo>
                  <a:pt x="0" y="4617417"/>
                </a:lnTo>
                <a:lnTo>
                  <a:pt x="5268837" y="4617417"/>
                </a:lnTo>
                <a:lnTo>
                  <a:pt x="5268837"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7" name="Google Shape;287;p7"/>
          <p:cNvSpPr txBox="1"/>
          <p:nvPr/>
        </p:nvSpPr>
        <p:spPr>
          <a:xfrm>
            <a:off x="2257767" y="1223218"/>
            <a:ext cx="7003030" cy="861774"/>
          </a:xfrm>
          <a:prstGeom prst="rect">
            <a:avLst/>
          </a:prstGeom>
          <a:noFill/>
          <a:ln>
            <a:noFill/>
          </a:ln>
        </p:spPr>
        <p:txBody>
          <a:bodyPr spcFirstLastPara="1" wrap="square" lIns="0" tIns="0" rIns="0" bIns="0" anchor="t" anchorCtr="0">
            <a:spAutoFit/>
          </a:bodyPr>
          <a:lstStyle/>
          <a:p>
            <a:pPr lvl="0">
              <a:lnSpc>
                <a:spcPct val="140000"/>
              </a:lnSpc>
              <a:buSzPts val="7200"/>
            </a:pPr>
            <a:r>
              <a:rPr lang="el-GR" sz="4000" b="1" dirty="0">
                <a:solidFill>
                  <a:srgbClr val="FFFFFF"/>
                </a:solidFill>
                <a:latin typeface="+mn-lt"/>
                <a:ea typeface="Anta"/>
                <a:cs typeface="Anta"/>
                <a:sym typeface="Anta"/>
              </a:rPr>
              <a:t>Ομαδική ενημέρωση</a:t>
            </a:r>
            <a:endParaRPr sz="1400" b="0" i="0" u="none" strike="noStrike" cap="none" dirty="0">
              <a:solidFill>
                <a:srgbClr val="000000"/>
              </a:solidFill>
              <a:latin typeface="+mn-lt"/>
              <a:ea typeface="Arial"/>
              <a:cs typeface="Arial"/>
              <a:sym typeface="Arial"/>
            </a:endParaRPr>
          </a:p>
        </p:txBody>
      </p:sp>
      <p:grpSp>
        <p:nvGrpSpPr>
          <p:cNvPr id="288" name="Google Shape;288;p7"/>
          <p:cNvGrpSpPr/>
          <p:nvPr/>
        </p:nvGrpSpPr>
        <p:grpSpPr>
          <a:xfrm>
            <a:off x="486054" y="950434"/>
            <a:ext cx="1085292" cy="1723865"/>
            <a:chOff x="0" y="-47625"/>
            <a:chExt cx="660400" cy="1048972"/>
          </a:xfrm>
        </p:grpSpPr>
        <p:sp>
          <p:nvSpPr>
            <p:cNvPr id="289" name="Google Shape;289;p7"/>
            <p:cNvSpPr/>
            <p:nvPr/>
          </p:nvSpPr>
          <p:spPr>
            <a:xfrm>
              <a:off x="0" y="0"/>
              <a:ext cx="660400" cy="1001347"/>
            </a:xfrm>
            <a:custGeom>
              <a:avLst/>
              <a:gdLst/>
              <a:ahLst/>
              <a:cxnLst/>
              <a:rect l="l" t="t" r="r" b="b"/>
              <a:pathLst>
                <a:path w="660400" h="1001347" extrusionOk="0">
                  <a:moveTo>
                    <a:pt x="220252" y="982278"/>
                  </a:moveTo>
                  <a:cubicBezTo>
                    <a:pt x="254109" y="993792"/>
                    <a:pt x="292600" y="1001347"/>
                    <a:pt x="330378" y="1001347"/>
                  </a:cubicBezTo>
                  <a:cubicBezTo>
                    <a:pt x="368157" y="1001347"/>
                    <a:pt x="404509" y="994870"/>
                    <a:pt x="438009" y="983356"/>
                  </a:cubicBezTo>
                  <a:cubicBezTo>
                    <a:pt x="438723" y="982997"/>
                    <a:pt x="439435" y="982997"/>
                    <a:pt x="440148" y="982637"/>
                  </a:cubicBezTo>
                  <a:cubicBezTo>
                    <a:pt x="565955" y="936582"/>
                    <a:pt x="658618" y="814968"/>
                    <a:pt x="660400" y="668657"/>
                  </a:cubicBezTo>
                  <a:lnTo>
                    <a:pt x="660400" y="0"/>
                  </a:lnTo>
                  <a:lnTo>
                    <a:pt x="0" y="0"/>
                  </a:lnTo>
                  <a:lnTo>
                    <a:pt x="0" y="668161"/>
                  </a:lnTo>
                  <a:cubicBezTo>
                    <a:pt x="1782" y="815687"/>
                    <a:pt x="93019" y="937302"/>
                    <a:pt x="220252" y="982278"/>
                  </a:cubicBezTo>
                  <a:close/>
                </a:path>
              </a:pathLst>
            </a:custGeom>
            <a:solidFill>
              <a:srgbClr val="E6FBE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0" name="Google Shape;290;p7"/>
            <p:cNvSpPr txBox="1"/>
            <p:nvPr/>
          </p:nvSpPr>
          <p:spPr>
            <a:xfrm>
              <a:off x="0" y="-47625"/>
              <a:ext cx="660400" cy="921972"/>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91" name="Google Shape;291;p7"/>
          <p:cNvGrpSpPr/>
          <p:nvPr/>
        </p:nvGrpSpPr>
        <p:grpSpPr>
          <a:xfrm>
            <a:off x="299558" y="3239314"/>
            <a:ext cx="17922478" cy="6922262"/>
            <a:chOff x="0" y="814"/>
            <a:chExt cx="17922478" cy="6922262"/>
          </a:xfrm>
        </p:grpSpPr>
        <p:cxnSp>
          <p:nvCxnSpPr>
            <p:cNvPr id="292" name="Google Shape;292;p7"/>
            <p:cNvCxnSpPr/>
            <p:nvPr/>
          </p:nvCxnSpPr>
          <p:spPr>
            <a:xfrm>
              <a:off x="0" y="814"/>
              <a:ext cx="17922478" cy="0"/>
            </a:xfrm>
            <a:prstGeom prst="straightConnector1">
              <a:avLst/>
            </a:prstGeom>
            <a:solidFill>
              <a:schemeClr val="accent1"/>
            </a:solidFill>
            <a:ln w="25400" cap="flat" cmpd="sng">
              <a:solidFill>
                <a:schemeClr val="accent1"/>
              </a:solidFill>
              <a:prstDash val="solid"/>
              <a:round/>
              <a:headEnd type="none" w="sm" len="sm"/>
              <a:tailEnd type="none" w="sm" len="sm"/>
            </a:ln>
          </p:spPr>
        </p:cxnSp>
        <p:sp>
          <p:nvSpPr>
            <p:cNvPr id="293" name="Google Shape;293;p7"/>
            <p:cNvSpPr/>
            <p:nvPr/>
          </p:nvSpPr>
          <p:spPr>
            <a:xfrm>
              <a:off x="0" y="814"/>
              <a:ext cx="17922478" cy="1334142"/>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 name="Google Shape;294;p7"/>
            <p:cNvSpPr txBox="1"/>
            <p:nvPr/>
          </p:nvSpPr>
          <p:spPr>
            <a:xfrm>
              <a:off x="0" y="238830"/>
              <a:ext cx="17922478" cy="1334142"/>
            </a:xfrm>
            <a:prstGeom prst="rect">
              <a:avLst/>
            </a:prstGeom>
            <a:noFill/>
            <a:ln>
              <a:noFill/>
            </a:ln>
          </p:spPr>
          <p:txBody>
            <a:bodyPr spcFirstLastPara="1" wrap="square" lIns="137150" tIns="137150" rIns="137150" bIns="137150" anchor="t" anchorCtr="0">
              <a:noAutofit/>
            </a:bodyPr>
            <a:lstStyle/>
            <a:p>
              <a:pPr lvl="0">
                <a:lnSpc>
                  <a:spcPct val="90000"/>
                </a:lnSpc>
                <a:buClr>
                  <a:schemeClr val="dk1"/>
                </a:buClr>
                <a:buSzPts val="3600"/>
              </a:pPr>
              <a:r>
                <a:rPr lang="el-GR" sz="2000" dirty="0">
                  <a:solidFill>
                    <a:srgbClr val="102C57"/>
                  </a:solidFill>
                  <a:latin typeface="+mn-lt"/>
                  <a:ea typeface="Questrial"/>
                  <a:cs typeface="Questrial"/>
                  <a:sym typeface="Questrial"/>
                </a:rPr>
                <a:t>1. Πώς μοιάζει και πώς ακούγεται η ενεργητική ακρόαση - στο διαδίκτυο και στην πραγματική ζωή;</a:t>
              </a:r>
              <a:endParaRPr sz="1400" b="0" i="0" u="none" strike="noStrike" cap="none" dirty="0">
                <a:solidFill>
                  <a:srgbClr val="102C57"/>
                </a:solidFill>
                <a:latin typeface="+mn-lt"/>
                <a:ea typeface="Arial"/>
                <a:cs typeface="Arial"/>
                <a:sym typeface="Arial"/>
              </a:endParaRPr>
            </a:p>
          </p:txBody>
        </p:sp>
        <p:cxnSp>
          <p:nvCxnSpPr>
            <p:cNvPr id="295" name="Google Shape;295;p7"/>
            <p:cNvCxnSpPr/>
            <p:nvPr/>
          </p:nvCxnSpPr>
          <p:spPr>
            <a:xfrm>
              <a:off x="0" y="1334956"/>
              <a:ext cx="17922478" cy="0"/>
            </a:xfrm>
            <a:prstGeom prst="straightConnector1">
              <a:avLst/>
            </a:prstGeom>
            <a:solidFill>
              <a:schemeClr val="accent1"/>
            </a:solidFill>
            <a:ln w="25400" cap="flat" cmpd="sng">
              <a:solidFill>
                <a:schemeClr val="accent1"/>
              </a:solidFill>
              <a:prstDash val="solid"/>
              <a:round/>
              <a:headEnd type="none" w="sm" len="sm"/>
              <a:tailEnd type="none" w="sm" len="sm"/>
            </a:ln>
          </p:spPr>
        </p:cxnSp>
        <p:sp>
          <p:nvSpPr>
            <p:cNvPr id="296" name="Google Shape;296;p7"/>
            <p:cNvSpPr/>
            <p:nvPr/>
          </p:nvSpPr>
          <p:spPr>
            <a:xfrm>
              <a:off x="0" y="1334956"/>
              <a:ext cx="17922478" cy="1334142"/>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7" name="Google Shape;297;p7"/>
            <p:cNvSpPr txBox="1"/>
            <p:nvPr/>
          </p:nvSpPr>
          <p:spPr>
            <a:xfrm>
              <a:off x="0" y="1556212"/>
              <a:ext cx="17922478" cy="1334142"/>
            </a:xfrm>
            <a:prstGeom prst="rect">
              <a:avLst/>
            </a:prstGeom>
            <a:noFill/>
            <a:ln>
              <a:noFill/>
            </a:ln>
          </p:spPr>
          <p:txBody>
            <a:bodyPr spcFirstLastPara="1" wrap="square" lIns="137150" tIns="137150" rIns="137150" bIns="137150" anchor="t" anchorCtr="0">
              <a:noAutofit/>
            </a:bodyPr>
            <a:lstStyle/>
            <a:p>
              <a:pPr lvl="0">
                <a:lnSpc>
                  <a:spcPct val="90000"/>
                </a:lnSpc>
                <a:buClr>
                  <a:schemeClr val="dk1"/>
                </a:buClr>
                <a:buSzPts val="3600"/>
              </a:pPr>
              <a:r>
                <a:rPr lang="el-GR" sz="2000" dirty="0">
                  <a:solidFill>
                    <a:srgbClr val="102C57"/>
                  </a:solidFill>
                  <a:latin typeface="+mn-lt"/>
                  <a:ea typeface="Questrial"/>
                  <a:cs typeface="Questrial"/>
                  <a:sym typeface="Questrial"/>
                </a:rPr>
                <a:t>2. Ποιες είναι οι διαφορετικές πτυχές που πρέπει να έχετε κατά νου όταν υποστηρίζετε συνομηλίκους.</a:t>
              </a:r>
              <a:endParaRPr sz="2000" b="0" i="0" u="none" strike="noStrike" cap="none" dirty="0">
                <a:solidFill>
                  <a:srgbClr val="102C57"/>
                </a:solidFill>
                <a:latin typeface="+mn-lt"/>
                <a:ea typeface="Questrial"/>
                <a:cs typeface="Questrial"/>
                <a:sym typeface="Questrial"/>
              </a:endParaRPr>
            </a:p>
          </p:txBody>
        </p:sp>
        <p:cxnSp>
          <p:nvCxnSpPr>
            <p:cNvPr id="298" name="Google Shape;298;p7"/>
            <p:cNvCxnSpPr/>
            <p:nvPr/>
          </p:nvCxnSpPr>
          <p:spPr>
            <a:xfrm>
              <a:off x="0" y="2669098"/>
              <a:ext cx="17922478" cy="0"/>
            </a:xfrm>
            <a:prstGeom prst="straightConnector1">
              <a:avLst/>
            </a:prstGeom>
            <a:solidFill>
              <a:schemeClr val="accent1"/>
            </a:solidFill>
            <a:ln w="25400" cap="flat" cmpd="sng">
              <a:solidFill>
                <a:schemeClr val="accent1"/>
              </a:solidFill>
              <a:prstDash val="solid"/>
              <a:round/>
              <a:headEnd type="none" w="sm" len="sm"/>
              <a:tailEnd type="none" w="sm" len="sm"/>
            </a:ln>
          </p:spPr>
        </p:cxnSp>
        <p:sp>
          <p:nvSpPr>
            <p:cNvPr id="299" name="Google Shape;299;p7"/>
            <p:cNvSpPr/>
            <p:nvPr/>
          </p:nvSpPr>
          <p:spPr>
            <a:xfrm>
              <a:off x="0" y="2669098"/>
              <a:ext cx="17922478" cy="1334142"/>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 name="Google Shape;300;p7"/>
            <p:cNvSpPr txBox="1"/>
            <p:nvPr/>
          </p:nvSpPr>
          <p:spPr>
            <a:xfrm>
              <a:off x="0" y="2898734"/>
              <a:ext cx="17922478" cy="1334142"/>
            </a:xfrm>
            <a:prstGeom prst="rect">
              <a:avLst/>
            </a:prstGeom>
            <a:noFill/>
            <a:ln>
              <a:noFill/>
            </a:ln>
          </p:spPr>
          <p:txBody>
            <a:bodyPr spcFirstLastPara="1" wrap="square" lIns="137150" tIns="137150" rIns="137150" bIns="137150" anchor="t" anchorCtr="0">
              <a:noAutofit/>
            </a:bodyPr>
            <a:lstStyle/>
            <a:p>
              <a:pPr lvl="0">
                <a:lnSpc>
                  <a:spcPct val="90000"/>
                </a:lnSpc>
                <a:buClr>
                  <a:schemeClr val="dk1"/>
                </a:buClr>
                <a:buSzPts val="3600"/>
              </a:pPr>
              <a:r>
                <a:rPr lang="el-GR" sz="2000" dirty="0">
                  <a:solidFill>
                    <a:srgbClr val="102C57"/>
                  </a:solidFill>
                  <a:latin typeface="+mn-lt"/>
                  <a:ea typeface="Questrial"/>
                  <a:cs typeface="Questrial"/>
                  <a:sym typeface="Questrial"/>
                </a:rPr>
                <a:t>3. Πώς μπορούμε να ενθαρρύνουμε περισσότερους ανθρώπους να εφαρμόσουν αυτές τις τεχνικές;</a:t>
              </a:r>
              <a:endParaRPr sz="3600" b="0" i="0" u="none" strike="noStrike" cap="none" dirty="0">
                <a:solidFill>
                  <a:srgbClr val="102C57"/>
                </a:solidFill>
                <a:latin typeface="+mn-lt"/>
                <a:ea typeface="Questrial"/>
                <a:cs typeface="Questrial"/>
                <a:sym typeface="Questrial"/>
              </a:endParaRPr>
            </a:p>
          </p:txBody>
        </p:sp>
        <p:cxnSp>
          <p:nvCxnSpPr>
            <p:cNvPr id="301" name="Google Shape;301;p7"/>
            <p:cNvCxnSpPr/>
            <p:nvPr/>
          </p:nvCxnSpPr>
          <p:spPr>
            <a:xfrm>
              <a:off x="0" y="4003240"/>
              <a:ext cx="17922478" cy="0"/>
            </a:xfrm>
            <a:prstGeom prst="straightConnector1">
              <a:avLst/>
            </a:prstGeom>
            <a:solidFill>
              <a:schemeClr val="accent1"/>
            </a:solidFill>
            <a:ln w="25400" cap="flat" cmpd="sng">
              <a:solidFill>
                <a:schemeClr val="accent1"/>
              </a:solidFill>
              <a:prstDash val="solid"/>
              <a:round/>
              <a:headEnd type="none" w="sm" len="sm"/>
              <a:tailEnd type="none" w="sm" len="sm"/>
            </a:ln>
          </p:spPr>
        </p:cxnSp>
        <p:sp>
          <p:nvSpPr>
            <p:cNvPr id="302" name="Google Shape;302;p7"/>
            <p:cNvSpPr/>
            <p:nvPr/>
          </p:nvSpPr>
          <p:spPr>
            <a:xfrm>
              <a:off x="0" y="4003240"/>
              <a:ext cx="17922478" cy="1334142"/>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 name="Google Shape;303;p7"/>
            <p:cNvSpPr txBox="1"/>
            <p:nvPr/>
          </p:nvSpPr>
          <p:spPr>
            <a:xfrm>
              <a:off x="0" y="4293335"/>
              <a:ext cx="17922478" cy="1334142"/>
            </a:xfrm>
            <a:prstGeom prst="rect">
              <a:avLst/>
            </a:prstGeom>
            <a:noFill/>
            <a:ln>
              <a:noFill/>
            </a:ln>
          </p:spPr>
          <p:txBody>
            <a:bodyPr spcFirstLastPara="1" wrap="square" lIns="137150" tIns="137150" rIns="137150" bIns="137150" anchor="t" anchorCtr="0">
              <a:noAutofit/>
            </a:bodyPr>
            <a:lstStyle/>
            <a:p>
              <a:pPr lvl="0">
                <a:lnSpc>
                  <a:spcPct val="90000"/>
                </a:lnSpc>
                <a:buClr>
                  <a:schemeClr val="dk1"/>
                </a:buClr>
                <a:buSzPts val="3600"/>
              </a:pPr>
              <a:r>
                <a:rPr lang="el-GR" sz="2000" dirty="0">
                  <a:solidFill>
                    <a:srgbClr val="102C57"/>
                  </a:solidFill>
                  <a:latin typeface="+mn-lt"/>
                  <a:ea typeface="Questrial"/>
                  <a:cs typeface="Questrial"/>
                  <a:sym typeface="Questrial"/>
                </a:rPr>
                <a:t>4. Τι εμποδίζει τους ανθρώπους να δίνουν ή να λαβαίνουν υποστήριξη, και πώς μπορούμε να βοηθήσουμε;</a:t>
              </a:r>
              <a:endParaRPr sz="3600" b="0" i="0" u="none" strike="noStrike" cap="none" dirty="0">
                <a:solidFill>
                  <a:srgbClr val="102C57"/>
                </a:solidFill>
                <a:latin typeface="+mn-lt"/>
                <a:ea typeface="Questrial"/>
                <a:cs typeface="Questrial"/>
                <a:sym typeface="Questrial"/>
              </a:endParaRPr>
            </a:p>
          </p:txBody>
        </p:sp>
        <p:cxnSp>
          <p:nvCxnSpPr>
            <p:cNvPr id="304" name="Google Shape;304;p7"/>
            <p:cNvCxnSpPr/>
            <p:nvPr/>
          </p:nvCxnSpPr>
          <p:spPr>
            <a:xfrm>
              <a:off x="0" y="5337382"/>
              <a:ext cx="17922478" cy="0"/>
            </a:xfrm>
            <a:prstGeom prst="straightConnector1">
              <a:avLst/>
            </a:prstGeom>
            <a:solidFill>
              <a:schemeClr val="accent1"/>
            </a:solidFill>
            <a:ln w="25400" cap="flat" cmpd="sng">
              <a:solidFill>
                <a:schemeClr val="accent1"/>
              </a:solidFill>
              <a:prstDash val="solid"/>
              <a:round/>
              <a:headEnd type="none" w="sm" len="sm"/>
              <a:tailEnd type="none" w="sm" len="sm"/>
            </a:ln>
          </p:spPr>
        </p:cxnSp>
        <p:sp>
          <p:nvSpPr>
            <p:cNvPr id="305" name="Google Shape;305;p7"/>
            <p:cNvSpPr/>
            <p:nvPr/>
          </p:nvSpPr>
          <p:spPr>
            <a:xfrm>
              <a:off x="0" y="5337382"/>
              <a:ext cx="17922478" cy="1334142"/>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 name="Google Shape;306;p7"/>
            <p:cNvSpPr txBox="1"/>
            <p:nvPr/>
          </p:nvSpPr>
          <p:spPr>
            <a:xfrm>
              <a:off x="0" y="5588934"/>
              <a:ext cx="17922478" cy="1334142"/>
            </a:xfrm>
            <a:prstGeom prst="rect">
              <a:avLst/>
            </a:prstGeom>
            <a:noFill/>
            <a:ln>
              <a:noFill/>
            </a:ln>
          </p:spPr>
          <p:txBody>
            <a:bodyPr spcFirstLastPara="1" wrap="square" lIns="137150" tIns="137150" rIns="137150" bIns="137150" anchor="t" anchorCtr="0">
              <a:noAutofit/>
            </a:bodyPr>
            <a:lstStyle/>
            <a:p>
              <a:pPr lvl="0">
                <a:lnSpc>
                  <a:spcPct val="90000"/>
                </a:lnSpc>
                <a:buClr>
                  <a:schemeClr val="dk1"/>
                </a:buClr>
                <a:buSzPts val="3600"/>
              </a:pPr>
              <a:r>
                <a:rPr lang="el-GR" sz="2000" dirty="0">
                  <a:solidFill>
                    <a:srgbClr val="102C57"/>
                  </a:solidFill>
                  <a:latin typeface="+mn-lt"/>
                  <a:ea typeface="Questrial"/>
                  <a:cs typeface="Questrial"/>
                  <a:sym typeface="Questrial"/>
                </a:rPr>
                <a:t>5. Πώς μπορούμε να παρατηρούμε και να γιορτάζουμε όταν κάποιος υποστηρίζει καλά έναν φίλο;</a:t>
              </a:r>
              <a:endParaRPr sz="3600" b="0" i="0" u="none" strike="noStrike" cap="none" dirty="0">
                <a:solidFill>
                  <a:srgbClr val="102C57"/>
                </a:solidFill>
                <a:latin typeface="+mn-lt"/>
                <a:ea typeface="Questrial"/>
                <a:cs typeface="Questrial"/>
                <a:sym typeface="Questrial"/>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6FBEC"/>
        </a:solidFill>
        <a:effectLst/>
      </p:bgPr>
    </p:bg>
    <p:spTree>
      <p:nvGrpSpPr>
        <p:cNvPr id="1" name="Shape 310"/>
        <p:cNvGrpSpPr/>
        <p:nvPr/>
      </p:nvGrpSpPr>
      <p:grpSpPr>
        <a:xfrm>
          <a:off x="0" y="0"/>
          <a:ext cx="0" cy="0"/>
          <a:chOff x="0" y="0"/>
          <a:chExt cx="0" cy="0"/>
        </a:xfrm>
      </p:grpSpPr>
      <p:grpSp>
        <p:nvGrpSpPr>
          <p:cNvPr id="311" name="Google Shape;311;p8"/>
          <p:cNvGrpSpPr/>
          <p:nvPr/>
        </p:nvGrpSpPr>
        <p:grpSpPr>
          <a:xfrm>
            <a:off x="1164262" y="792495"/>
            <a:ext cx="9884738" cy="1571949"/>
            <a:chOff x="0" y="-47625"/>
            <a:chExt cx="1608918" cy="316945"/>
          </a:xfrm>
        </p:grpSpPr>
        <p:sp>
          <p:nvSpPr>
            <p:cNvPr id="312" name="Google Shape;312;p8"/>
            <p:cNvSpPr/>
            <p:nvPr/>
          </p:nvSpPr>
          <p:spPr>
            <a:xfrm>
              <a:off x="0" y="0"/>
              <a:ext cx="1608918" cy="269320"/>
            </a:xfrm>
            <a:custGeom>
              <a:avLst/>
              <a:gdLst/>
              <a:ahLst/>
              <a:cxnLst/>
              <a:rect l="l" t="t" r="r" b="b"/>
              <a:pathLst>
                <a:path w="1608918" h="269320" extrusionOk="0">
                  <a:moveTo>
                    <a:pt x="97020" y="0"/>
                  </a:moveTo>
                  <a:lnTo>
                    <a:pt x="1511898" y="0"/>
                  </a:lnTo>
                  <a:cubicBezTo>
                    <a:pt x="1565481" y="0"/>
                    <a:pt x="1608918" y="43437"/>
                    <a:pt x="1608918" y="97020"/>
                  </a:cubicBezTo>
                  <a:lnTo>
                    <a:pt x="1608918" y="172300"/>
                  </a:lnTo>
                  <a:cubicBezTo>
                    <a:pt x="1608918" y="198031"/>
                    <a:pt x="1598696" y="222709"/>
                    <a:pt x="1580502" y="240903"/>
                  </a:cubicBezTo>
                  <a:cubicBezTo>
                    <a:pt x="1562307" y="259098"/>
                    <a:pt x="1537629" y="269320"/>
                    <a:pt x="1511898" y="269320"/>
                  </a:cubicBezTo>
                  <a:lnTo>
                    <a:pt x="97020" y="269320"/>
                  </a:lnTo>
                  <a:cubicBezTo>
                    <a:pt x="71288" y="269320"/>
                    <a:pt x="46611" y="259098"/>
                    <a:pt x="28416" y="240903"/>
                  </a:cubicBezTo>
                  <a:cubicBezTo>
                    <a:pt x="10222" y="222709"/>
                    <a:pt x="0" y="198031"/>
                    <a:pt x="0" y="172300"/>
                  </a:cubicBezTo>
                  <a:lnTo>
                    <a:pt x="0" y="97020"/>
                  </a:lnTo>
                  <a:cubicBezTo>
                    <a:pt x="0" y="71288"/>
                    <a:pt x="10222" y="46611"/>
                    <a:pt x="28416" y="28416"/>
                  </a:cubicBezTo>
                  <a:cubicBezTo>
                    <a:pt x="46611" y="10222"/>
                    <a:pt x="71288" y="0"/>
                    <a:pt x="97020" y="0"/>
                  </a:cubicBezTo>
                  <a:close/>
                </a:path>
              </a:pathLst>
            </a:custGeom>
            <a:solidFill>
              <a:srgbClr val="9FC8AA"/>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3" name="Google Shape;313;p8"/>
            <p:cNvSpPr txBox="1"/>
            <p:nvPr/>
          </p:nvSpPr>
          <p:spPr>
            <a:xfrm>
              <a:off x="0" y="-47625"/>
              <a:ext cx="1608918" cy="316945"/>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14" name="Google Shape;314;p8"/>
          <p:cNvSpPr/>
          <p:nvPr/>
        </p:nvSpPr>
        <p:spPr>
          <a:xfrm>
            <a:off x="1354144" y="1159802"/>
            <a:ext cx="1073539" cy="1073539"/>
          </a:xfrm>
          <a:custGeom>
            <a:avLst/>
            <a:gdLst/>
            <a:ahLst/>
            <a:cxnLst/>
            <a:rect l="l" t="t" r="r" b="b"/>
            <a:pathLst>
              <a:path w="1073539" h="1073539" extrusionOk="0">
                <a:moveTo>
                  <a:pt x="0" y="0"/>
                </a:moveTo>
                <a:lnTo>
                  <a:pt x="1073539" y="0"/>
                </a:lnTo>
                <a:lnTo>
                  <a:pt x="1073539" y="1073539"/>
                </a:lnTo>
                <a:lnTo>
                  <a:pt x="0" y="1073539"/>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5" name="Google Shape;315;p8"/>
          <p:cNvSpPr txBox="1"/>
          <p:nvPr/>
        </p:nvSpPr>
        <p:spPr>
          <a:xfrm>
            <a:off x="1354144" y="3619969"/>
            <a:ext cx="14020800" cy="2105192"/>
          </a:xfrm>
          <a:prstGeom prst="rect">
            <a:avLst/>
          </a:prstGeom>
          <a:noFill/>
          <a:ln>
            <a:noFill/>
          </a:ln>
        </p:spPr>
        <p:txBody>
          <a:bodyPr spcFirstLastPara="1" wrap="square" lIns="0" tIns="0" rIns="0" bIns="0" anchor="t" anchorCtr="0">
            <a:spAutoFit/>
          </a:bodyPr>
          <a:lstStyle/>
          <a:p>
            <a:pPr marL="342900" lvl="0" indent="-342900" algn="just">
              <a:lnSpc>
                <a:spcPct val="171111"/>
              </a:lnSpc>
              <a:buSzPct val="100000"/>
              <a:buFont typeface="Arial" panose="020B0604020202020204" pitchFamily="34" charset="0"/>
              <a:buChar char="•"/>
            </a:pPr>
            <a:r>
              <a:rPr lang="el-GR" sz="2000" dirty="0">
                <a:solidFill>
                  <a:srgbClr val="102C57"/>
                </a:solidFill>
                <a:latin typeface="+mn-lt"/>
                <a:ea typeface="Questrial"/>
                <a:cs typeface="Questrial"/>
                <a:sym typeface="Questrial"/>
              </a:rPr>
              <a:t>Πώς θα μπορούσαμε να παρακινήσουμε περαιτέρω τους φίλους και την οικογένειά μας να γίνουν καλύτεροι στο να ακούν και επομένως να υποστηρίζουν τους συνομηλίκους τους.
Ποιοι είναι αποτελεσματικοί τρόποι για να προωθήσετε την ιδέα ότι το να ζητάτε βοήθεια είναι σημάδι δύναμης και όχι αδυναμίας;</a:t>
            </a:r>
            <a:endParaRPr sz="1400" b="0" i="0" u="none" strike="noStrike" cap="none" dirty="0">
              <a:solidFill>
                <a:srgbClr val="000000"/>
              </a:solidFill>
              <a:latin typeface="+mn-lt"/>
              <a:ea typeface="Arial"/>
              <a:cs typeface="Arial"/>
              <a:sym typeface="Arial"/>
            </a:endParaRPr>
          </a:p>
        </p:txBody>
      </p:sp>
      <p:sp>
        <p:nvSpPr>
          <p:cNvPr id="316" name="Google Shape;316;p8"/>
          <p:cNvSpPr txBox="1"/>
          <p:nvPr/>
        </p:nvSpPr>
        <p:spPr>
          <a:xfrm>
            <a:off x="2771729" y="1265684"/>
            <a:ext cx="12392071" cy="861774"/>
          </a:xfrm>
          <a:prstGeom prst="rect">
            <a:avLst/>
          </a:prstGeom>
          <a:noFill/>
          <a:ln>
            <a:noFill/>
          </a:ln>
        </p:spPr>
        <p:txBody>
          <a:bodyPr spcFirstLastPara="1" wrap="square" lIns="0" tIns="0" rIns="0" bIns="0" anchor="t" anchorCtr="0">
            <a:spAutoFit/>
          </a:bodyPr>
          <a:lstStyle/>
          <a:p>
            <a:pPr lvl="0">
              <a:lnSpc>
                <a:spcPct val="140000"/>
              </a:lnSpc>
              <a:buSzPts val="7200"/>
            </a:pPr>
            <a:r>
              <a:rPr lang="el-GR" sz="4000" b="1" dirty="0">
                <a:solidFill>
                  <a:srgbClr val="FFFFFF"/>
                </a:solidFill>
                <a:latin typeface="+mn-lt"/>
                <a:ea typeface="Anta"/>
                <a:cs typeface="Anta"/>
                <a:sym typeface="Anta"/>
              </a:rPr>
              <a:t>Ας αναλάβουμε δράση!</a:t>
            </a:r>
            <a:endParaRPr sz="1400" b="0" i="0" u="none" strike="noStrike" cap="none" dirty="0">
              <a:solidFill>
                <a:srgbClr val="000000"/>
              </a:solidFill>
              <a:latin typeface="+mn-lt"/>
              <a:ea typeface="Arial"/>
              <a:cs typeface="Arial"/>
              <a:sym typeface="Arial"/>
            </a:endParaRPr>
          </a:p>
        </p:txBody>
      </p:sp>
      <p:sp>
        <p:nvSpPr>
          <p:cNvPr id="317" name="Google Shape;317;p8"/>
          <p:cNvSpPr/>
          <p:nvPr/>
        </p:nvSpPr>
        <p:spPr>
          <a:xfrm>
            <a:off x="14630400" y="6743700"/>
            <a:ext cx="4083110" cy="3906175"/>
          </a:xfrm>
          <a:custGeom>
            <a:avLst/>
            <a:gdLst/>
            <a:ahLst/>
            <a:cxnLst/>
            <a:rect l="l" t="t" r="r" b="b"/>
            <a:pathLst>
              <a:path w="4083110" h="3906175" extrusionOk="0">
                <a:moveTo>
                  <a:pt x="0" y="0"/>
                </a:moveTo>
                <a:lnTo>
                  <a:pt x="4083110" y="0"/>
                </a:lnTo>
                <a:lnTo>
                  <a:pt x="4083110" y="3906175"/>
                </a:lnTo>
                <a:lnTo>
                  <a:pt x="0" y="3906175"/>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6FBEC"/>
        </a:solidFill>
        <a:effectLst/>
      </p:bgPr>
    </p:bg>
    <p:spTree>
      <p:nvGrpSpPr>
        <p:cNvPr id="1" name="Shape 321"/>
        <p:cNvGrpSpPr/>
        <p:nvPr/>
      </p:nvGrpSpPr>
      <p:grpSpPr>
        <a:xfrm>
          <a:off x="0" y="0"/>
          <a:ext cx="0" cy="0"/>
          <a:chOff x="0" y="0"/>
          <a:chExt cx="0" cy="0"/>
        </a:xfrm>
      </p:grpSpPr>
      <p:grpSp>
        <p:nvGrpSpPr>
          <p:cNvPr id="322" name="Google Shape;322;p9"/>
          <p:cNvGrpSpPr/>
          <p:nvPr/>
        </p:nvGrpSpPr>
        <p:grpSpPr>
          <a:xfrm>
            <a:off x="-830432" y="792495"/>
            <a:ext cx="10660232" cy="1571949"/>
            <a:chOff x="0" y="-47625"/>
            <a:chExt cx="1833843" cy="316945"/>
          </a:xfrm>
        </p:grpSpPr>
        <p:sp>
          <p:nvSpPr>
            <p:cNvPr id="323" name="Google Shape;323;p9"/>
            <p:cNvSpPr/>
            <p:nvPr/>
          </p:nvSpPr>
          <p:spPr>
            <a:xfrm>
              <a:off x="0" y="0"/>
              <a:ext cx="1833843" cy="269320"/>
            </a:xfrm>
            <a:custGeom>
              <a:avLst/>
              <a:gdLst/>
              <a:ahLst/>
              <a:cxnLst/>
              <a:rect l="l" t="t" r="r" b="b"/>
              <a:pathLst>
                <a:path w="1833843" h="269320" extrusionOk="0">
                  <a:moveTo>
                    <a:pt x="85120" y="0"/>
                  </a:moveTo>
                  <a:lnTo>
                    <a:pt x="1748723" y="0"/>
                  </a:lnTo>
                  <a:cubicBezTo>
                    <a:pt x="1795733" y="0"/>
                    <a:pt x="1833843" y="38110"/>
                    <a:pt x="1833843" y="85120"/>
                  </a:cubicBezTo>
                  <a:lnTo>
                    <a:pt x="1833843" y="184200"/>
                  </a:lnTo>
                  <a:cubicBezTo>
                    <a:pt x="1833843" y="231210"/>
                    <a:pt x="1795733" y="269320"/>
                    <a:pt x="1748723" y="269320"/>
                  </a:cubicBezTo>
                  <a:lnTo>
                    <a:pt x="85120" y="269320"/>
                  </a:lnTo>
                  <a:cubicBezTo>
                    <a:pt x="62545" y="269320"/>
                    <a:pt x="40894" y="260352"/>
                    <a:pt x="24931" y="244389"/>
                  </a:cubicBezTo>
                  <a:cubicBezTo>
                    <a:pt x="8968" y="228426"/>
                    <a:pt x="0" y="206775"/>
                    <a:pt x="0" y="184200"/>
                  </a:cubicBezTo>
                  <a:lnTo>
                    <a:pt x="0" y="85120"/>
                  </a:lnTo>
                  <a:cubicBezTo>
                    <a:pt x="0" y="38110"/>
                    <a:pt x="38110" y="0"/>
                    <a:pt x="85120" y="0"/>
                  </a:cubicBezTo>
                  <a:close/>
                </a:path>
              </a:pathLst>
            </a:custGeom>
            <a:solidFill>
              <a:srgbClr val="9FC8AA"/>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4" name="Google Shape;324;p9"/>
            <p:cNvSpPr txBox="1"/>
            <p:nvPr/>
          </p:nvSpPr>
          <p:spPr>
            <a:xfrm>
              <a:off x="0" y="-47625"/>
              <a:ext cx="1833843" cy="316945"/>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5" name="Google Shape;325;p9"/>
          <p:cNvSpPr txBox="1"/>
          <p:nvPr/>
        </p:nvSpPr>
        <p:spPr>
          <a:xfrm>
            <a:off x="1295400" y="3771900"/>
            <a:ext cx="15697200" cy="3157788"/>
          </a:xfrm>
          <a:prstGeom prst="rect">
            <a:avLst/>
          </a:prstGeom>
          <a:noFill/>
          <a:ln>
            <a:noFill/>
          </a:ln>
        </p:spPr>
        <p:txBody>
          <a:bodyPr spcFirstLastPara="1" wrap="square" lIns="0" tIns="0" rIns="0" bIns="0" anchor="t" anchorCtr="0">
            <a:spAutoFit/>
          </a:bodyPr>
          <a:lstStyle/>
          <a:p>
            <a:pPr lvl="0">
              <a:lnSpc>
                <a:spcPct val="171111"/>
              </a:lnSpc>
              <a:buSzPts val="3600"/>
            </a:pPr>
            <a:r>
              <a:rPr lang="el-GR" sz="2000" dirty="0">
                <a:solidFill>
                  <a:srgbClr val="102C57"/>
                </a:solidFill>
                <a:latin typeface="+mn-lt"/>
                <a:ea typeface="Questrial"/>
                <a:cs typeface="Questrial"/>
                <a:sym typeface="Questrial"/>
              </a:rPr>
              <a:t>Ατομικός προβληματισμός</a:t>
            </a:r>
            <a:r>
              <a:rPr lang="en-US" sz="2000" b="0" i="0" u="none" strike="noStrike" cap="none" dirty="0">
                <a:solidFill>
                  <a:srgbClr val="102C57"/>
                </a:solidFill>
                <a:latin typeface="+mn-lt"/>
                <a:ea typeface="Questrial"/>
                <a:cs typeface="Questrial"/>
                <a:sym typeface="Questrial"/>
              </a:rPr>
              <a:t>:</a:t>
            </a:r>
            <a:endParaRPr sz="2000" b="0" i="0" u="none" strike="noStrike" cap="none" dirty="0">
              <a:solidFill>
                <a:srgbClr val="000000"/>
              </a:solidFill>
              <a:latin typeface="+mn-lt"/>
              <a:ea typeface="Arial"/>
              <a:cs typeface="Arial"/>
              <a:sym typeface="Arial"/>
            </a:endParaRPr>
          </a:p>
          <a:p>
            <a:pPr lvl="0">
              <a:lnSpc>
                <a:spcPct val="171111"/>
              </a:lnSpc>
              <a:buSzPts val="3600"/>
            </a:pPr>
            <a:r>
              <a:rPr lang="en-US" sz="2000" b="0" i="0" u="none" strike="noStrike" cap="none" dirty="0">
                <a:solidFill>
                  <a:srgbClr val="102C57"/>
                </a:solidFill>
                <a:latin typeface="+mn-lt"/>
                <a:ea typeface="Questrial"/>
                <a:cs typeface="Questrial"/>
                <a:sym typeface="Questrial"/>
              </a:rPr>
              <a:t>•</a:t>
            </a:r>
            <a:r>
              <a:rPr lang="el-GR" sz="2000" b="0" i="0" u="none" strike="noStrike" cap="none" dirty="0">
                <a:solidFill>
                  <a:srgbClr val="102C57"/>
                </a:solidFill>
                <a:latin typeface="+mn-lt"/>
                <a:ea typeface="Questrial"/>
                <a:cs typeface="Questrial"/>
                <a:sym typeface="Questrial"/>
              </a:rPr>
              <a:t> </a:t>
            </a:r>
            <a:r>
              <a:rPr lang="el-GR" sz="2000" dirty="0">
                <a:solidFill>
                  <a:srgbClr val="102C57"/>
                </a:solidFill>
                <a:latin typeface="+mn-lt"/>
                <a:ea typeface="Questrial"/>
                <a:cs typeface="Questrial"/>
                <a:sym typeface="Questrial"/>
              </a:rPr>
              <a:t>Πότε ένιωσα ότι με άκουσαν πραγματικά και τι έκανε αυτή τη στιγμή ξεχωριστή;
• Πώς υποστηρίζω συνήθως τους φίλους μου και τι θα μπορούσα να κάνω καλύτερα;
• Τι με εμποδίζει να ζητήσω βοήθεια όταν τη χρειάζομαι;
• Ποια τεχνική υποστήριξης από τις συνεδρίες θέλω να δοκιμάζω πιο συχνά;
• Πώς μπορώ να δείχνω εκτίμηση όταν κάποιος με υποστηρίζει καλά;</a:t>
            </a:r>
            <a:endParaRPr sz="2000" b="0" i="0" u="none" strike="noStrike" cap="none" dirty="0">
              <a:solidFill>
                <a:srgbClr val="000000"/>
              </a:solidFill>
              <a:latin typeface="+mn-lt"/>
              <a:ea typeface="Arial"/>
              <a:cs typeface="Arial"/>
              <a:sym typeface="Arial"/>
            </a:endParaRPr>
          </a:p>
        </p:txBody>
      </p:sp>
      <p:grpSp>
        <p:nvGrpSpPr>
          <p:cNvPr id="326" name="Google Shape;326;p9"/>
          <p:cNvGrpSpPr/>
          <p:nvPr/>
        </p:nvGrpSpPr>
        <p:grpSpPr>
          <a:xfrm>
            <a:off x="289322" y="922059"/>
            <a:ext cx="1478756" cy="1926649"/>
            <a:chOff x="0" y="-47625"/>
            <a:chExt cx="660400" cy="860425"/>
          </a:xfrm>
        </p:grpSpPr>
        <p:sp>
          <p:nvSpPr>
            <p:cNvPr id="327" name="Google Shape;327;p9"/>
            <p:cNvSpPr/>
            <p:nvPr/>
          </p:nvSpPr>
          <p:spPr>
            <a:xfrm>
              <a:off x="0" y="0"/>
              <a:ext cx="660400" cy="812800"/>
            </a:xfrm>
            <a:custGeom>
              <a:avLst/>
              <a:gdLst/>
              <a:ahLst/>
              <a:cxnLst/>
              <a:rect l="l" t="t" r="r" b="b"/>
              <a:pathLst>
                <a:path w="660400" h="812800" extrusionOk="0">
                  <a:moveTo>
                    <a:pt x="220252" y="793731"/>
                  </a:moveTo>
                  <a:cubicBezTo>
                    <a:pt x="254109" y="805245"/>
                    <a:pt x="292600" y="812800"/>
                    <a:pt x="330378" y="812800"/>
                  </a:cubicBezTo>
                  <a:cubicBezTo>
                    <a:pt x="368157" y="812800"/>
                    <a:pt x="404509" y="806323"/>
                    <a:pt x="438009" y="794809"/>
                  </a:cubicBezTo>
                  <a:cubicBezTo>
                    <a:pt x="438723" y="794450"/>
                    <a:pt x="439435" y="794450"/>
                    <a:pt x="440148" y="794090"/>
                  </a:cubicBezTo>
                  <a:cubicBezTo>
                    <a:pt x="565955" y="748035"/>
                    <a:pt x="658618" y="626421"/>
                    <a:pt x="660400" y="484298"/>
                  </a:cubicBezTo>
                  <a:lnTo>
                    <a:pt x="660400" y="0"/>
                  </a:lnTo>
                  <a:lnTo>
                    <a:pt x="0" y="0"/>
                  </a:lnTo>
                  <a:lnTo>
                    <a:pt x="0" y="483939"/>
                  </a:lnTo>
                  <a:cubicBezTo>
                    <a:pt x="1782" y="627140"/>
                    <a:pt x="93019" y="748755"/>
                    <a:pt x="220252" y="793731"/>
                  </a:cubicBezTo>
                  <a:close/>
                </a:path>
              </a:pathLst>
            </a:custGeom>
            <a:solidFill>
              <a:srgbClr val="9FC8AA"/>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8" name="Google Shape;328;p9"/>
            <p:cNvSpPr txBox="1"/>
            <p:nvPr/>
          </p:nvSpPr>
          <p:spPr>
            <a:xfrm>
              <a:off x="0" y="-47625"/>
              <a:ext cx="660400" cy="733425"/>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9" name="Google Shape;329;p9"/>
          <p:cNvSpPr/>
          <p:nvPr/>
        </p:nvSpPr>
        <p:spPr>
          <a:xfrm flipH="1">
            <a:off x="13944600" y="6515100"/>
            <a:ext cx="5268837" cy="4617417"/>
          </a:xfrm>
          <a:custGeom>
            <a:avLst/>
            <a:gdLst/>
            <a:ahLst/>
            <a:cxnLst/>
            <a:rect l="l" t="t" r="r" b="b"/>
            <a:pathLst>
              <a:path w="5268837" h="4617417" extrusionOk="0">
                <a:moveTo>
                  <a:pt x="5268837" y="0"/>
                </a:moveTo>
                <a:lnTo>
                  <a:pt x="0" y="0"/>
                </a:lnTo>
                <a:lnTo>
                  <a:pt x="0" y="4617417"/>
                </a:lnTo>
                <a:lnTo>
                  <a:pt x="5268837" y="4617417"/>
                </a:lnTo>
                <a:lnTo>
                  <a:pt x="5268837"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30" name="Google Shape;330;p9"/>
          <p:cNvSpPr txBox="1"/>
          <p:nvPr/>
        </p:nvSpPr>
        <p:spPr>
          <a:xfrm>
            <a:off x="2311812" y="1171727"/>
            <a:ext cx="8474722" cy="861774"/>
          </a:xfrm>
          <a:prstGeom prst="rect">
            <a:avLst/>
          </a:prstGeom>
          <a:noFill/>
          <a:ln>
            <a:noFill/>
          </a:ln>
        </p:spPr>
        <p:txBody>
          <a:bodyPr spcFirstLastPara="1" wrap="square" lIns="0" tIns="0" rIns="0" bIns="0" anchor="t" anchorCtr="0">
            <a:spAutoFit/>
          </a:bodyPr>
          <a:lstStyle/>
          <a:p>
            <a:pPr lvl="0">
              <a:lnSpc>
                <a:spcPct val="140000"/>
              </a:lnSpc>
              <a:buSzPts val="7200"/>
            </a:pPr>
            <a:r>
              <a:rPr lang="el-GR" sz="4000" b="1" dirty="0">
                <a:solidFill>
                  <a:srgbClr val="FFFFFF"/>
                </a:solidFill>
                <a:latin typeface="+mn-lt"/>
                <a:ea typeface="Anta"/>
                <a:cs typeface="Anta"/>
                <a:sym typeface="Anta"/>
              </a:rPr>
              <a:t>Χρόνος προβληματισμού</a:t>
            </a:r>
            <a:endParaRPr sz="1400" b="0" i="0" u="none" strike="noStrike" cap="none" dirty="0">
              <a:solidFill>
                <a:srgbClr val="000000"/>
              </a:solidFill>
              <a:latin typeface="+mn-lt"/>
              <a:ea typeface="Arial"/>
              <a:cs typeface="Arial"/>
              <a:sym typeface="Arial"/>
            </a:endParaRPr>
          </a:p>
        </p:txBody>
      </p:sp>
      <p:grpSp>
        <p:nvGrpSpPr>
          <p:cNvPr id="331" name="Google Shape;331;p9"/>
          <p:cNvGrpSpPr/>
          <p:nvPr/>
        </p:nvGrpSpPr>
        <p:grpSpPr>
          <a:xfrm>
            <a:off x="486054" y="950434"/>
            <a:ext cx="1085292" cy="1723865"/>
            <a:chOff x="0" y="-47625"/>
            <a:chExt cx="660400" cy="1048972"/>
          </a:xfrm>
        </p:grpSpPr>
        <p:sp>
          <p:nvSpPr>
            <p:cNvPr id="332" name="Google Shape;332;p9"/>
            <p:cNvSpPr/>
            <p:nvPr/>
          </p:nvSpPr>
          <p:spPr>
            <a:xfrm>
              <a:off x="0" y="0"/>
              <a:ext cx="660400" cy="1001347"/>
            </a:xfrm>
            <a:custGeom>
              <a:avLst/>
              <a:gdLst/>
              <a:ahLst/>
              <a:cxnLst/>
              <a:rect l="l" t="t" r="r" b="b"/>
              <a:pathLst>
                <a:path w="660400" h="1001347" extrusionOk="0">
                  <a:moveTo>
                    <a:pt x="220252" y="982278"/>
                  </a:moveTo>
                  <a:cubicBezTo>
                    <a:pt x="254109" y="993792"/>
                    <a:pt x="292600" y="1001347"/>
                    <a:pt x="330378" y="1001347"/>
                  </a:cubicBezTo>
                  <a:cubicBezTo>
                    <a:pt x="368157" y="1001347"/>
                    <a:pt x="404509" y="994870"/>
                    <a:pt x="438009" y="983356"/>
                  </a:cubicBezTo>
                  <a:cubicBezTo>
                    <a:pt x="438723" y="982997"/>
                    <a:pt x="439435" y="982997"/>
                    <a:pt x="440148" y="982637"/>
                  </a:cubicBezTo>
                  <a:cubicBezTo>
                    <a:pt x="565955" y="936582"/>
                    <a:pt x="658618" y="814968"/>
                    <a:pt x="660400" y="668657"/>
                  </a:cubicBezTo>
                  <a:lnTo>
                    <a:pt x="660400" y="0"/>
                  </a:lnTo>
                  <a:lnTo>
                    <a:pt x="0" y="0"/>
                  </a:lnTo>
                  <a:lnTo>
                    <a:pt x="0" y="668161"/>
                  </a:lnTo>
                  <a:cubicBezTo>
                    <a:pt x="1782" y="815687"/>
                    <a:pt x="93019" y="937302"/>
                    <a:pt x="220252" y="982278"/>
                  </a:cubicBezTo>
                  <a:close/>
                </a:path>
              </a:pathLst>
            </a:custGeom>
            <a:solidFill>
              <a:srgbClr val="E6FBE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33" name="Google Shape;333;p9"/>
            <p:cNvSpPr txBox="1"/>
            <p:nvPr/>
          </p:nvSpPr>
          <p:spPr>
            <a:xfrm>
              <a:off x="0" y="-47625"/>
              <a:ext cx="660400" cy="921972"/>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6FBEC"/>
        </a:solidFill>
        <a:effectLst/>
      </p:bgPr>
    </p:bg>
    <p:spTree>
      <p:nvGrpSpPr>
        <p:cNvPr id="1" name="Shape 337"/>
        <p:cNvGrpSpPr/>
        <p:nvPr/>
      </p:nvGrpSpPr>
      <p:grpSpPr>
        <a:xfrm>
          <a:off x="0" y="0"/>
          <a:ext cx="0" cy="0"/>
          <a:chOff x="0" y="0"/>
          <a:chExt cx="0" cy="0"/>
        </a:xfrm>
      </p:grpSpPr>
      <p:sp>
        <p:nvSpPr>
          <p:cNvPr id="338" name="Google Shape;338;p10"/>
          <p:cNvSpPr/>
          <p:nvPr/>
        </p:nvSpPr>
        <p:spPr>
          <a:xfrm rot="-5400000">
            <a:off x="2615203" y="7671797"/>
            <a:ext cx="2615203" cy="2615203"/>
          </a:xfrm>
          <a:custGeom>
            <a:avLst/>
            <a:gdLst/>
            <a:ahLst/>
            <a:cxnLst/>
            <a:rect l="l" t="t" r="r" b="b"/>
            <a:pathLst>
              <a:path w="2615203" h="2615203" extrusionOk="0">
                <a:moveTo>
                  <a:pt x="0" y="0"/>
                </a:moveTo>
                <a:lnTo>
                  <a:pt x="2615204" y="0"/>
                </a:lnTo>
                <a:lnTo>
                  <a:pt x="2615204" y="2615203"/>
                </a:lnTo>
                <a:lnTo>
                  <a:pt x="0" y="2615203"/>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39" name="Google Shape;339;p10"/>
          <p:cNvSpPr/>
          <p:nvPr/>
        </p:nvSpPr>
        <p:spPr>
          <a:xfrm rot="-5400000">
            <a:off x="0" y="7671797"/>
            <a:ext cx="2615203" cy="2615203"/>
          </a:xfrm>
          <a:custGeom>
            <a:avLst/>
            <a:gdLst/>
            <a:ahLst/>
            <a:cxnLst/>
            <a:rect l="l" t="t" r="r" b="b"/>
            <a:pathLst>
              <a:path w="2615203" h="2615203" extrusionOk="0">
                <a:moveTo>
                  <a:pt x="0" y="0"/>
                </a:moveTo>
                <a:lnTo>
                  <a:pt x="2615203" y="0"/>
                </a:lnTo>
                <a:lnTo>
                  <a:pt x="2615203" y="2615203"/>
                </a:lnTo>
                <a:lnTo>
                  <a:pt x="0" y="2615203"/>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40" name="Google Shape;340;p10"/>
          <p:cNvSpPr/>
          <p:nvPr/>
        </p:nvSpPr>
        <p:spPr>
          <a:xfrm rot="-5400000">
            <a:off x="15672797" y="0"/>
            <a:ext cx="2615203" cy="2615203"/>
          </a:xfrm>
          <a:custGeom>
            <a:avLst/>
            <a:gdLst/>
            <a:ahLst/>
            <a:cxnLst/>
            <a:rect l="l" t="t" r="r" b="b"/>
            <a:pathLst>
              <a:path w="2615203" h="2615203" extrusionOk="0">
                <a:moveTo>
                  <a:pt x="0" y="0"/>
                </a:moveTo>
                <a:lnTo>
                  <a:pt x="2615203" y="0"/>
                </a:lnTo>
                <a:lnTo>
                  <a:pt x="2615203" y="2615203"/>
                </a:lnTo>
                <a:lnTo>
                  <a:pt x="0" y="2615203"/>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41" name="Google Shape;341;p10"/>
          <p:cNvSpPr/>
          <p:nvPr/>
        </p:nvSpPr>
        <p:spPr>
          <a:xfrm rot="-5400000">
            <a:off x="13096660" y="0"/>
            <a:ext cx="2615203" cy="2615203"/>
          </a:xfrm>
          <a:custGeom>
            <a:avLst/>
            <a:gdLst/>
            <a:ahLst/>
            <a:cxnLst/>
            <a:rect l="l" t="t" r="r" b="b"/>
            <a:pathLst>
              <a:path w="2615203" h="2615203" extrusionOk="0">
                <a:moveTo>
                  <a:pt x="0" y="0"/>
                </a:moveTo>
                <a:lnTo>
                  <a:pt x="2615203" y="0"/>
                </a:lnTo>
                <a:lnTo>
                  <a:pt x="2615203" y="2615203"/>
                </a:lnTo>
                <a:lnTo>
                  <a:pt x="0" y="2615203"/>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42" name="Google Shape;342;p10"/>
          <p:cNvSpPr txBox="1"/>
          <p:nvPr/>
        </p:nvSpPr>
        <p:spPr>
          <a:xfrm>
            <a:off x="4541943" y="2769178"/>
            <a:ext cx="9204105" cy="1354217"/>
          </a:xfrm>
          <a:prstGeom prst="rect">
            <a:avLst/>
          </a:prstGeom>
          <a:noFill/>
          <a:ln>
            <a:noFill/>
          </a:ln>
        </p:spPr>
        <p:txBody>
          <a:bodyPr spcFirstLastPara="1" wrap="square" lIns="0" tIns="0" rIns="0" bIns="0" anchor="t" anchorCtr="0">
            <a:spAutoFit/>
          </a:bodyPr>
          <a:lstStyle/>
          <a:p>
            <a:pPr lvl="0" algn="ctr">
              <a:lnSpc>
                <a:spcPct val="110000"/>
              </a:lnSpc>
              <a:buSzPts val="12059"/>
            </a:pPr>
            <a:r>
              <a:rPr lang="el-GR" sz="8000" b="1" dirty="0">
                <a:solidFill>
                  <a:srgbClr val="2B2B2B"/>
                </a:solidFill>
                <a:latin typeface="+mn-lt"/>
                <a:ea typeface="Poppins"/>
                <a:cs typeface="Poppins"/>
                <a:sym typeface="Poppins"/>
              </a:rPr>
              <a:t>ΕΥΧΑΡΙΣΤΩ</a:t>
            </a:r>
            <a:endParaRPr sz="8000" b="0" i="0" u="none" strike="noStrike" cap="none" dirty="0">
              <a:solidFill>
                <a:srgbClr val="000000"/>
              </a:solidFill>
              <a:latin typeface="+mn-lt"/>
              <a:ea typeface="Arial"/>
              <a:cs typeface="Arial"/>
              <a:sym typeface="Arial"/>
            </a:endParaRPr>
          </a:p>
        </p:txBody>
      </p:sp>
      <p:sp>
        <p:nvSpPr>
          <p:cNvPr id="343" name="Google Shape;343;p10"/>
          <p:cNvSpPr/>
          <p:nvPr/>
        </p:nvSpPr>
        <p:spPr>
          <a:xfrm>
            <a:off x="7726928" y="150525"/>
            <a:ext cx="2834137" cy="2834137"/>
          </a:xfrm>
          <a:custGeom>
            <a:avLst/>
            <a:gdLst/>
            <a:ahLst/>
            <a:cxnLst/>
            <a:rect l="l" t="t" r="r" b="b"/>
            <a:pathLst>
              <a:path w="2834137" h="2834137" extrusionOk="0">
                <a:moveTo>
                  <a:pt x="0" y="0"/>
                </a:moveTo>
                <a:lnTo>
                  <a:pt x="2834138" y="0"/>
                </a:lnTo>
                <a:lnTo>
                  <a:pt x="2834138" y="2834137"/>
                </a:lnTo>
                <a:lnTo>
                  <a:pt x="0" y="2834137"/>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44" name="Google Shape;344;p10"/>
          <p:cNvSpPr txBox="1"/>
          <p:nvPr/>
        </p:nvSpPr>
        <p:spPr>
          <a:xfrm>
            <a:off x="4813834" y="4092811"/>
            <a:ext cx="8600021" cy="1846659"/>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Clr>
                <a:srgbClr val="000000"/>
              </a:buClr>
              <a:buSzPts val="5336"/>
              <a:buFont typeface="Arial"/>
              <a:buNone/>
            </a:pPr>
            <a:r>
              <a:rPr lang="en-US" sz="6000" b="1" i="0" u="none" strike="noStrike" cap="none" dirty="0">
                <a:solidFill>
                  <a:srgbClr val="2B2B2B"/>
                </a:solidFill>
                <a:latin typeface="+mn-lt"/>
                <a:ea typeface="Poppins"/>
                <a:cs typeface="Poppins"/>
                <a:sym typeface="Poppins"/>
              </a:rPr>
              <a:t>Serenity: Your Space for Digital Well-being</a:t>
            </a:r>
            <a:endParaRPr sz="6000" b="0" i="0" u="none" strike="noStrike" cap="none" dirty="0">
              <a:solidFill>
                <a:srgbClr val="000000"/>
              </a:solidFill>
              <a:latin typeface="+mn-lt"/>
              <a:ea typeface="Arial"/>
              <a:cs typeface="Arial"/>
              <a:sym typeface="Arial"/>
            </a:endParaRPr>
          </a:p>
        </p:txBody>
      </p:sp>
      <p:grpSp>
        <p:nvGrpSpPr>
          <p:cNvPr id="345" name="Google Shape;345;p10"/>
          <p:cNvGrpSpPr/>
          <p:nvPr/>
        </p:nvGrpSpPr>
        <p:grpSpPr>
          <a:xfrm>
            <a:off x="0" y="8850086"/>
            <a:ext cx="18288000" cy="2852676"/>
            <a:chOff x="0" y="-57150"/>
            <a:chExt cx="4816593" cy="922589"/>
          </a:xfrm>
        </p:grpSpPr>
        <p:sp>
          <p:nvSpPr>
            <p:cNvPr id="346" name="Google Shape;346;p10"/>
            <p:cNvSpPr/>
            <p:nvPr/>
          </p:nvSpPr>
          <p:spPr>
            <a:xfrm>
              <a:off x="0" y="0"/>
              <a:ext cx="4816592" cy="865439"/>
            </a:xfrm>
            <a:custGeom>
              <a:avLst/>
              <a:gdLst/>
              <a:ahLst/>
              <a:cxnLst/>
              <a:rect l="l" t="t" r="r" b="b"/>
              <a:pathLst>
                <a:path w="4816592" h="865439" extrusionOk="0">
                  <a:moveTo>
                    <a:pt x="21590" y="0"/>
                  </a:moveTo>
                  <a:lnTo>
                    <a:pt x="4795002" y="0"/>
                  </a:lnTo>
                  <a:cubicBezTo>
                    <a:pt x="4800728" y="0"/>
                    <a:pt x="4806220" y="2275"/>
                    <a:pt x="4810269" y="6324"/>
                  </a:cubicBezTo>
                  <a:cubicBezTo>
                    <a:pt x="4814318" y="10372"/>
                    <a:pt x="4816592" y="15864"/>
                    <a:pt x="4816592" y="21590"/>
                  </a:cubicBezTo>
                  <a:lnTo>
                    <a:pt x="4816592" y="843849"/>
                  </a:lnTo>
                  <a:cubicBezTo>
                    <a:pt x="4816592" y="855773"/>
                    <a:pt x="4806926" y="865439"/>
                    <a:pt x="4795002" y="865439"/>
                  </a:cubicBezTo>
                  <a:lnTo>
                    <a:pt x="21590" y="865439"/>
                  </a:lnTo>
                  <a:cubicBezTo>
                    <a:pt x="15864" y="865439"/>
                    <a:pt x="10372" y="863164"/>
                    <a:pt x="6324" y="859115"/>
                  </a:cubicBezTo>
                  <a:cubicBezTo>
                    <a:pt x="2275" y="855066"/>
                    <a:pt x="0" y="849575"/>
                    <a:pt x="0" y="843849"/>
                  </a:cubicBezTo>
                  <a:lnTo>
                    <a:pt x="0" y="21590"/>
                  </a:lnTo>
                  <a:cubicBezTo>
                    <a:pt x="0" y="9666"/>
                    <a:pt x="9666" y="0"/>
                    <a:pt x="21590" y="0"/>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47" name="Google Shape;347;p10"/>
            <p:cNvSpPr txBox="1"/>
            <p:nvPr/>
          </p:nvSpPr>
          <p:spPr>
            <a:xfrm>
              <a:off x="0" y="-57150"/>
              <a:ext cx="4816593" cy="922589"/>
            </a:xfrm>
            <a:prstGeom prst="rect">
              <a:avLst/>
            </a:prstGeom>
            <a:noFill/>
            <a:ln>
              <a:noFill/>
            </a:ln>
          </p:spPr>
          <p:txBody>
            <a:bodyPr spcFirstLastPara="1" wrap="square" lIns="50800" tIns="50800" rIns="50800" bIns="50800" anchor="ctr" anchorCtr="0">
              <a:noAutofit/>
            </a:bodyPr>
            <a:lstStyle/>
            <a:p>
              <a:pPr marL="0" marR="0" lvl="0" indent="0" algn="ctr" rtl="0">
                <a:lnSpc>
                  <a:spcPct val="14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ctr" rtl="0">
                <a:lnSpc>
                  <a:spcPct val="14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ctr" rtl="0">
                <a:lnSpc>
                  <a:spcPct val="14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ctr" rtl="0">
                <a:lnSpc>
                  <a:spcPct val="14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48" name="Google Shape;348;p10"/>
          <p:cNvSpPr/>
          <p:nvPr/>
        </p:nvSpPr>
        <p:spPr>
          <a:xfrm>
            <a:off x="5054560" y="9196989"/>
            <a:ext cx="1946377" cy="993605"/>
          </a:xfrm>
          <a:custGeom>
            <a:avLst/>
            <a:gdLst/>
            <a:ahLst/>
            <a:cxnLst/>
            <a:rect l="l" t="t" r="r" b="b"/>
            <a:pathLst>
              <a:path w="1946377" h="993605" extrusionOk="0">
                <a:moveTo>
                  <a:pt x="0" y="0"/>
                </a:moveTo>
                <a:lnTo>
                  <a:pt x="1946376" y="0"/>
                </a:lnTo>
                <a:lnTo>
                  <a:pt x="1946376" y="993605"/>
                </a:lnTo>
                <a:lnTo>
                  <a:pt x="0" y="993605"/>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49" name="Google Shape;349;p10"/>
          <p:cNvSpPr/>
          <p:nvPr/>
        </p:nvSpPr>
        <p:spPr>
          <a:xfrm>
            <a:off x="7233525" y="9124683"/>
            <a:ext cx="3760641" cy="968365"/>
          </a:xfrm>
          <a:custGeom>
            <a:avLst/>
            <a:gdLst/>
            <a:ahLst/>
            <a:cxnLst/>
            <a:rect l="l" t="t" r="r" b="b"/>
            <a:pathLst>
              <a:path w="3760641" h="968365" extrusionOk="0">
                <a:moveTo>
                  <a:pt x="0" y="0"/>
                </a:moveTo>
                <a:lnTo>
                  <a:pt x="3760640" y="0"/>
                </a:lnTo>
                <a:lnTo>
                  <a:pt x="3760640" y="968365"/>
                </a:lnTo>
                <a:lnTo>
                  <a:pt x="0" y="968365"/>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50" name="Google Shape;350;p10"/>
          <p:cNvSpPr/>
          <p:nvPr/>
        </p:nvSpPr>
        <p:spPr>
          <a:xfrm>
            <a:off x="4850572" y="10266512"/>
            <a:ext cx="2792943" cy="581863"/>
          </a:xfrm>
          <a:custGeom>
            <a:avLst/>
            <a:gdLst/>
            <a:ahLst/>
            <a:cxnLst/>
            <a:rect l="l" t="t" r="r" b="b"/>
            <a:pathLst>
              <a:path w="2792943" h="581863" extrusionOk="0">
                <a:moveTo>
                  <a:pt x="0" y="0"/>
                </a:moveTo>
                <a:lnTo>
                  <a:pt x="2792942" y="0"/>
                </a:lnTo>
                <a:lnTo>
                  <a:pt x="2792942" y="581863"/>
                </a:lnTo>
                <a:lnTo>
                  <a:pt x="0" y="58186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51" name="Google Shape;351;p10"/>
          <p:cNvSpPr txBox="1"/>
          <p:nvPr/>
        </p:nvSpPr>
        <p:spPr>
          <a:xfrm>
            <a:off x="5122945" y="6266176"/>
            <a:ext cx="8042100" cy="430887"/>
          </a:xfrm>
          <a:prstGeom prst="rect">
            <a:avLst/>
          </a:prstGeom>
          <a:noFill/>
          <a:ln>
            <a:noFill/>
          </a:ln>
        </p:spPr>
        <p:txBody>
          <a:bodyPr spcFirstLastPara="1" wrap="square" lIns="0" tIns="0" rIns="0" bIns="0" anchor="t" anchorCtr="0">
            <a:spAutoFit/>
          </a:bodyPr>
          <a:lstStyle/>
          <a:p>
            <a:pPr marL="0" marR="0" lvl="0" indent="0" algn="ctr" rtl="0">
              <a:lnSpc>
                <a:spcPct val="140018"/>
              </a:lnSpc>
              <a:spcBef>
                <a:spcPts val="0"/>
              </a:spcBef>
              <a:spcAft>
                <a:spcPts val="0"/>
              </a:spcAft>
              <a:buClr>
                <a:srgbClr val="000000"/>
              </a:buClr>
              <a:buSzPts val="2134"/>
              <a:buFont typeface="Arial"/>
              <a:buNone/>
            </a:pPr>
            <a:r>
              <a:rPr lang="el-GR" sz="2000" b="1" i="0" u="none" strike="noStrike" cap="none" dirty="0">
                <a:solidFill>
                  <a:srgbClr val="2B2B2B"/>
                </a:solidFill>
                <a:latin typeface="+mn-lt"/>
                <a:ea typeface="Poppins"/>
                <a:cs typeface="Poppins"/>
                <a:sym typeface="Poppins"/>
              </a:rPr>
              <a:t>Αριθμός Έργου</a:t>
            </a:r>
            <a:r>
              <a:rPr lang="en-US" sz="2000" b="1" i="0" u="none" strike="noStrike" cap="none" dirty="0">
                <a:solidFill>
                  <a:srgbClr val="2B2B2B"/>
                </a:solidFill>
                <a:latin typeface="+mn-lt"/>
                <a:ea typeface="Poppins"/>
                <a:cs typeface="Poppins"/>
                <a:sym typeface="Poppins"/>
              </a:rPr>
              <a:t>: </a:t>
            </a:r>
            <a:r>
              <a:rPr lang="en-US" sz="2000" b="0" i="0" u="none" strike="noStrike" cap="none" dirty="0">
                <a:solidFill>
                  <a:srgbClr val="2B2B2B"/>
                </a:solidFill>
                <a:latin typeface="+mn-lt"/>
                <a:ea typeface="Poppins"/>
                <a:cs typeface="Poppins"/>
                <a:sym typeface="Poppins"/>
              </a:rPr>
              <a:t>2024-2-PT02-KA220-YOU-000287246 </a:t>
            </a:r>
            <a:endParaRPr sz="2000" b="0" i="0" u="none" strike="noStrike" cap="none" dirty="0">
              <a:solidFill>
                <a:srgbClr val="000000"/>
              </a:solidFill>
              <a:latin typeface="+mn-lt"/>
              <a:ea typeface="Arial"/>
              <a:cs typeface="Arial"/>
              <a:sym typeface="Arial"/>
            </a:endParaRPr>
          </a:p>
        </p:txBody>
      </p:sp>
      <p:sp>
        <p:nvSpPr>
          <p:cNvPr id="352" name="Google Shape;352;p10"/>
          <p:cNvSpPr txBox="1"/>
          <p:nvPr/>
        </p:nvSpPr>
        <p:spPr>
          <a:xfrm>
            <a:off x="7688004" y="10159259"/>
            <a:ext cx="5651898" cy="585175"/>
          </a:xfrm>
          <a:prstGeom prst="rect">
            <a:avLst/>
          </a:prstGeom>
          <a:noFill/>
          <a:ln>
            <a:noFill/>
          </a:ln>
        </p:spPr>
        <p:txBody>
          <a:bodyPr spcFirstLastPara="1" wrap="square" lIns="0" tIns="0" rIns="0" bIns="0" anchor="t" anchorCtr="0">
            <a:spAutoFit/>
          </a:bodyPr>
          <a:lstStyle/>
          <a:p>
            <a:pPr marL="0" marR="0" lvl="0" indent="0" algn="just" rtl="0">
              <a:lnSpc>
                <a:spcPct val="110037"/>
              </a:lnSpc>
              <a:spcBef>
                <a:spcPts val="0"/>
              </a:spcBef>
              <a:spcAft>
                <a:spcPts val="0"/>
              </a:spcAft>
              <a:buClr>
                <a:srgbClr val="000000"/>
              </a:buClr>
              <a:buSzPts val="1076"/>
              <a:buFont typeface="Arial"/>
              <a:buNone/>
            </a:pPr>
            <a:r>
              <a:rPr lang="en-US" sz="1076" b="0" i="0" u="none" strike="noStrike" cap="none" dirty="0">
                <a:solidFill>
                  <a:srgbClr val="000000"/>
                </a:solidFill>
                <a:latin typeface="Poppins"/>
                <a:ea typeface="Poppins"/>
                <a:cs typeface="Poppins"/>
                <a:sym typeface="Poppins"/>
              </a:rPr>
              <a:t>Funded by the Erasmus+ Programme, Serenity empowers young people to take control of their digital habits and support each other through peer learning leading to positive change.</a:t>
            </a:r>
            <a:endParaRPr sz="1400" b="0" i="0" u="none" strike="noStrike" cap="none" dirty="0">
              <a:solidFill>
                <a:srgbClr val="000000"/>
              </a:solidFill>
              <a:latin typeface="Arial"/>
              <a:ea typeface="Arial"/>
              <a:cs typeface="Arial"/>
              <a:sym typeface="Arial"/>
            </a:endParaRPr>
          </a:p>
          <a:p>
            <a:pPr marL="0" marR="0" lvl="0" indent="0" algn="just" rtl="0">
              <a:lnSpc>
                <a:spcPct val="110037"/>
              </a:lnSpc>
              <a:spcBef>
                <a:spcPts val="0"/>
              </a:spcBef>
              <a:spcAft>
                <a:spcPts val="0"/>
              </a:spcAft>
              <a:buClr>
                <a:srgbClr val="000000"/>
              </a:buClr>
              <a:buSzPts val="1076"/>
              <a:buFont typeface="Arial"/>
              <a:buNone/>
            </a:pPr>
            <a:r>
              <a:rPr lang="en-US" sz="1076" b="0" i="0" u="none" strike="noStrike" cap="none" dirty="0">
                <a:solidFill>
                  <a:srgbClr val="000000"/>
                </a:solidFill>
                <a:latin typeface="Poppins"/>
                <a:ea typeface="Poppins"/>
                <a:cs typeface="Poppins"/>
                <a:sym typeface="Poppins"/>
              </a:rPr>
              <a:t>Project Number: 2024-2-PT02-KA220-YOU-000287246</a:t>
            </a:r>
            <a:endParaRPr sz="1400" b="0" i="0" u="none" strike="noStrike" cap="none" dirty="0">
              <a:solidFill>
                <a:srgbClr val="000000"/>
              </a:solidFill>
              <a:latin typeface="Arial"/>
              <a:ea typeface="Arial"/>
              <a:cs typeface="Arial"/>
              <a:sym typeface="Arial"/>
            </a:endParaRPr>
          </a:p>
        </p:txBody>
      </p:sp>
      <p:sp>
        <p:nvSpPr>
          <p:cNvPr id="353" name="Google Shape;353;p10"/>
          <p:cNvSpPr txBox="1"/>
          <p:nvPr/>
        </p:nvSpPr>
        <p:spPr>
          <a:xfrm>
            <a:off x="5092743" y="8249977"/>
            <a:ext cx="8042204" cy="430887"/>
          </a:xfrm>
          <a:prstGeom prst="rect">
            <a:avLst/>
          </a:prstGeom>
          <a:noFill/>
          <a:ln>
            <a:noFill/>
          </a:ln>
        </p:spPr>
        <p:txBody>
          <a:bodyPr spcFirstLastPara="1" wrap="square" lIns="0" tIns="0" rIns="0" bIns="0" anchor="t" anchorCtr="0">
            <a:spAutoFit/>
          </a:bodyPr>
          <a:lstStyle/>
          <a:p>
            <a:pPr lvl="0" algn="ctr">
              <a:lnSpc>
                <a:spcPct val="140018"/>
              </a:lnSpc>
              <a:buSzPts val="2134"/>
            </a:pPr>
            <a:r>
              <a:rPr lang="el-GR" sz="2000" b="1" dirty="0">
                <a:solidFill>
                  <a:srgbClr val="2B2B2B"/>
                </a:solidFill>
                <a:latin typeface="+mn-lt"/>
                <a:ea typeface="Poppins"/>
                <a:cs typeface="Poppins"/>
                <a:sym typeface="Poppins"/>
              </a:rPr>
              <a:t>Ιστοσελίδα</a:t>
            </a:r>
            <a:r>
              <a:rPr lang="en-US" sz="2000" b="1" i="0" u="none" strike="noStrike" cap="none" dirty="0">
                <a:solidFill>
                  <a:srgbClr val="2B2B2B"/>
                </a:solidFill>
                <a:latin typeface="+mn-lt"/>
                <a:ea typeface="Poppins"/>
                <a:cs typeface="Poppins"/>
                <a:sym typeface="Poppins"/>
              </a:rPr>
              <a:t>: </a:t>
            </a:r>
            <a:r>
              <a:rPr lang="en-US" sz="2000" b="0" i="0" u="none" strike="noStrike" cap="none" dirty="0">
                <a:solidFill>
                  <a:srgbClr val="2B2B2B"/>
                </a:solidFill>
                <a:latin typeface="+mn-lt"/>
                <a:ea typeface="Poppins"/>
                <a:cs typeface="Poppins"/>
                <a:sym typeface="Poppins"/>
              </a:rPr>
              <a:t>www.serenityproject.eu </a:t>
            </a:r>
            <a:endParaRPr sz="2000" b="0" i="0" u="none" strike="noStrike" cap="none" dirty="0">
              <a:solidFill>
                <a:srgbClr val="000000"/>
              </a:solidFill>
              <a:latin typeface="+mn-lt"/>
              <a:ea typeface="Arial"/>
              <a:cs typeface="Arial"/>
              <a:sym typeface="Arial"/>
            </a:endParaRPr>
          </a:p>
        </p:txBody>
      </p:sp>
      <p:sp>
        <p:nvSpPr>
          <p:cNvPr id="354" name="Google Shape;354;p10"/>
          <p:cNvSpPr txBox="1"/>
          <p:nvPr/>
        </p:nvSpPr>
        <p:spPr>
          <a:xfrm>
            <a:off x="3174652" y="6680194"/>
            <a:ext cx="11938691" cy="1323399"/>
          </a:xfrm>
          <a:prstGeom prst="rect">
            <a:avLst/>
          </a:prstGeom>
          <a:noFill/>
          <a:ln>
            <a:noFill/>
          </a:ln>
        </p:spPr>
        <p:txBody>
          <a:bodyPr spcFirstLastPara="1" wrap="square" lIns="91425" tIns="45700" rIns="91425" bIns="45700" anchor="t" anchorCtr="0">
            <a:spAutoFit/>
          </a:bodyPr>
          <a:lstStyle/>
          <a:p>
            <a:pPr lvl="0" algn="ctr">
              <a:buSzPts val="4500"/>
            </a:pPr>
            <a:r>
              <a:rPr lang="el-GR" sz="4000" b="1" dirty="0">
                <a:solidFill>
                  <a:srgbClr val="9EC6AA"/>
                </a:solidFill>
                <a:ea typeface="Poppins"/>
                <a:cs typeface="Poppins"/>
                <a:sym typeface="Poppins"/>
              </a:rPr>
              <a:t>Το να είσαι εκπαιδευτής συνομηλίκων</a:t>
            </a:r>
          </a:p>
          <a:p>
            <a:pPr lvl="0" algn="ctr">
              <a:buSzPts val="4500"/>
            </a:pPr>
            <a:r>
              <a:rPr lang="el-GR" sz="4000" b="1" dirty="0">
                <a:solidFill>
                  <a:srgbClr val="9EC6AA"/>
                </a:solidFill>
                <a:ea typeface="Poppins"/>
                <a:cs typeface="Poppins"/>
                <a:sym typeface="Poppins"/>
              </a:rPr>
              <a:t>Η ψηφιακή λήψη</a:t>
            </a:r>
            <a:endParaRPr lang="el-GR" sz="4000" dirty="0"/>
          </a:p>
        </p:txBody>
      </p:sp>
      <p:pic>
        <p:nvPicPr>
          <p:cNvPr id="355" name="Google Shape;355;p10" title="MSA logo.png"/>
          <p:cNvPicPr preferRelativeResize="0"/>
          <p:nvPr/>
        </p:nvPicPr>
        <p:blipFill>
          <a:blip r:embed="rId8">
            <a:alphaModFix/>
          </a:blip>
          <a:stretch>
            <a:fillRect/>
          </a:stretch>
        </p:blipFill>
        <p:spPr>
          <a:xfrm>
            <a:off x="11069634" y="9058042"/>
            <a:ext cx="1049888" cy="9683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6FBEC"/>
        </a:solidFill>
        <a:effectLst/>
      </p:bgPr>
    </p:bg>
    <p:spTree>
      <p:nvGrpSpPr>
        <p:cNvPr id="1" name="Shape 106"/>
        <p:cNvGrpSpPr/>
        <p:nvPr/>
      </p:nvGrpSpPr>
      <p:grpSpPr>
        <a:xfrm>
          <a:off x="0" y="0"/>
          <a:ext cx="0" cy="0"/>
          <a:chOff x="0" y="0"/>
          <a:chExt cx="0" cy="0"/>
        </a:xfrm>
      </p:grpSpPr>
      <p:grpSp>
        <p:nvGrpSpPr>
          <p:cNvPr id="107" name="Google Shape;107;p2"/>
          <p:cNvGrpSpPr/>
          <p:nvPr/>
        </p:nvGrpSpPr>
        <p:grpSpPr>
          <a:xfrm>
            <a:off x="1273484" y="830367"/>
            <a:ext cx="16709725" cy="1571949"/>
            <a:chOff x="0" y="-47625"/>
            <a:chExt cx="1921714" cy="316945"/>
          </a:xfrm>
        </p:grpSpPr>
        <p:sp>
          <p:nvSpPr>
            <p:cNvPr id="108" name="Google Shape;108;p2"/>
            <p:cNvSpPr/>
            <p:nvPr/>
          </p:nvSpPr>
          <p:spPr>
            <a:xfrm>
              <a:off x="0" y="0"/>
              <a:ext cx="1921714" cy="269320"/>
            </a:xfrm>
            <a:custGeom>
              <a:avLst/>
              <a:gdLst/>
              <a:ahLst/>
              <a:cxnLst/>
              <a:rect l="l" t="t" r="r" b="b"/>
              <a:pathLst>
                <a:path w="1921714" h="269320" extrusionOk="0">
                  <a:moveTo>
                    <a:pt x="30054" y="0"/>
                  </a:moveTo>
                  <a:lnTo>
                    <a:pt x="1891659" y="0"/>
                  </a:lnTo>
                  <a:cubicBezTo>
                    <a:pt x="1899630" y="0"/>
                    <a:pt x="1907274" y="3166"/>
                    <a:pt x="1912911" y="8803"/>
                  </a:cubicBezTo>
                  <a:cubicBezTo>
                    <a:pt x="1918547" y="14439"/>
                    <a:pt x="1921714" y="22083"/>
                    <a:pt x="1921714" y="30054"/>
                  </a:cubicBezTo>
                  <a:lnTo>
                    <a:pt x="1921714" y="239266"/>
                  </a:lnTo>
                  <a:cubicBezTo>
                    <a:pt x="1921714" y="247236"/>
                    <a:pt x="1918547" y="254881"/>
                    <a:pt x="1912911" y="260517"/>
                  </a:cubicBezTo>
                  <a:cubicBezTo>
                    <a:pt x="1907274" y="266153"/>
                    <a:pt x="1899630" y="269320"/>
                    <a:pt x="1891659" y="269320"/>
                  </a:cubicBezTo>
                  <a:lnTo>
                    <a:pt x="30054" y="269320"/>
                  </a:lnTo>
                  <a:cubicBezTo>
                    <a:pt x="22083" y="269320"/>
                    <a:pt x="14439" y="266153"/>
                    <a:pt x="8803" y="260517"/>
                  </a:cubicBezTo>
                  <a:cubicBezTo>
                    <a:pt x="3166" y="254881"/>
                    <a:pt x="0" y="247236"/>
                    <a:pt x="0" y="239266"/>
                  </a:cubicBezTo>
                  <a:lnTo>
                    <a:pt x="0" y="30054"/>
                  </a:lnTo>
                  <a:cubicBezTo>
                    <a:pt x="0" y="22083"/>
                    <a:pt x="3166" y="14439"/>
                    <a:pt x="8803" y="8803"/>
                  </a:cubicBezTo>
                  <a:cubicBezTo>
                    <a:pt x="14439" y="3166"/>
                    <a:pt x="22083" y="0"/>
                    <a:pt x="30054" y="0"/>
                  </a:cubicBezTo>
                  <a:close/>
                </a:path>
              </a:pathLst>
            </a:custGeom>
            <a:solidFill>
              <a:srgbClr val="9FC8AA"/>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9" name="Google Shape;109;p2"/>
            <p:cNvSpPr txBox="1"/>
            <p:nvPr/>
          </p:nvSpPr>
          <p:spPr>
            <a:xfrm>
              <a:off x="0" y="-47625"/>
              <a:ext cx="1921713" cy="316945"/>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10" name="Google Shape;110;p2"/>
          <p:cNvGrpSpPr/>
          <p:nvPr/>
        </p:nvGrpSpPr>
        <p:grpSpPr>
          <a:xfrm>
            <a:off x="619745" y="668847"/>
            <a:ext cx="2131192" cy="2131192"/>
            <a:chOff x="0" y="0"/>
            <a:chExt cx="812800" cy="812800"/>
          </a:xfrm>
        </p:grpSpPr>
        <p:sp>
          <p:nvSpPr>
            <p:cNvPr id="111" name="Google Shape;111;p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FC8AA"/>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2" name="Google Shape;112;p2"/>
            <p:cNvSpPr txBox="1"/>
            <p:nvPr/>
          </p:nvSpPr>
          <p:spPr>
            <a:xfrm>
              <a:off x="76200" y="28575"/>
              <a:ext cx="660400" cy="708025"/>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13" name="Google Shape;113;p2"/>
          <p:cNvSpPr/>
          <p:nvPr/>
        </p:nvSpPr>
        <p:spPr>
          <a:xfrm flipH="1">
            <a:off x="14063415" y="6459112"/>
            <a:ext cx="4708734" cy="4126563"/>
          </a:xfrm>
          <a:custGeom>
            <a:avLst/>
            <a:gdLst/>
            <a:ahLst/>
            <a:cxnLst/>
            <a:rect l="l" t="t" r="r" b="b"/>
            <a:pathLst>
              <a:path w="4708734" h="4126563" extrusionOk="0">
                <a:moveTo>
                  <a:pt x="4708734" y="0"/>
                </a:moveTo>
                <a:lnTo>
                  <a:pt x="0" y="0"/>
                </a:lnTo>
                <a:lnTo>
                  <a:pt x="0" y="4126563"/>
                </a:lnTo>
                <a:lnTo>
                  <a:pt x="4708734" y="4126563"/>
                </a:lnTo>
                <a:lnTo>
                  <a:pt x="4708734"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4" name="Google Shape;114;p2"/>
          <p:cNvSpPr/>
          <p:nvPr/>
        </p:nvSpPr>
        <p:spPr>
          <a:xfrm>
            <a:off x="13051776" y="8108796"/>
            <a:ext cx="3069038" cy="3069038"/>
          </a:xfrm>
          <a:custGeom>
            <a:avLst/>
            <a:gdLst/>
            <a:ahLst/>
            <a:cxnLst/>
            <a:rect l="l" t="t" r="r" b="b"/>
            <a:pathLst>
              <a:path w="3069038" h="3069038" extrusionOk="0">
                <a:moveTo>
                  <a:pt x="0" y="0"/>
                </a:moveTo>
                <a:lnTo>
                  <a:pt x="3069039" y="0"/>
                </a:lnTo>
                <a:lnTo>
                  <a:pt x="3069039" y="3069038"/>
                </a:lnTo>
                <a:lnTo>
                  <a:pt x="0" y="3069038"/>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5" name="Google Shape;115;p2"/>
          <p:cNvSpPr/>
          <p:nvPr/>
        </p:nvSpPr>
        <p:spPr>
          <a:xfrm rot="-1974109">
            <a:off x="850534" y="970179"/>
            <a:ext cx="1490319" cy="1289804"/>
          </a:xfrm>
          <a:custGeom>
            <a:avLst/>
            <a:gdLst/>
            <a:ahLst/>
            <a:cxnLst/>
            <a:rect l="l" t="t" r="r" b="b"/>
            <a:pathLst>
              <a:path w="1490319" h="1289804" extrusionOk="0">
                <a:moveTo>
                  <a:pt x="0" y="0"/>
                </a:moveTo>
                <a:lnTo>
                  <a:pt x="1490320" y="0"/>
                </a:lnTo>
                <a:lnTo>
                  <a:pt x="1490320" y="1289803"/>
                </a:lnTo>
                <a:lnTo>
                  <a:pt x="0" y="1289803"/>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6" name="Google Shape;116;p2"/>
          <p:cNvSpPr txBox="1"/>
          <p:nvPr/>
        </p:nvSpPr>
        <p:spPr>
          <a:xfrm>
            <a:off x="2771442" y="1201108"/>
            <a:ext cx="16332300" cy="941796"/>
          </a:xfrm>
          <a:prstGeom prst="rect">
            <a:avLst/>
          </a:prstGeom>
          <a:noFill/>
          <a:ln>
            <a:noFill/>
          </a:ln>
        </p:spPr>
        <p:txBody>
          <a:bodyPr spcFirstLastPara="1" wrap="square" lIns="0" tIns="0" rIns="0" bIns="0" anchor="t" anchorCtr="0">
            <a:spAutoFit/>
          </a:bodyPr>
          <a:lstStyle/>
          <a:p>
            <a:pPr lvl="0">
              <a:lnSpc>
                <a:spcPct val="152727"/>
              </a:lnSpc>
              <a:buSzPts val="6600"/>
            </a:pPr>
            <a:r>
              <a:rPr lang="el-GR" sz="4000" b="1" dirty="0">
                <a:solidFill>
                  <a:srgbClr val="FFFFFF"/>
                </a:solidFill>
                <a:latin typeface="+mn-lt"/>
                <a:ea typeface="Anta"/>
                <a:cs typeface="Anta"/>
                <a:sym typeface="Anta"/>
              </a:rPr>
              <a:t>Στόχος Συνεδρίας &amp; Μαθησιακά Αποτελέσματα</a:t>
            </a:r>
            <a:endParaRPr sz="4000" b="0" i="0" u="none" strike="noStrike" cap="none" dirty="0">
              <a:solidFill>
                <a:srgbClr val="000000"/>
              </a:solidFill>
              <a:latin typeface="+mn-lt"/>
              <a:ea typeface="Arial"/>
              <a:cs typeface="Arial"/>
              <a:sym typeface="Arial"/>
            </a:endParaRPr>
          </a:p>
        </p:txBody>
      </p:sp>
      <p:grpSp>
        <p:nvGrpSpPr>
          <p:cNvPr id="117" name="Google Shape;117;p2"/>
          <p:cNvGrpSpPr/>
          <p:nvPr/>
        </p:nvGrpSpPr>
        <p:grpSpPr>
          <a:xfrm>
            <a:off x="2132550" y="5531674"/>
            <a:ext cx="14611124" cy="4310046"/>
            <a:chOff x="0" y="1954"/>
            <a:chExt cx="14611124" cy="4707860"/>
          </a:xfrm>
        </p:grpSpPr>
        <p:sp>
          <p:nvSpPr>
            <p:cNvPr id="118" name="Google Shape;118;p2"/>
            <p:cNvSpPr/>
            <p:nvPr/>
          </p:nvSpPr>
          <p:spPr>
            <a:xfrm>
              <a:off x="0" y="1954"/>
              <a:ext cx="14611124" cy="990716"/>
            </a:xfrm>
            <a:prstGeom prst="roundRect">
              <a:avLst>
                <a:gd name="adj" fmla="val 10000"/>
              </a:avLst>
            </a:prstGeom>
            <a:solidFill>
              <a:srgbClr val="DAEE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 name="Google Shape;119;p2"/>
            <p:cNvSpPr/>
            <p:nvPr/>
          </p:nvSpPr>
          <p:spPr>
            <a:xfrm>
              <a:off x="299691" y="224866"/>
              <a:ext cx="544894" cy="544894"/>
            </a:xfrm>
            <a:prstGeom prst="rect">
              <a:avLst/>
            </a:prstGeom>
            <a:blipFill rotWithShape="1">
              <a:blip r:embed="rId6">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 name="Google Shape;120;p2"/>
            <p:cNvSpPr/>
            <p:nvPr/>
          </p:nvSpPr>
          <p:spPr>
            <a:xfrm>
              <a:off x="1144278" y="1954"/>
              <a:ext cx="13466845" cy="990716"/>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 name="Google Shape;121;p2"/>
            <p:cNvSpPr txBox="1"/>
            <p:nvPr/>
          </p:nvSpPr>
          <p:spPr>
            <a:xfrm>
              <a:off x="1144278" y="1954"/>
              <a:ext cx="13466845" cy="990716"/>
            </a:xfrm>
            <a:prstGeom prst="rect">
              <a:avLst/>
            </a:prstGeom>
            <a:noFill/>
            <a:ln>
              <a:noFill/>
            </a:ln>
          </p:spPr>
          <p:txBody>
            <a:bodyPr spcFirstLastPara="1" wrap="square" lIns="104850" tIns="104850" rIns="104850" bIns="104850" anchor="ctr" anchorCtr="0">
              <a:noAutofit/>
            </a:bodyPr>
            <a:lstStyle/>
            <a:p>
              <a:pPr lvl="0">
                <a:buClr>
                  <a:schemeClr val="dk1"/>
                </a:buClr>
                <a:buSzPts val="2800"/>
              </a:pPr>
              <a:r>
                <a:rPr lang="el-GR" sz="2000" dirty="0">
                  <a:solidFill>
                    <a:schemeClr val="dk1"/>
                  </a:solidFill>
                  <a:latin typeface="+mn-lt"/>
                  <a:ea typeface="Questrial"/>
                  <a:cs typeface="Questrial"/>
                  <a:sym typeface="Questrial"/>
                </a:rPr>
                <a:t>Εξασκηθείτε σε τεχνικές ενεργητικής ακρόασης</a:t>
              </a:r>
              <a:endParaRPr sz="2800" b="0" i="0" u="none" strike="noStrike" cap="none" dirty="0">
                <a:solidFill>
                  <a:schemeClr val="dk1"/>
                </a:solidFill>
                <a:latin typeface="+mn-lt"/>
                <a:ea typeface="Questrial"/>
                <a:cs typeface="Questrial"/>
                <a:sym typeface="Questrial"/>
              </a:endParaRPr>
            </a:p>
          </p:txBody>
        </p:sp>
        <p:sp>
          <p:nvSpPr>
            <p:cNvPr id="122" name="Google Shape;122;p2"/>
            <p:cNvSpPr/>
            <p:nvPr/>
          </p:nvSpPr>
          <p:spPr>
            <a:xfrm>
              <a:off x="0" y="1240350"/>
              <a:ext cx="14611124" cy="990716"/>
            </a:xfrm>
            <a:prstGeom prst="roundRect">
              <a:avLst>
                <a:gd name="adj" fmla="val 10000"/>
              </a:avLst>
            </a:prstGeom>
            <a:solidFill>
              <a:srgbClr val="B6DD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 name="Google Shape;123;p2"/>
            <p:cNvSpPr/>
            <p:nvPr/>
          </p:nvSpPr>
          <p:spPr>
            <a:xfrm>
              <a:off x="299691" y="1463262"/>
              <a:ext cx="544894" cy="544894"/>
            </a:xfrm>
            <a:prstGeom prst="rect">
              <a:avLst/>
            </a:prstGeom>
            <a:blipFill rotWithShape="1">
              <a:blip r:embed="rId7">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2"/>
            <p:cNvSpPr/>
            <p:nvPr/>
          </p:nvSpPr>
          <p:spPr>
            <a:xfrm>
              <a:off x="1144278" y="1240350"/>
              <a:ext cx="13466845" cy="990716"/>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 name="Google Shape;125;p2"/>
            <p:cNvSpPr txBox="1"/>
            <p:nvPr/>
          </p:nvSpPr>
          <p:spPr>
            <a:xfrm>
              <a:off x="1144278" y="1240350"/>
              <a:ext cx="13466845" cy="990716"/>
            </a:xfrm>
            <a:prstGeom prst="rect">
              <a:avLst/>
            </a:prstGeom>
            <a:noFill/>
            <a:ln>
              <a:noFill/>
            </a:ln>
          </p:spPr>
          <p:txBody>
            <a:bodyPr spcFirstLastPara="1" wrap="square" lIns="104850" tIns="104850" rIns="104850" bIns="104850" anchor="ctr" anchorCtr="0">
              <a:noAutofit/>
            </a:bodyPr>
            <a:lstStyle/>
            <a:p>
              <a:pPr lvl="0">
                <a:buClr>
                  <a:schemeClr val="dk1"/>
                </a:buClr>
                <a:buSzPts val="2800"/>
              </a:pPr>
              <a:r>
                <a:rPr lang="el-GR" sz="2000" dirty="0">
                  <a:solidFill>
                    <a:schemeClr val="dk1"/>
                  </a:solidFill>
                  <a:latin typeface="+mn-lt"/>
                  <a:ea typeface="Questrial"/>
                  <a:cs typeface="Questrial"/>
                  <a:sym typeface="Questrial"/>
                </a:rPr>
                <a:t>Αναγνωρίστε πότε ένας συνομήλικος μπορεί να χρειαστεί συναισθηματική υποστήριξη ή παραπομπή σε ενήλικα/εργαζόμενο στον τομέα της νεολαίας.</a:t>
              </a:r>
              <a:endParaRPr sz="1400" b="0" i="0" u="none" strike="noStrike" cap="none" dirty="0">
                <a:solidFill>
                  <a:srgbClr val="000000"/>
                </a:solidFill>
                <a:latin typeface="+mn-lt"/>
                <a:ea typeface="Arial"/>
                <a:cs typeface="Arial"/>
                <a:sym typeface="Arial"/>
              </a:endParaRPr>
            </a:p>
          </p:txBody>
        </p:sp>
        <p:sp>
          <p:nvSpPr>
            <p:cNvPr id="126" name="Google Shape;126;p2"/>
            <p:cNvSpPr/>
            <p:nvPr/>
          </p:nvSpPr>
          <p:spPr>
            <a:xfrm>
              <a:off x="0" y="2478747"/>
              <a:ext cx="14611124" cy="990716"/>
            </a:xfrm>
            <a:prstGeom prst="roundRect">
              <a:avLst>
                <a:gd name="adj" fmla="val 10000"/>
              </a:avLst>
            </a:prstGeom>
            <a:solidFill>
              <a:srgbClr val="92CCD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p2"/>
            <p:cNvSpPr/>
            <p:nvPr/>
          </p:nvSpPr>
          <p:spPr>
            <a:xfrm>
              <a:off x="299691" y="2701658"/>
              <a:ext cx="544894" cy="544894"/>
            </a:xfrm>
            <a:prstGeom prst="rect">
              <a:avLst/>
            </a:prstGeom>
            <a:blipFill rotWithShape="1">
              <a:blip r:embed="rId8">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p2"/>
            <p:cNvSpPr/>
            <p:nvPr/>
          </p:nvSpPr>
          <p:spPr>
            <a:xfrm>
              <a:off x="1144278" y="2478747"/>
              <a:ext cx="13466845" cy="990716"/>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2"/>
            <p:cNvSpPr txBox="1"/>
            <p:nvPr/>
          </p:nvSpPr>
          <p:spPr>
            <a:xfrm>
              <a:off x="1144278" y="2478747"/>
              <a:ext cx="13466845" cy="990716"/>
            </a:xfrm>
            <a:prstGeom prst="rect">
              <a:avLst/>
            </a:prstGeom>
            <a:noFill/>
            <a:ln>
              <a:noFill/>
            </a:ln>
          </p:spPr>
          <p:txBody>
            <a:bodyPr spcFirstLastPara="1" wrap="square" lIns="104850" tIns="104850" rIns="104850" bIns="104850" anchor="ctr" anchorCtr="0">
              <a:noAutofit/>
            </a:bodyPr>
            <a:lstStyle/>
            <a:p>
              <a:pPr lvl="0">
                <a:buClr>
                  <a:schemeClr val="dk1"/>
                </a:buClr>
                <a:buSzPts val="2800"/>
              </a:pPr>
              <a:r>
                <a:rPr lang="el-GR" sz="2000" dirty="0">
                  <a:solidFill>
                    <a:schemeClr val="dk1"/>
                  </a:solidFill>
                  <a:latin typeface="+mn-lt"/>
                  <a:ea typeface="Questrial"/>
                  <a:cs typeface="Questrial"/>
                  <a:sym typeface="Questrial"/>
                </a:rPr>
                <a:t>Προσφέρετε υποστήριξη από </a:t>
              </a:r>
              <a:r>
                <a:rPr lang="el-GR" sz="2000" dirty="0" err="1">
                  <a:solidFill>
                    <a:schemeClr val="dk1"/>
                  </a:solidFill>
                  <a:latin typeface="+mn-lt"/>
                  <a:ea typeface="Questrial"/>
                  <a:cs typeface="Questrial"/>
                  <a:sym typeface="Questrial"/>
                </a:rPr>
                <a:t>ομοτίμους</a:t>
              </a:r>
              <a:r>
                <a:rPr lang="el-GR" sz="2000" dirty="0">
                  <a:solidFill>
                    <a:schemeClr val="dk1"/>
                  </a:solidFill>
                  <a:latin typeface="+mn-lt"/>
                  <a:ea typeface="Questrial"/>
                  <a:cs typeface="Questrial"/>
                  <a:sym typeface="Questrial"/>
                </a:rPr>
                <a:t> με τρόπους που σέβονται.</a:t>
              </a:r>
              <a:endParaRPr sz="1400" b="0" i="0" u="none" strike="noStrike" cap="none" dirty="0">
                <a:solidFill>
                  <a:srgbClr val="000000"/>
                </a:solidFill>
                <a:latin typeface="+mn-lt"/>
                <a:ea typeface="Arial"/>
                <a:cs typeface="Arial"/>
                <a:sym typeface="Arial"/>
              </a:endParaRPr>
            </a:p>
          </p:txBody>
        </p:sp>
        <p:sp>
          <p:nvSpPr>
            <p:cNvPr id="130" name="Google Shape;130;p2"/>
            <p:cNvSpPr/>
            <p:nvPr/>
          </p:nvSpPr>
          <p:spPr>
            <a:xfrm>
              <a:off x="0" y="3719098"/>
              <a:ext cx="14611124" cy="990716"/>
            </a:xfrm>
            <a:prstGeom prst="roundRect">
              <a:avLst>
                <a:gd name="adj" fmla="val 10000"/>
              </a:avLst>
            </a:prstGeom>
            <a:solidFill>
              <a:srgbClr val="92CCD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 name="Google Shape;131;p2"/>
            <p:cNvSpPr/>
            <p:nvPr/>
          </p:nvSpPr>
          <p:spPr>
            <a:xfrm>
              <a:off x="299691" y="3940054"/>
              <a:ext cx="544894" cy="544894"/>
            </a:xfrm>
            <a:prstGeom prst="rect">
              <a:avLst/>
            </a:prstGeom>
            <a:blipFill rotWithShape="1">
              <a:blip r:embed="rId9">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 name="Google Shape;132;p2"/>
            <p:cNvSpPr/>
            <p:nvPr/>
          </p:nvSpPr>
          <p:spPr>
            <a:xfrm>
              <a:off x="1144278" y="3717143"/>
              <a:ext cx="13466845" cy="990716"/>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 name="Google Shape;133;p2"/>
            <p:cNvSpPr txBox="1"/>
            <p:nvPr/>
          </p:nvSpPr>
          <p:spPr>
            <a:xfrm>
              <a:off x="1144278" y="3717143"/>
              <a:ext cx="13466845" cy="990716"/>
            </a:xfrm>
            <a:prstGeom prst="rect">
              <a:avLst/>
            </a:prstGeom>
            <a:noFill/>
            <a:ln>
              <a:noFill/>
            </a:ln>
          </p:spPr>
          <p:txBody>
            <a:bodyPr spcFirstLastPara="1" wrap="square" lIns="104850" tIns="104850" rIns="104850" bIns="104850" anchor="ctr" anchorCtr="0">
              <a:noAutofit/>
            </a:bodyPr>
            <a:lstStyle/>
            <a:p>
              <a:pPr lvl="0">
                <a:buClr>
                  <a:schemeClr val="dk1"/>
                </a:buClr>
                <a:buSzPts val="2800"/>
              </a:pPr>
              <a:r>
                <a:rPr lang="el-GR" sz="2000" dirty="0">
                  <a:solidFill>
                    <a:schemeClr val="dk1"/>
                  </a:solidFill>
                  <a:latin typeface="+mn-lt"/>
                  <a:ea typeface="Questrial"/>
                  <a:cs typeface="Questrial"/>
                  <a:sym typeface="Questrial"/>
                </a:rPr>
                <a:t>Ενθαρρύνετε τη διαφάνεια, τον αμοιβαίο σεβασμό και το μη επικριτικό μοίρασμα μεταξύ των συνομηλίκων.</a:t>
              </a:r>
              <a:endParaRPr sz="2200" b="0" i="0" u="none" strike="noStrike" cap="none" dirty="0">
                <a:solidFill>
                  <a:schemeClr val="dk1"/>
                </a:solidFill>
                <a:latin typeface="+mn-lt"/>
                <a:ea typeface="Calibri"/>
                <a:cs typeface="Calibri"/>
                <a:sym typeface="Calibri"/>
              </a:endParaRPr>
            </a:p>
          </p:txBody>
        </p:sp>
      </p:grpSp>
      <p:sp>
        <p:nvSpPr>
          <p:cNvPr id="134" name="Google Shape;134;p2"/>
          <p:cNvSpPr txBox="1"/>
          <p:nvPr/>
        </p:nvSpPr>
        <p:spPr>
          <a:xfrm>
            <a:off x="1700363" y="4797445"/>
            <a:ext cx="16394700" cy="677108"/>
          </a:xfrm>
          <a:prstGeom prst="rect">
            <a:avLst/>
          </a:prstGeom>
          <a:noFill/>
          <a:ln>
            <a:noFill/>
          </a:ln>
        </p:spPr>
        <p:txBody>
          <a:bodyPr spcFirstLastPara="1" wrap="square" lIns="0" tIns="0" rIns="0" bIns="0" anchor="t" anchorCtr="0">
            <a:spAutoFit/>
          </a:bodyPr>
          <a:lstStyle/>
          <a:p>
            <a:pPr lvl="0">
              <a:lnSpc>
                <a:spcPct val="220000"/>
              </a:lnSpc>
              <a:buSzPts val="2800"/>
            </a:pPr>
            <a:r>
              <a:rPr lang="el-GR" sz="2000" dirty="0">
                <a:solidFill>
                  <a:srgbClr val="102C57"/>
                </a:solidFill>
                <a:latin typeface="+mn-lt"/>
                <a:ea typeface="Questrial"/>
                <a:cs typeface="Questrial"/>
                <a:sym typeface="Questrial"/>
              </a:rPr>
              <a:t>Μετά τη συνεδρία θα είστε σε θέση:</a:t>
            </a:r>
            <a:endParaRPr sz="3600" b="1" i="0" u="none" strike="noStrike" cap="none" dirty="0">
              <a:solidFill>
                <a:srgbClr val="102C57"/>
              </a:solidFill>
              <a:latin typeface="+mn-lt"/>
              <a:ea typeface="Questrial"/>
              <a:cs typeface="Questrial"/>
              <a:sym typeface="Questrial"/>
            </a:endParaRPr>
          </a:p>
        </p:txBody>
      </p:sp>
      <p:sp>
        <p:nvSpPr>
          <p:cNvPr id="135" name="Google Shape;135;p2"/>
          <p:cNvSpPr/>
          <p:nvPr/>
        </p:nvSpPr>
        <p:spPr>
          <a:xfrm>
            <a:off x="1700363" y="2807610"/>
            <a:ext cx="15475500" cy="1891800"/>
          </a:xfrm>
          <a:prstGeom prst="rect">
            <a:avLst/>
          </a:prstGeom>
          <a:solidFill>
            <a:srgbClr val="9FC8AA"/>
          </a:solidFill>
          <a:ln w="9525" cap="flat" cmpd="sng">
            <a:solidFill>
              <a:srgbClr val="9EC6AA"/>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36" name="Google Shape;136;p2"/>
          <p:cNvSpPr txBox="1"/>
          <p:nvPr/>
        </p:nvSpPr>
        <p:spPr>
          <a:xfrm>
            <a:off x="2313112" y="3290275"/>
            <a:ext cx="14250000" cy="861774"/>
          </a:xfrm>
          <a:prstGeom prst="rect">
            <a:avLst/>
          </a:prstGeom>
          <a:noFill/>
          <a:ln>
            <a:noFill/>
          </a:ln>
        </p:spPr>
        <p:txBody>
          <a:bodyPr spcFirstLastPara="1" wrap="square" lIns="0" tIns="0" rIns="0" bIns="0" anchor="t" anchorCtr="0">
            <a:spAutoFit/>
          </a:bodyPr>
          <a:lstStyle/>
          <a:p>
            <a:pPr lvl="0" algn="ctr">
              <a:lnSpc>
                <a:spcPct val="140000"/>
              </a:lnSpc>
              <a:buSzPts val="4400"/>
            </a:pPr>
            <a:r>
              <a:rPr lang="el-GR" sz="2000" b="1" dirty="0">
                <a:solidFill>
                  <a:srgbClr val="102C57"/>
                </a:solidFill>
                <a:latin typeface="+mn-lt"/>
                <a:ea typeface="Questrial"/>
                <a:cs typeface="Questrial"/>
                <a:sym typeface="Questrial"/>
              </a:rPr>
              <a:t>Ο στόχος της σημερινής συνεδρίας είναι να ενισχύσει την </a:t>
            </a:r>
            <a:r>
              <a:rPr lang="el-GR" sz="2000" b="1" dirty="0" err="1">
                <a:solidFill>
                  <a:srgbClr val="102C57"/>
                </a:solidFill>
                <a:latin typeface="+mn-lt"/>
                <a:ea typeface="Questrial"/>
                <a:cs typeface="Questrial"/>
                <a:sym typeface="Questrial"/>
              </a:rPr>
              <a:t>ενσυναίσθηση</a:t>
            </a:r>
            <a:r>
              <a:rPr lang="el-GR" sz="2000" b="1" dirty="0">
                <a:solidFill>
                  <a:srgbClr val="102C57"/>
                </a:solidFill>
                <a:latin typeface="+mn-lt"/>
                <a:ea typeface="Questrial"/>
                <a:cs typeface="Questrial"/>
                <a:sym typeface="Questrial"/>
              </a:rPr>
              <a:t> και τις δεξιότητες ενεργητικής ακρόασης μοιράζοντας πραγματικές διαδικτυακές εμπειρίες και ασκώντας μη επικριτική, ομότιμη υποστήριξη.</a:t>
            </a:r>
            <a:endParaRPr sz="3000" b="1" dirty="0">
              <a:solidFill>
                <a:srgbClr val="102C57"/>
              </a:solidFill>
              <a:latin typeface="+mn-lt"/>
              <a:ea typeface="Questrial"/>
              <a:cs typeface="Questrial"/>
              <a:sym typeface="Quest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6FBEC"/>
        </a:solidFill>
        <a:effectLst/>
      </p:bgPr>
    </p:bg>
    <p:spTree>
      <p:nvGrpSpPr>
        <p:cNvPr id="1" name="Shape 141"/>
        <p:cNvGrpSpPr/>
        <p:nvPr/>
      </p:nvGrpSpPr>
      <p:grpSpPr>
        <a:xfrm>
          <a:off x="0" y="0"/>
          <a:ext cx="0" cy="0"/>
          <a:chOff x="0" y="0"/>
          <a:chExt cx="0" cy="0"/>
        </a:xfrm>
      </p:grpSpPr>
      <p:grpSp>
        <p:nvGrpSpPr>
          <p:cNvPr id="142" name="Google Shape;142;p3"/>
          <p:cNvGrpSpPr/>
          <p:nvPr/>
        </p:nvGrpSpPr>
        <p:grpSpPr>
          <a:xfrm>
            <a:off x="1332093" y="830367"/>
            <a:ext cx="10021707" cy="1571949"/>
            <a:chOff x="0" y="-47625"/>
            <a:chExt cx="1854750" cy="316945"/>
          </a:xfrm>
        </p:grpSpPr>
        <p:sp>
          <p:nvSpPr>
            <p:cNvPr id="143" name="Google Shape;143;p3"/>
            <p:cNvSpPr/>
            <p:nvPr/>
          </p:nvSpPr>
          <p:spPr>
            <a:xfrm>
              <a:off x="0" y="0"/>
              <a:ext cx="1854750" cy="269320"/>
            </a:xfrm>
            <a:custGeom>
              <a:avLst/>
              <a:gdLst/>
              <a:ahLst/>
              <a:cxnLst/>
              <a:rect l="l" t="t" r="r" b="b"/>
              <a:pathLst>
                <a:path w="1854750" h="269320" extrusionOk="0">
                  <a:moveTo>
                    <a:pt x="31139" y="0"/>
                  </a:moveTo>
                  <a:lnTo>
                    <a:pt x="1823611" y="0"/>
                  </a:lnTo>
                  <a:cubicBezTo>
                    <a:pt x="1840808" y="0"/>
                    <a:pt x="1854750" y="13942"/>
                    <a:pt x="1854750" y="31139"/>
                  </a:cubicBezTo>
                  <a:lnTo>
                    <a:pt x="1854750" y="238180"/>
                  </a:lnTo>
                  <a:cubicBezTo>
                    <a:pt x="1854750" y="246439"/>
                    <a:pt x="1851469" y="254360"/>
                    <a:pt x="1845629" y="260199"/>
                  </a:cubicBezTo>
                  <a:cubicBezTo>
                    <a:pt x="1839790" y="266039"/>
                    <a:pt x="1831869" y="269320"/>
                    <a:pt x="1823611" y="269320"/>
                  </a:cubicBezTo>
                  <a:lnTo>
                    <a:pt x="31139" y="269320"/>
                  </a:lnTo>
                  <a:cubicBezTo>
                    <a:pt x="22881" y="269320"/>
                    <a:pt x="14960" y="266039"/>
                    <a:pt x="9121" y="260199"/>
                  </a:cubicBezTo>
                  <a:cubicBezTo>
                    <a:pt x="3281" y="254360"/>
                    <a:pt x="0" y="246439"/>
                    <a:pt x="0" y="238180"/>
                  </a:cubicBezTo>
                  <a:lnTo>
                    <a:pt x="0" y="31139"/>
                  </a:lnTo>
                  <a:cubicBezTo>
                    <a:pt x="0" y="22881"/>
                    <a:pt x="3281" y="14960"/>
                    <a:pt x="9121" y="9121"/>
                  </a:cubicBezTo>
                  <a:cubicBezTo>
                    <a:pt x="14960" y="3281"/>
                    <a:pt x="22881" y="0"/>
                    <a:pt x="31139" y="0"/>
                  </a:cubicBezTo>
                  <a:close/>
                </a:path>
              </a:pathLst>
            </a:custGeom>
            <a:solidFill>
              <a:srgbClr val="9FC8AA"/>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4" name="Google Shape;144;p3"/>
            <p:cNvSpPr txBox="1"/>
            <p:nvPr/>
          </p:nvSpPr>
          <p:spPr>
            <a:xfrm>
              <a:off x="0" y="-47625"/>
              <a:ext cx="1854750" cy="316945"/>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5" name="Google Shape;145;p3"/>
          <p:cNvGrpSpPr/>
          <p:nvPr/>
        </p:nvGrpSpPr>
        <p:grpSpPr>
          <a:xfrm>
            <a:off x="619745" y="668847"/>
            <a:ext cx="2131192" cy="2131192"/>
            <a:chOff x="0" y="0"/>
            <a:chExt cx="812800" cy="812800"/>
          </a:xfrm>
        </p:grpSpPr>
        <p:sp>
          <p:nvSpPr>
            <p:cNvPr id="146" name="Google Shape;146;p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FC8AA"/>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7" name="Google Shape;147;p3"/>
            <p:cNvSpPr txBox="1"/>
            <p:nvPr/>
          </p:nvSpPr>
          <p:spPr>
            <a:xfrm>
              <a:off x="76200" y="28575"/>
              <a:ext cx="660400" cy="708025"/>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48" name="Google Shape;148;p3"/>
          <p:cNvSpPr txBox="1"/>
          <p:nvPr/>
        </p:nvSpPr>
        <p:spPr>
          <a:xfrm>
            <a:off x="1685341" y="3814162"/>
            <a:ext cx="15609600" cy="3102388"/>
          </a:xfrm>
          <a:prstGeom prst="rect">
            <a:avLst/>
          </a:prstGeom>
          <a:noFill/>
          <a:ln>
            <a:noFill/>
          </a:ln>
        </p:spPr>
        <p:txBody>
          <a:bodyPr spcFirstLastPara="1" wrap="square" lIns="0" tIns="0" rIns="0" bIns="0" anchor="t" anchorCtr="0">
            <a:spAutoFit/>
          </a:bodyPr>
          <a:lstStyle/>
          <a:p>
            <a:pPr lvl="0">
              <a:lnSpc>
                <a:spcPct val="140000"/>
              </a:lnSpc>
              <a:buSzPts val="4400"/>
            </a:pPr>
            <a:r>
              <a:rPr lang="el-GR" sz="2000" dirty="0">
                <a:solidFill>
                  <a:srgbClr val="102C57"/>
                </a:solidFill>
                <a:latin typeface="+mn-lt"/>
                <a:ea typeface="Questrial"/>
                <a:cs typeface="Questrial"/>
                <a:sym typeface="Questrial"/>
              </a:rPr>
              <a:t>Πριν ξεκινήσουμε, ας συμφωνήσουμε όλοι:</a:t>
            </a:r>
            <a:endParaRPr sz="1400" b="0" i="0" u="none" strike="noStrike" cap="none" dirty="0">
              <a:solidFill>
                <a:srgbClr val="000000"/>
              </a:solidFill>
              <a:latin typeface="Arial"/>
              <a:ea typeface="Arial"/>
              <a:cs typeface="Arial"/>
              <a:sym typeface="Arial"/>
            </a:endParaRPr>
          </a:p>
          <a:p>
            <a:pPr marL="1028700" lvl="1" indent="-571500">
              <a:lnSpc>
                <a:spcPct val="140000"/>
              </a:lnSpc>
              <a:buClr>
                <a:srgbClr val="102C57"/>
              </a:buClr>
              <a:buSzPct val="100000"/>
              <a:buFont typeface="Arial"/>
              <a:buChar char="•"/>
            </a:pPr>
            <a:r>
              <a:rPr lang="el-GR" sz="2000" dirty="0">
                <a:solidFill>
                  <a:srgbClr val="102C57"/>
                </a:solidFill>
                <a:latin typeface="+mn-lt"/>
                <a:ea typeface="Questrial"/>
                <a:cs typeface="Questrial"/>
                <a:sym typeface="Questrial"/>
              </a:rPr>
              <a:t>εμπιστευτικότητα, 
σεβασμός, 
χωρίς κρίση, 
Χωρίς «διόρθωση».</a:t>
            </a:r>
            <a:endParaRPr sz="4400" b="0" i="0" u="none" strike="noStrike" cap="none" dirty="0">
              <a:solidFill>
                <a:srgbClr val="102C57"/>
              </a:solidFill>
              <a:latin typeface="+mn-lt"/>
              <a:ea typeface="Questrial"/>
              <a:cs typeface="Questrial"/>
              <a:sym typeface="Questrial"/>
            </a:endParaRPr>
          </a:p>
          <a:p>
            <a:pPr marL="0" marR="0" lvl="0" indent="0" algn="l" rtl="0">
              <a:lnSpc>
                <a:spcPct val="140000"/>
              </a:lnSpc>
              <a:spcBef>
                <a:spcPts val="0"/>
              </a:spcBef>
              <a:spcAft>
                <a:spcPts val="0"/>
              </a:spcAft>
              <a:buClr>
                <a:srgbClr val="000000"/>
              </a:buClr>
              <a:buSzPts val="4400"/>
              <a:buFont typeface="Arial"/>
              <a:buNone/>
            </a:pPr>
            <a:endParaRPr sz="4400" b="0" i="0" u="none" strike="noStrike" cap="none" dirty="0">
              <a:solidFill>
                <a:srgbClr val="102C57"/>
              </a:solidFill>
              <a:latin typeface="Questrial"/>
              <a:ea typeface="Questrial"/>
              <a:cs typeface="Questrial"/>
              <a:sym typeface="Questrial"/>
            </a:endParaRPr>
          </a:p>
        </p:txBody>
      </p:sp>
      <p:sp>
        <p:nvSpPr>
          <p:cNvPr id="149" name="Google Shape;149;p3"/>
          <p:cNvSpPr/>
          <p:nvPr/>
        </p:nvSpPr>
        <p:spPr>
          <a:xfrm rot="-1974109">
            <a:off x="850534" y="970179"/>
            <a:ext cx="1490319" cy="1289804"/>
          </a:xfrm>
          <a:custGeom>
            <a:avLst/>
            <a:gdLst/>
            <a:ahLst/>
            <a:cxnLst/>
            <a:rect l="l" t="t" r="r" b="b"/>
            <a:pathLst>
              <a:path w="1490319" h="1289804" extrusionOk="0">
                <a:moveTo>
                  <a:pt x="0" y="0"/>
                </a:moveTo>
                <a:lnTo>
                  <a:pt x="1490320" y="0"/>
                </a:lnTo>
                <a:lnTo>
                  <a:pt x="1490320" y="1289803"/>
                </a:lnTo>
                <a:lnTo>
                  <a:pt x="0" y="1289803"/>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0" name="Google Shape;150;p3"/>
          <p:cNvSpPr txBox="1"/>
          <p:nvPr/>
        </p:nvSpPr>
        <p:spPr>
          <a:xfrm>
            <a:off x="2771442" y="1302704"/>
            <a:ext cx="8602863" cy="861774"/>
          </a:xfrm>
          <a:prstGeom prst="rect">
            <a:avLst/>
          </a:prstGeom>
          <a:noFill/>
          <a:ln>
            <a:noFill/>
          </a:ln>
        </p:spPr>
        <p:txBody>
          <a:bodyPr spcFirstLastPara="1" wrap="square" lIns="0" tIns="0" rIns="0" bIns="0" anchor="t" anchorCtr="0">
            <a:spAutoFit/>
          </a:bodyPr>
          <a:lstStyle/>
          <a:p>
            <a:pPr lvl="0">
              <a:lnSpc>
                <a:spcPct val="140000"/>
              </a:lnSpc>
              <a:buSzPts val="7200"/>
            </a:pPr>
            <a:r>
              <a:rPr lang="el-GR" sz="4000" b="1" dirty="0">
                <a:solidFill>
                  <a:srgbClr val="FFFFFF"/>
                </a:solidFill>
                <a:latin typeface="+mn-lt"/>
                <a:ea typeface="Anta"/>
                <a:cs typeface="Anta"/>
                <a:sym typeface="Anta"/>
              </a:rPr>
              <a:t>Συμφωνία Ομίλου</a:t>
            </a:r>
            <a:endParaRPr sz="1400" b="0" i="0" u="none" strike="noStrike" cap="none" dirty="0">
              <a:solidFill>
                <a:srgbClr val="000000"/>
              </a:solidFill>
              <a:latin typeface="+mn-lt"/>
              <a:ea typeface="Arial"/>
              <a:cs typeface="Arial"/>
              <a:sym typeface="Arial"/>
            </a:endParaRPr>
          </a:p>
        </p:txBody>
      </p:sp>
      <p:pic>
        <p:nvPicPr>
          <p:cNvPr id="151" name="Google Shape;151;p3"/>
          <p:cNvPicPr preferRelativeResize="0"/>
          <p:nvPr/>
        </p:nvPicPr>
        <p:blipFill rotWithShape="1">
          <a:blip r:embed="rId4">
            <a:alphaModFix/>
          </a:blip>
          <a:srcRect/>
          <a:stretch/>
        </p:blipFill>
        <p:spPr>
          <a:xfrm>
            <a:off x="9378268" y="4418847"/>
            <a:ext cx="6198725" cy="4134562"/>
          </a:xfrm>
          <a:prstGeom prst="rect">
            <a:avLst/>
          </a:prstGeom>
          <a:solidFill>
            <a:srgbClr val="ECECEC"/>
          </a:solidFill>
          <a:ln w="190500" cap="sq" cmpd="sng">
            <a:solidFill>
              <a:srgbClr val="FFFFFF"/>
            </a:solidFill>
            <a:prstDash val="solid"/>
            <a:miter lim="800000"/>
            <a:headEnd type="none" w="sm" len="sm"/>
            <a:tailEnd type="none" w="sm" len="sm"/>
          </a:ln>
          <a:effectLst>
            <a:outerShdw blurRad="65000" dist="50800" dir="12900000" kx="195000" ky="145000" algn="tl" rotWithShape="0">
              <a:srgbClr val="000000">
                <a:alpha val="29411"/>
              </a:srgbClr>
            </a:outerShdw>
          </a:effectLst>
        </p:spPr>
      </p:pic>
      <p:sp>
        <p:nvSpPr>
          <p:cNvPr id="152" name="Google Shape;152;p3"/>
          <p:cNvSpPr/>
          <p:nvPr/>
        </p:nvSpPr>
        <p:spPr>
          <a:xfrm>
            <a:off x="13051776" y="8108796"/>
            <a:ext cx="3069038" cy="3069038"/>
          </a:xfrm>
          <a:custGeom>
            <a:avLst/>
            <a:gdLst/>
            <a:ahLst/>
            <a:cxnLst/>
            <a:rect l="l" t="t" r="r" b="b"/>
            <a:pathLst>
              <a:path w="3069038" h="3069038" extrusionOk="0">
                <a:moveTo>
                  <a:pt x="0" y="0"/>
                </a:moveTo>
                <a:lnTo>
                  <a:pt x="3069039" y="0"/>
                </a:lnTo>
                <a:lnTo>
                  <a:pt x="3069039" y="3069038"/>
                </a:lnTo>
                <a:lnTo>
                  <a:pt x="0" y="306903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3" name="Google Shape;153;p3"/>
          <p:cNvSpPr/>
          <p:nvPr/>
        </p:nvSpPr>
        <p:spPr>
          <a:xfrm flipH="1">
            <a:off x="14063415" y="6459112"/>
            <a:ext cx="4708734" cy="4126563"/>
          </a:xfrm>
          <a:custGeom>
            <a:avLst/>
            <a:gdLst/>
            <a:ahLst/>
            <a:cxnLst/>
            <a:rect l="l" t="t" r="r" b="b"/>
            <a:pathLst>
              <a:path w="4708734" h="4126563" extrusionOk="0">
                <a:moveTo>
                  <a:pt x="4708734" y="0"/>
                </a:moveTo>
                <a:lnTo>
                  <a:pt x="0" y="0"/>
                </a:lnTo>
                <a:lnTo>
                  <a:pt x="0" y="4126563"/>
                </a:lnTo>
                <a:lnTo>
                  <a:pt x="4708734" y="4126563"/>
                </a:lnTo>
                <a:lnTo>
                  <a:pt x="4708734"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6FBEC"/>
        </a:solidFill>
        <a:effectLst/>
      </p:bgPr>
    </p:bg>
    <p:spTree>
      <p:nvGrpSpPr>
        <p:cNvPr id="1" name="Shape 158"/>
        <p:cNvGrpSpPr/>
        <p:nvPr/>
      </p:nvGrpSpPr>
      <p:grpSpPr>
        <a:xfrm>
          <a:off x="0" y="0"/>
          <a:ext cx="0" cy="0"/>
          <a:chOff x="0" y="0"/>
          <a:chExt cx="0" cy="0"/>
        </a:xfrm>
      </p:grpSpPr>
      <p:sp>
        <p:nvSpPr>
          <p:cNvPr id="159" name="Google Shape;159;p4"/>
          <p:cNvSpPr/>
          <p:nvPr/>
        </p:nvSpPr>
        <p:spPr>
          <a:xfrm>
            <a:off x="1028700" y="351814"/>
            <a:ext cx="1382630" cy="1382630"/>
          </a:xfrm>
          <a:custGeom>
            <a:avLst/>
            <a:gdLst/>
            <a:ahLst/>
            <a:cxnLst/>
            <a:rect l="l" t="t" r="r" b="b"/>
            <a:pathLst>
              <a:path w="1382630" h="1382630" extrusionOk="0">
                <a:moveTo>
                  <a:pt x="0" y="0"/>
                </a:moveTo>
                <a:lnTo>
                  <a:pt x="1382630" y="0"/>
                </a:lnTo>
                <a:lnTo>
                  <a:pt x="1382630" y="1382629"/>
                </a:lnTo>
                <a:lnTo>
                  <a:pt x="0" y="1382629"/>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60" name="Google Shape;160;p4"/>
          <p:cNvGrpSpPr/>
          <p:nvPr/>
        </p:nvGrpSpPr>
        <p:grpSpPr>
          <a:xfrm>
            <a:off x="-953260" y="792495"/>
            <a:ext cx="10097260" cy="1571949"/>
            <a:chOff x="0" y="-47625"/>
            <a:chExt cx="2035864" cy="316945"/>
          </a:xfrm>
        </p:grpSpPr>
        <p:sp>
          <p:nvSpPr>
            <p:cNvPr id="161" name="Google Shape;161;p4"/>
            <p:cNvSpPr/>
            <p:nvPr/>
          </p:nvSpPr>
          <p:spPr>
            <a:xfrm>
              <a:off x="0" y="0"/>
              <a:ext cx="2035864" cy="269320"/>
            </a:xfrm>
            <a:custGeom>
              <a:avLst/>
              <a:gdLst/>
              <a:ahLst/>
              <a:cxnLst/>
              <a:rect l="l" t="t" r="r" b="b"/>
              <a:pathLst>
                <a:path w="2035864" h="269320" extrusionOk="0">
                  <a:moveTo>
                    <a:pt x="76673" y="0"/>
                  </a:moveTo>
                  <a:lnTo>
                    <a:pt x="1959191" y="0"/>
                  </a:lnTo>
                  <a:cubicBezTo>
                    <a:pt x="2001536" y="0"/>
                    <a:pt x="2035864" y="34328"/>
                    <a:pt x="2035864" y="76673"/>
                  </a:cubicBezTo>
                  <a:lnTo>
                    <a:pt x="2035864" y="192646"/>
                  </a:lnTo>
                  <a:cubicBezTo>
                    <a:pt x="2035864" y="212981"/>
                    <a:pt x="2027786" y="232484"/>
                    <a:pt x="2013407" y="246863"/>
                  </a:cubicBezTo>
                  <a:cubicBezTo>
                    <a:pt x="1999028" y="261242"/>
                    <a:pt x="1979526" y="269320"/>
                    <a:pt x="1959191" y="269320"/>
                  </a:cubicBezTo>
                  <a:lnTo>
                    <a:pt x="76673" y="269320"/>
                  </a:lnTo>
                  <a:cubicBezTo>
                    <a:pt x="56338" y="269320"/>
                    <a:pt x="36836" y="261242"/>
                    <a:pt x="22457" y="246863"/>
                  </a:cubicBezTo>
                  <a:cubicBezTo>
                    <a:pt x="8078" y="232484"/>
                    <a:pt x="0" y="212981"/>
                    <a:pt x="0" y="192646"/>
                  </a:cubicBezTo>
                  <a:lnTo>
                    <a:pt x="0" y="76673"/>
                  </a:lnTo>
                  <a:cubicBezTo>
                    <a:pt x="0" y="56338"/>
                    <a:pt x="8078" y="36836"/>
                    <a:pt x="22457" y="22457"/>
                  </a:cubicBezTo>
                  <a:cubicBezTo>
                    <a:pt x="36836" y="8078"/>
                    <a:pt x="56338" y="0"/>
                    <a:pt x="76673" y="0"/>
                  </a:cubicBezTo>
                  <a:close/>
                </a:path>
              </a:pathLst>
            </a:custGeom>
            <a:solidFill>
              <a:srgbClr val="9FC8AA"/>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2" name="Google Shape;162;p4"/>
            <p:cNvSpPr txBox="1"/>
            <p:nvPr/>
          </p:nvSpPr>
          <p:spPr>
            <a:xfrm>
              <a:off x="0" y="-47625"/>
              <a:ext cx="2035864" cy="316945"/>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63" name="Google Shape;163;p4"/>
          <p:cNvSpPr/>
          <p:nvPr/>
        </p:nvSpPr>
        <p:spPr>
          <a:xfrm>
            <a:off x="15020558" y="6121046"/>
            <a:ext cx="3398260" cy="3398260"/>
          </a:xfrm>
          <a:custGeom>
            <a:avLst/>
            <a:gdLst/>
            <a:ahLst/>
            <a:cxnLst/>
            <a:rect l="l" t="t" r="r" b="b"/>
            <a:pathLst>
              <a:path w="3398260" h="3398260" extrusionOk="0">
                <a:moveTo>
                  <a:pt x="0" y="0"/>
                </a:moveTo>
                <a:lnTo>
                  <a:pt x="3398260" y="0"/>
                </a:lnTo>
                <a:lnTo>
                  <a:pt x="3398260" y="3398260"/>
                </a:lnTo>
                <a:lnTo>
                  <a:pt x="0" y="339826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4" name="Google Shape;164;p4"/>
          <p:cNvSpPr/>
          <p:nvPr/>
        </p:nvSpPr>
        <p:spPr>
          <a:xfrm>
            <a:off x="12549752" y="6584773"/>
            <a:ext cx="2470806" cy="2470806"/>
          </a:xfrm>
          <a:custGeom>
            <a:avLst/>
            <a:gdLst/>
            <a:ahLst/>
            <a:cxnLst/>
            <a:rect l="l" t="t" r="r" b="b"/>
            <a:pathLst>
              <a:path w="2470806" h="2470806" extrusionOk="0">
                <a:moveTo>
                  <a:pt x="0" y="0"/>
                </a:moveTo>
                <a:lnTo>
                  <a:pt x="2470806" y="0"/>
                </a:lnTo>
                <a:lnTo>
                  <a:pt x="2470806" y="2470806"/>
                </a:lnTo>
                <a:lnTo>
                  <a:pt x="0" y="2470806"/>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65" name="Google Shape;165;p4"/>
          <p:cNvGrpSpPr/>
          <p:nvPr/>
        </p:nvGrpSpPr>
        <p:grpSpPr>
          <a:xfrm rot="5400000">
            <a:off x="7057849" y="-3775794"/>
            <a:ext cx="4548044" cy="18206534"/>
            <a:chOff x="0" y="-47625"/>
            <a:chExt cx="1160249" cy="4845808"/>
          </a:xfrm>
        </p:grpSpPr>
        <p:sp>
          <p:nvSpPr>
            <p:cNvPr id="166" name="Google Shape;166;p4"/>
            <p:cNvSpPr/>
            <p:nvPr/>
          </p:nvSpPr>
          <p:spPr>
            <a:xfrm>
              <a:off x="0" y="0"/>
              <a:ext cx="1160249" cy="4798183"/>
            </a:xfrm>
            <a:custGeom>
              <a:avLst/>
              <a:gdLst/>
              <a:ahLst/>
              <a:cxnLst/>
              <a:rect l="l" t="t" r="r" b="b"/>
              <a:pathLst>
                <a:path w="1160249" h="4798183" extrusionOk="0">
                  <a:moveTo>
                    <a:pt x="386959" y="4779114"/>
                  </a:moveTo>
                  <a:cubicBezTo>
                    <a:pt x="446441" y="4790628"/>
                    <a:pt x="514066" y="4798183"/>
                    <a:pt x="580437" y="4798183"/>
                  </a:cubicBezTo>
                  <a:cubicBezTo>
                    <a:pt x="646810" y="4798183"/>
                    <a:pt x="710677" y="4791706"/>
                    <a:pt x="769533" y="4780193"/>
                  </a:cubicBezTo>
                  <a:cubicBezTo>
                    <a:pt x="770787" y="4779833"/>
                    <a:pt x="772039" y="4779833"/>
                    <a:pt x="773290" y="4779474"/>
                  </a:cubicBezTo>
                  <a:cubicBezTo>
                    <a:pt x="994320" y="4733418"/>
                    <a:pt x="1157118" y="4611805"/>
                    <a:pt x="1160249" y="4381155"/>
                  </a:cubicBezTo>
                  <a:lnTo>
                    <a:pt x="1160249" y="0"/>
                  </a:lnTo>
                  <a:lnTo>
                    <a:pt x="0" y="0"/>
                  </a:lnTo>
                  <a:lnTo>
                    <a:pt x="0" y="4377904"/>
                  </a:lnTo>
                  <a:cubicBezTo>
                    <a:pt x="3131" y="4612523"/>
                    <a:pt x="163424" y="4734139"/>
                    <a:pt x="386959" y="4779114"/>
                  </a:cubicBezTo>
                  <a:close/>
                </a:path>
              </a:pathLst>
            </a:custGeom>
            <a:solidFill>
              <a:srgbClr val="9FC8AA"/>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7" name="Google Shape;167;p4"/>
            <p:cNvSpPr txBox="1"/>
            <p:nvPr/>
          </p:nvSpPr>
          <p:spPr>
            <a:xfrm>
              <a:off x="0" y="-47625"/>
              <a:ext cx="1160249" cy="471880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68" name="Google Shape;168;p4"/>
          <p:cNvSpPr txBox="1"/>
          <p:nvPr/>
        </p:nvSpPr>
        <p:spPr>
          <a:xfrm>
            <a:off x="1523223" y="4016194"/>
            <a:ext cx="8922248" cy="861774"/>
          </a:xfrm>
          <a:prstGeom prst="rect">
            <a:avLst/>
          </a:prstGeom>
          <a:noFill/>
          <a:ln>
            <a:noFill/>
          </a:ln>
        </p:spPr>
        <p:txBody>
          <a:bodyPr spcFirstLastPara="1" wrap="square" lIns="0" tIns="0" rIns="0" bIns="0" anchor="t" anchorCtr="0">
            <a:spAutoFit/>
          </a:bodyPr>
          <a:lstStyle/>
          <a:p>
            <a:pPr lvl="0">
              <a:lnSpc>
                <a:spcPct val="140000"/>
              </a:lnSpc>
              <a:buSzPts val="4400"/>
            </a:pPr>
            <a:r>
              <a:rPr lang="el-GR" sz="2000" dirty="0">
                <a:solidFill>
                  <a:srgbClr val="102C57"/>
                </a:solidFill>
                <a:latin typeface="+mn-lt"/>
                <a:ea typeface="Questrial"/>
                <a:cs typeface="Questrial"/>
                <a:sym typeface="Questrial"/>
              </a:rPr>
              <a:t>Μοιραστείτε με την υπόλοιπη ομάδα μια λέξη για το πώς νιώθετε για τη διαδικτυακή ζωή αυτή την εβδομάδα</a:t>
            </a:r>
            <a:r>
              <a:rPr lang="en-US" sz="2000" b="0" i="0" u="none" strike="noStrike" cap="none" dirty="0">
                <a:solidFill>
                  <a:srgbClr val="102C57"/>
                </a:solidFill>
                <a:latin typeface="+mn-lt"/>
                <a:ea typeface="Questrial"/>
                <a:cs typeface="Questrial"/>
                <a:sym typeface="Questrial"/>
              </a:rPr>
              <a:t>.</a:t>
            </a:r>
            <a:endParaRPr sz="2000" b="0" i="0" u="none" strike="noStrike" cap="none" dirty="0">
              <a:solidFill>
                <a:srgbClr val="000000"/>
              </a:solidFill>
              <a:latin typeface="+mn-lt"/>
              <a:ea typeface="Arial"/>
              <a:cs typeface="Arial"/>
              <a:sym typeface="Arial"/>
            </a:endParaRPr>
          </a:p>
        </p:txBody>
      </p:sp>
      <p:sp>
        <p:nvSpPr>
          <p:cNvPr id="169" name="Google Shape;169;p4"/>
          <p:cNvSpPr txBox="1"/>
          <p:nvPr/>
        </p:nvSpPr>
        <p:spPr>
          <a:xfrm>
            <a:off x="797224" y="1319977"/>
            <a:ext cx="7905074" cy="861774"/>
          </a:xfrm>
          <a:prstGeom prst="rect">
            <a:avLst/>
          </a:prstGeom>
          <a:noFill/>
          <a:ln>
            <a:noFill/>
          </a:ln>
        </p:spPr>
        <p:txBody>
          <a:bodyPr spcFirstLastPara="1" wrap="square" lIns="0" tIns="0" rIns="0" bIns="0" anchor="t" anchorCtr="0">
            <a:spAutoFit/>
          </a:bodyPr>
          <a:lstStyle/>
          <a:p>
            <a:pPr lvl="0">
              <a:lnSpc>
                <a:spcPct val="140000"/>
              </a:lnSpc>
              <a:buSzPts val="7200"/>
            </a:pPr>
            <a:r>
              <a:rPr lang="el-GR" sz="4000" b="1" dirty="0">
                <a:solidFill>
                  <a:srgbClr val="FFFFFF"/>
                </a:solidFill>
                <a:latin typeface="+mn-lt"/>
                <a:ea typeface="Anta"/>
                <a:cs typeface="Anta"/>
                <a:sym typeface="Anta"/>
              </a:rPr>
              <a:t>Ας ανοίξουμε!</a:t>
            </a:r>
            <a:endParaRPr sz="1400" b="0" i="0" u="none" strike="noStrike" cap="none" dirty="0">
              <a:solidFill>
                <a:srgbClr val="000000"/>
              </a:solidFill>
              <a:latin typeface="+mn-lt"/>
              <a:ea typeface="Arial"/>
              <a:cs typeface="Arial"/>
              <a:sym typeface="Arial"/>
            </a:endParaRPr>
          </a:p>
        </p:txBody>
      </p:sp>
      <p:sp>
        <p:nvSpPr>
          <p:cNvPr id="170" name="Google Shape;170;p4"/>
          <p:cNvSpPr txBox="1"/>
          <p:nvPr/>
        </p:nvSpPr>
        <p:spPr>
          <a:xfrm>
            <a:off x="3972021" y="6121046"/>
            <a:ext cx="8922300" cy="430887"/>
          </a:xfrm>
          <a:prstGeom prst="rect">
            <a:avLst/>
          </a:prstGeom>
          <a:noFill/>
          <a:ln>
            <a:noFill/>
          </a:ln>
        </p:spPr>
        <p:txBody>
          <a:bodyPr spcFirstLastPara="1" wrap="square" lIns="0" tIns="0" rIns="0" bIns="0" anchor="t" anchorCtr="0">
            <a:spAutoFit/>
          </a:bodyPr>
          <a:lstStyle/>
          <a:p>
            <a:pPr lvl="0">
              <a:lnSpc>
                <a:spcPct val="140000"/>
              </a:lnSpc>
              <a:buSzPts val="4400"/>
            </a:pPr>
            <a:r>
              <a:rPr lang="el-GR" sz="2000" b="1" dirty="0">
                <a:solidFill>
                  <a:srgbClr val="102C57"/>
                </a:solidFill>
                <a:latin typeface="+mn-lt"/>
                <a:ea typeface="Questrial"/>
                <a:cs typeface="Questrial"/>
                <a:sym typeface="Questrial"/>
              </a:rPr>
              <a:t>Τι είναι η ενεργητική ακρόαση;</a:t>
            </a:r>
            <a:endParaRPr sz="800" b="1" i="0" u="none" strike="noStrike" cap="none" dirty="0">
              <a:solidFill>
                <a:srgbClr val="000000"/>
              </a:solidFill>
              <a:latin typeface="+mn-lt"/>
            </a:endParaRPr>
          </a:p>
        </p:txBody>
      </p:sp>
      <p:pic>
        <p:nvPicPr>
          <p:cNvPr id="171" name="Google Shape;171;p4" descr="A person sitting at a table with a computer and phone&#10;&#10;AI-generated content may be incorrect."/>
          <p:cNvPicPr preferRelativeResize="0"/>
          <p:nvPr/>
        </p:nvPicPr>
        <p:blipFill rotWithShape="1">
          <a:blip r:embed="rId4">
            <a:alphaModFix/>
          </a:blip>
          <a:srcRect/>
          <a:stretch/>
        </p:blipFill>
        <p:spPr>
          <a:xfrm>
            <a:off x="11262933" y="3607522"/>
            <a:ext cx="6686550" cy="4457700"/>
          </a:xfrm>
          <a:prstGeom prst="rect">
            <a:avLst/>
          </a:prstGeom>
          <a:solidFill>
            <a:srgbClr val="ECECEC"/>
          </a:solidFill>
          <a:ln w="190500" cap="sq" cmpd="sng">
            <a:solidFill>
              <a:srgbClr val="FFFFFF"/>
            </a:solidFill>
            <a:prstDash val="solid"/>
            <a:miter lim="800000"/>
            <a:headEnd type="none" w="sm" len="sm"/>
            <a:tailEnd type="none" w="sm" len="sm"/>
          </a:ln>
          <a:effectLst>
            <a:outerShdw blurRad="65000" dist="50800" dir="12900000" kx="195000" ky="145000" algn="tl" rotWithShape="0">
              <a:srgbClr val="000000">
                <a:alpha val="29411"/>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6FBEC"/>
        </a:solidFill>
        <a:effectLst/>
      </p:bgPr>
    </p:bg>
    <p:spTree>
      <p:nvGrpSpPr>
        <p:cNvPr id="1" name="Shape 176"/>
        <p:cNvGrpSpPr/>
        <p:nvPr/>
      </p:nvGrpSpPr>
      <p:grpSpPr>
        <a:xfrm>
          <a:off x="0" y="0"/>
          <a:ext cx="0" cy="0"/>
          <a:chOff x="0" y="0"/>
          <a:chExt cx="0" cy="0"/>
        </a:xfrm>
      </p:grpSpPr>
      <p:sp>
        <p:nvSpPr>
          <p:cNvPr id="177" name="Google Shape;177;p5"/>
          <p:cNvSpPr/>
          <p:nvPr/>
        </p:nvSpPr>
        <p:spPr>
          <a:xfrm>
            <a:off x="15876670" y="375257"/>
            <a:ext cx="1382630" cy="1382630"/>
          </a:xfrm>
          <a:custGeom>
            <a:avLst/>
            <a:gdLst/>
            <a:ahLst/>
            <a:cxnLst/>
            <a:rect l="l" t="t" r="r" b="b"/>
            <a:pathLst>
              <a:path w="1382630" h="1382630" extrusionOk="0">
                <a:moveTo>
                  <a:pt x="0" y="0"/>
                </a:moveTo>
                <a:lnTo>
                  <a:pt x="1382630" y="0"/>
                </a:lnTo>
                <a:lnTo>
                  <a:pt x="1382630" y="1382629"/>
                </a:lnTo>
                <a:lnTo>
                  <a:pt x="0" y="1382629"/>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78" name="Google Shape;178;p5"/>
          <p:cNvGrpSpPr/>
          <p:nvPr/>
        </p:nvGrpSpPr>
        <p:grpSpPr>
          <a:xfrm>
            <a:off x="1028700" y="830367"/>
            <a:ext cx="20632341" cy="1571949"/>
            <a:chOff x="0" y="-47625"/>
            <a:chExt cx="4160004" cy="316945"/>
          </a:xfrm>
        </p:grpSpPr>
        <p:sp>
          <p:nvSpPr>
            <p:cNvPr id="179" name="Google Shape;179;p5"/>
            <p:cNvSpPr/>
            <p:nvPr/>
          </p:nvSpPr>
          <p:spPr>
            <a:xfrm>
              <a:off x="0" y="0"/>
              <a:ext cx="4160004" cy="269320"/>
            </a:xfrm>
            <a:custGeom>
              <a:avLst/>
              <a:gdLst/>
              <a:ahLst/>
              <a:cxnLst/>
              <a:rect l="l" t="t" r="r" b="b"/>
              <a:pathLst>
                <a:path w="4160004" h="269320" extrusionOk="0">
                  <a:moveTo>
                    <a:pt x="37523" y="0"/>
                  </a:moveTo>
                  <a:lnTo>
                    <a:pt x="4122481" y="0"/>
                  </a:lnTo>
                  <a:cubicBezTo>
                    <a:pt x="4132433" y="0"/>
                    <a:pt x="4141977" y="3953"/>
                    <a:pt x="4149014" y="10990"/>
                  </a:cubicBezTo>
                  <a:cubicBezTo>
                    <a:pt x="4156051" y="18027"/>
                    <a:pt x="4160004" y="27571"/>
                    <a:pt x="4160004" y="37523"/>
                  </a:cubicBezTo>
                  <a:lnTo>
                    <a:pt x="4160004" y="231797"/>
                  </a:lnTo>
                  <a:cubicBezTo>
                    <a:pt x="4160004" y="252520"/>
                    <a:pt x="4143204" y="269320"/>
                    <a:pt x="4122481" y="269320"/>
                  </a:cubicBezTo>
                  <a:lnTo>
                    <a:pt x="37523" y="269320"/>
                  </a:lnTo>
                  <a:cubicBezTo>
                    <a:pt x="16800" y="269320"/>
                    <a:pt x="0" y="252520"/>
                    <a:pt x="0" y="231797"/>
                  </a:cubicBezTo>
                  <a:lnTo>
                    <a:pt x="0" y="37523"/>
                  </a:lnTo>
                  <a:cubicBezTo>
                    <a:pt x="0" y="16800"/>
                    <a:pt x="16800" y="0"/>
                    <a:pt x="37523" y="0"/>
                  </a:cubicBezTo>
                  <a:close/>
                </a:path>
              </a:pathLst>
            </a:custGeom>
            <a:solidFill>
              <a:srgbClr val="9FC8AA"/>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0" name="Google Shape;180;p5"/>
            <p:cNvSpPr txBox="1"/>
            <p:nvPr/>
          </p:nvSpPr>
          <p:spPr>
            <a:xfrm>
              <a:off x="0" y="-47625"/>
              <a:ext cx="4160004" cy="316945"/>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81" name="Google Shape;181;p5"/>
          <p:cNvSpPr/>
          <p:nvPr/>
        </p:nvSpPr>
        <p:spPr>
          <a:xfrm>
            <a:off x="0" y="6121046"/>
            <a:ext cx="3398260" cy="3398260"/>
          </a:xfrm>
          <a:custGeom>
            <a:avLst/>
            <a:gdLst/>
            <a:ahLst/>
            <a:cxnLst/>
            <a:rect l="l" t="t" r="r" b="b"/>
            <a:pathLst>
              <a:path w="3398260" h="3398260" extrusionOk="0">
                <a:moveTo>
                  <a:pt x="0" y="0"/>
                </a:moveTo>
                <a:lnTo>
                  <a:pt x="3398260" y="0"/>
                </a:lnTo>
                <a:lnTo>
                  <a:pt x="3398260" y="3398260"/>
                </a:lnTo>
                <a:lnTo>
                  <a:pt x="0" y="339826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2" name="Google Shape;182;p5"/>
          <p:cNvSpPr/>
          <p:nvPr/>
        </p:nvSpPr>
        <p:spPr>
          <a:xfrm>
            <a:off x="3398260" y="6584773"/>
            <a:ext cx="2470806" cy="2470806"/>
          </a:xfrm>
          <a:custGeom>
            <a:avLst/>
            <a:gdLst/>
            <a:ahLst/>
            <a:cxnLst/>
            <a:rect l="l" t="t" r="r" b="b"/>
            <a:pathLst>
              <a:path w="2470806" h="2470806" extrusionOk="0">
                <a:moveTo>
                  <a:pt x="0" y="0"/>
                </a:moveTo>
                <a:lnTo>
                  <a:pt x="2470806" y="0"/>
                </a:lnTo>
                <a:lnTo>
                  <a:pt x="2470806" y="2470806"/>
                </a:lnTo>
                <a:lnTo>
                  <a:pt x="0" y="2470806"/>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83" name="Google Shape;183;p5"/>
          <p:cNvGrpSpPr/>
          <p:nvPr/>
        </p:nvGrpSpPr>
        <p:grpSpPr>
          <a:xfrm rot="-5400000">
            <a:off x="-4337976" y="-3827796"/>
            <a:ext cx="6280805" cy="19921150"/>
            <a:chOff x="0" y="-47625"/>
            <a:chExt cx="1190852" cy="5118723"/>
          </a:xfrm>
        </p:grpSpPr>
        <p:sp>
          <p:nvSpPr>
            <p:cNvPr id="184" name="Google Shape;184;p5"/>
            <p:cNvSpPr/>
            <p:nvPr/>
          </p:nvSpPr>
          <p:spPr>
            <a:xfrm>
              <a:off x="0" y="0"/>
              <a:ext cx="1190852" cy="5071098"/>
            </a:xfrm>
            <a:custGeom>
              <a:avLst/>
              <a:gdLst/>
              <a:ahLst/>
              <a:cxnLst/>
              <a:rect l="l" t="t" r="r" b="b"/>
              <a:pathLst>
                <a:path w="1190852" h="5071098" extrusionOk="0">
                  <a:moveTo>
                    <a:pt x="397165" y="5052028"/>
                  </a:moveTo>
                  <a:cubicBezTo>
                    <a:pt x="458217" y="5063542"/>
                    <a:pt x="527625" y="5071098"/>
                    <a:pt x="595747" y="5071098"/>
                  </a:cubicBezTo>
                  <a:cubicBezTo>
                    <a:pt x="663870" y="5071098"/>
                    <a:pt x="729422" y="5064621"/>
                    <a:pt x="789830" y="5053107"/>
                  </a:cubicBezTo>
                  <a:cubicBezTo>
                    <a:pt x="791117" y="5052747"/>
                    <a:pt x="792402" y="5052747"/>
                    <a:pt x="793687" y="5052388"/>
                  </a:cubicBezTo>
                  <a:cubicBezTo>
                    <a:pt x="1020546" y="5006333"/>
                    <a:pt x="1187639" y="4884719"/>
                    <a:pt x="1190852" y="4648007"/>
                  </a:cubicBezTo>
                  <a:lnTo>
                    <a:pt x="1190852" y="0"/>
                  </a:lnTo>
                  <a:lnTo>
                    <a:pt x="0" y="0"/>
                  </a:lnTo>
                  <a:lnTo>
                    <a:pt x="0" y="4644558"/>
                  </a:lnTo>
                  <a:cubicBezTo>
                    <a:pt x="3213" y="4885437"/>
                    <a:pt x="167735" y="5007053"/>
                    <a:pt x="397165" y="5052028"/>
                  </a:cubicBezTo>
                  <a:close/>
                </a:path>
              </a:pathLst>
            </a:custGeom>
            <a:solidFill>
              <a:srgbClr val="9FC8AA"/>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5" name="Google Shape;185;p5"/>
            <p:cNvSpPr txBox="1"/>
            <p:nvPr/>
          </p:nvSpPr>
          <p:spPr>
            <a:xfrm>
              <a:off x="0" y="-47625"/>
              <a:ext cx="1190852" cy="4991723"/>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86" name="Google Shape;186;p5"/>
          <p:cNvSpPr txBox="1"/>
          <p:nvPr/>
        </p:nvSpPr>
        <p:spPr>
          <a:xfrm>
            <a:off x="1941714" y="1239176"/>
            <a:ext cx="17616286" cy="861774"/>
          </a:xfrm>
          <a:prstGeom prst="rect">
            <a:avLst/>
          </a:prstGeom>
          <a:noFill/>
          <a:ln>
            <a:noFill/>
          </a:ln>
        </p:spPr>
        <p:txBody>
          <a:bodyPr spcFirstLastPara="1" wrap="square" lIns="0" tIns="0" rIns="0" bIns="0" anchor="t" anchorCtr="0">
            <a:spAutoFit/>
          </a:bodyPr>
          <a:lstStyle/>
          <a:p>
            <a:pPr lvl="0">
              <a:lnSpc>
                <a:spcPct val="140000"/>
              </a:lnSpc>
              <a:buSzPts val="7200"/>
            </a:pPr>
            <a:r>
              <a:rPr lang="el-GR" sz="4000" b="1" dirty="0">
                <a:solidFill>
                  <a:srgbClr val="FFFFFF"/>
                </a:solidFill>
                <a:latin typeface="+mn-lt"/>
                <a:ea typeface="Anta"/>
                <a:cs typeface="Anta"/>
                <a:sym typeface="Anta"/>
              </a:rPr>
              <a:t>7 Τεχνικές ενεργητικής ακρόασης</a:t>
            </a:r>
            <a:endParaRPr sz="1400" b="0" i="0" u="none" strike="noStrike" cap="none" dirty="0">
              <a:solidFill>
                <a:srgbClr val="000000"/>
              </a:solidFill>
              <a:latin typeface="+mn-lt"/>
              <a:ea typeface="Arial"/>
              <a:cs typeface="Arial"/>
              <a:sym typeface="Arial"/>
            </a:endParaRPr>
          </a:p>
        </p:txBody>
      </p:sp>
      <p:grpSp>
        <p:nvGrpSpPr>
          <p:cNvPr id="187" name="Google Shape;187;p5"/>
          <p:cNvGrpSpPr/>
          <p:nvPr/>
        </p:nvGrpSpPr>
        <p:grpSpPr>
          <a:xfrm rot="5400000">
            <a:off x="15339897" y="-3203517"/>
            <a:ext cx="6280807" cy="18672593"/>
            <a:chOff x="0" y="-47625"/>
            <a:chExt cx="1160249" cy="4845808"/>
          </a:xfrm>
        </p:grpSpPr>
        <p:sp>
          <p:nvSpPr>
            <p:cNvPr id="188" name="Google Shape;188;p5"/>
            <p:cNvSpPr/>
            <p:nvPr/>
          </p:nvSpPr>
          <p:spPr>
            <a:xfrm>
              <a:off x="0" y="0"/>
              <a:ext cx="1160249" cy="4798183"/>
            </a:xfrm>
            <a:custGeom>
              <a:avLst/>
              <a:gdLst/>
              <a:ahLst/>
              <a:cxnLst/>
              <a:rect l="l" t="t" r="r" b="b"/>
              <a:pathLst>
                <a:path w="1160249" h="4798183" extrusionOk="0">
                  <a:moveTo>
                    <a:pt x="386959" y="4779114"/>
                  </a:moveTo>
                  <a:cubicBezTo>
                    <a:pt x="446441" y="4790628"/>
                    <a:pt x="514066" y="4798183"/>
                    <a:pt x="580437" y="4798183"/>
                  </a:cubicBezTo>
                  <a:cubicBezTo>
                    <a:pt x="646810" y="4798183"/>
                    <a:pt x="710677" y="4791706"/>
                    <a:pt x="769533" y="4780193"/>
                  </a:cubicBezTo>
                  <a:cubicBezTo>
                    <a:pt x="770787" y="4779833"/>
                    <a:pt x="772039" y="4779833"/>
                    <a:pt x="773290" y="4779474"/>
                  </a:cubicBezTo>
                  <a:cubicBezTo>
                    <a:pt x="994320" y="4733418"/>
                    <a:pt x="1157118" y="4611805"/>
                    <a:pt x="1160249" y="4381155"/>
                  </a:cubicBezTo>
                  <a:lnTo>
                    <a:pt x="1160249" y="0"/>
                  </a:lnTo>
                  <a:lnTo>
                    <a:pt x="0" y="0"/>
                  </a:lnTo>
                  <a:lnTo>
                    <a:pt x="0" y="4377904"/>
                  </a:lnTo>
                  <a:cubicBezTo>
                    <a:pt x="3131" y="4612523"/>
                    <a:pt x="163424" y="4734139"/>
                    <a:pt x="386959" y="4779114"/>
                  </a:cubicBezTo>
                  <a:close/>
                </a:path>
              </a:pathLst>
            </a:custGeom>
            <a:solidFill>
              <a:srgbClr val="9FC8AA"/>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9" name="Google Shape;189;p5"/>
            <p:cNvSpPr txBox="1"/>
            <p:nvPr/>
          </p:nvSpPr>
          <p:spPr>
            <a:xfrm>
              <a:off x="0" y="-47625"/>
              <a:ext cx="1160249" cy="471880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sp>
        <p:nvSpPr>
          <p:cNvPr id="190" name="Google Shape;190;p5"/>
          <p:cNvSpPr txBox="1"/>
          <p:nvPr/>
        </p:nvSpPr>
        <p:spPr>
          <a:xfrm>
            <a:off x="-10669" y="3913454"/>
            <a:ext cx="7846800" cy="5613845"/>
          </a:xfrm>
          <a:prstGeom prst="rect">
            <a:avLst/>
          </a:prstGeom>
          <a:noFill/>
          <a:ln>
            <a:noFill/>
          </a:ln>
        </p:spPr>
        <p:txBody>
          <a:bodyPr spcFirstLastPara="1" wrap="square" lIns="0" tIns="0" rIns="0" bIns="0" anchor="t" anchorCtr="0">
            <a:spAutoFit/>
          </a:bodyPr>
          <a:lstStyle/>
          <a:p>
            <a:pPr marL="1428750" lvl="2" indent="-514350">
              <a:lnSpc>
                <a:spcPct val="150000"/>
              </a:lnSpc>
              <a:buClr>
                <a:srgbClr val="102C57"/>
              </a:buClr>
              <a:buSzPct val="100000"/>
              <a:buFont typeface="Questrial"/>
              <a:buAutoNum type="arabicPeriod"/>
            </a:pPr>
            <a:r>
              <a:rPr lang="el-GR" sz="2000" b="1" dirty="0">
                <a:solidFill>
                  <a:srgbClr val="102C57"/>
                </a:solidFill>
                <a:latin typeface="+mn-lt"/>
                <a:ea typeface="Questrial"/>
                <a:cs typeface="Questrial"/>
                <a:sym typeface="Questrial"/>
              </a:rPr>
              <a:t>Να είστε πλήρως παρόντες στη συζήτηση
Δείχνοντας ενδιαφέρον ασκώντας καλή οπτική επαφή
Παρατήρηση (και χρήση) μη λεκτικών ενδείξεων
Υποβολή ερωτήσεων ανοιχτού τύπου για την ενθάρρυνση περαιτέρω απαντήσεων</a:t>
            </a:r>
            <a:endParaRPr sz="2000" b="0" i="0" u="none" strike="noStrike" cap="none" dirty="0">
              <a:solidFill>
                <a:srgbClr val="102C57"/>
              </a:solidFill>
              <a:latin typeface="+mn-lt"/>
              <a:ea typeface="Questrial"/>
              <a:cs typeface="Questrial"/>
              <a:sym typeface="Questrial"/>
            </a:endParaRPr>
          </a:p>
          <a:p>
            <a:pPr marL="1485900" marR="0" lvl="2" indent="-317500" algn="l" rtl="0">
              <a:lnSpc>
                <a:spcPct val="154000"/>
              </a:lnSpc>
              <a:spcBef>
                <a:spcPts val="0"/>
              </a:spcBef>
              <a:spcAft>
                <a:spcPts val="0"/>
              </a:spcAft>
              <a:buClr>
                <a:schemeClr val="dk1"/>
              </a:buClr>
              <a:buSzPts val="4000"/>
              <a:buFont typeface="Arial"/>
              <a:buNone/>
            </a:pPr>
            <a:endParaRPr sz="4000" b="0" i="0" u="none" strike="noStrike" cap="none" dirty="0">
              <a:solidFill>
                <a:srgbClr val="102C57"/>
              </a:solidFill>
              <a:latin typeface="Questrial"/>
              <a:ea typeface="Questrial"/>
              <a:cs typeface="Questrial"/>
              <a:sym typeface="Questrial"/>
            </a:endParaRPr>
          </a:p>
          <a:p>
            <a:pPr marL="1485900" marR="0" lvl="2" indent="-317500" algn="l" rtl="0">
              <a:lnSpc>
                <a:spcPct val="154000"/>
              </a:lnSpc>
              <a:spcBef>
                <a:spcPts val="0"/>
              </a:spcBef>
              <a:spcAft>
                <a:spcPts val="0"/>
              </a:spcAft>
              <a:buClr>
                <a:schemeClr val="dk1"/>
              </a:buClr>
              <a:buSzPts val="4000"/>
              <a:buFont typeface="Arial"/>
              <a:buNone/>
            </a:pPr>
            <a:endParaRPr sz="4000" b="0" i="0" u="none" strike="noStrike" cap="none" dirty="0">
              <a:solidFill>
                <a:srgbClr val="102C57"/>
              </a:solidFill>
              <a:latin typeface="Questrial"/>
              <a:ea typeface="Questrial"/>
              <a:cs typeface="Questrial"/>
              <a:sym typeface="Questrial"/>
            </a:endParaRPr>
          </a:p>
          <a:p>
            <a:pPr marL="571500" marR="0" lvl="0" indent="-317500" algn="l" rtl="0">
              <a:lnSpc>
                <a:spcPct val="154000"/>
              </a:lnSpc>
              <a:spcBef>
                <a:spcPts val="0"/>
              </a:spcBef>
              <a:spcAft>
                <a:spcPts val="0"/>
              </a:spcAft>
              <a:buClr>
                <a:schemeClr val="dk1"/>
              </a:buClr>
              <a:buSzPts val="4000"/>
              <a:buFont typeface="Arial"/>
              <a:buNone/>
            </a:pPr>
            <a:endParaRPr sz="4000" b="0" i="0" u="none" strike="noStrike" cap="none" dirty="0">
              <a:solidFill>
                <a:srgbClr val="102C57"/>
              </a:solidFill>
              <a:latin typeface="Questrial"/>
              <a:ea typeface="Questrial"/>
              <a:cs typeface="Questrial"/>
              <a:sym typeface="Questrial"/>
            </a:endParaRPr>
          </a:p>
        </p:txBody>
      </p:sp>
      <p:sp>
        <p:nvSpPr>
          <p:cNvPr id="191" name="Google Shape;191;p5"/>
          <p:cNvSpPr txBox="1"/>
          <p:nvPr/>
        </p:nvSpPr>
        <p:spPr>
          <a:xfrm>
            <a:off x="9403472" y="3949175"/>
            <a:ext cx="9827400" cy="1384995"/>
          </a:xfrm>
          <a:prstGeom prst="rect">
            <a:avLst/>
          </a:prstGeom>
          <a:noFill/>
          <a:ln>
            <a:noFill/>
          </a:ln>
        </p:spPr>
        <p:txBody>
          <a:bodyPr spcFirstLastPara="1" wrap="square" lIns="0" tIns="0" rIns="0" bIns="0" anchor="t" anchorCtr="0">
            <a:spAutoFit/>
          </a:bodyPr>
          <a:lstStyle/>
          <a:p>
            <a:pPr marL="1428750" lvl="2" indent="-514350">
              <a:lnSpc>
                <a:spcPct val="150000"/>
              </a:lnSpc>
              <a:buClr>
                <a:srgbClr val="102C57"/>
              </a:buClr>
              <a:buSzPct val="100000"/>
              <a:buFont typeface="Calibri"/>
              <a:buAutoNum type="arabicPeriod" startAt="5"/>
            </a:pPr>
            <a:r>
              <a:rPr lang="el-GR" sz="2000" b="1" dirty="0">
                <a:solidFill>
                  <a:srgbClr val="102C57"/>
                </a:solidFill>
                <a:latin typeface="+mn-lt"/>
                <a:ea typeface="Questrial"/>
                <a:cs typeface="Questrial"/>
                <a:sym typeface="Questrial"/>
              </a:rPr>
              <a:t>Παράφραση και αντανάκλαση όσων έχουν ειπωθεί
Ακούγοντας για να καταλάβεις παρά για να απαντήσεις
Απόκρυψη κρίσης και συμβουλών</a:t>
            </a:r>
            <a:endParaRPr sz="4000" b="1" i="0" u="none" strike="noStrike" cap="none" dirty="0">
              <a:solidFill>
                <a:srgbClr val="102C57"/>
              </a:solidFill>
              <a:latin typeface="+mn-lt"/>
              <a:ea typeface="Questrial"/>
              <a:cs typeface="Questrial"/>
              <a:sym typeface="Quest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6FBEC"/>
        </a:solidFill>
        <a:effectLst/>
      </p:bgPr>
    </p:bg>
    <p:spTree>
      <p:nvGrpSpPr>
        <p:cNvPr id="1" name="Shape 196"/>
        <p:cNvGrpSpPr/>
        <p:nvPr/>
      </p:nvGrpSpPr>
      <p:grpSpPr>
        <a:xfrm>
          <a:off x="0" y="0"/>
          <a:ext cx="0" cy="0"/>
          <a:chOff x="0" y="0"/>
          <a:chExt cx="0" cy="0"/>
        </a:xfrm>
      </p:grpSpPr>
      <p:sp>
        <p:nvSpPr>
          <p:cNvPr id="197" name="Google Shape;197;g3b4b26c4b9d_0_81"/>
          <p:cNvSpPr/>
          <p:nvPr/>
        </p:nvSpPr>
        <p:spPr>
          <a:xfrm>
            <a:off x="1028700" y="351814"/>
            <a:ext cx="1382630" cy="1382630"/>
          </a:xfrm>
          <a:custGeom>
            <a:avLst/>
            <a:gdLst/>
            <a:ahLst/>
            <a:cxnLst/>
            <a:rect l="l" t="t" r="r" b="b"/>
            <a:pathLst>
              <a:path w="1382630" h="1382630" extrusionOk="0">
                <a:moveTo>
                  <a:pt x="0" y="0"/>
                </a:moveTo>
                <a:lnTo>
                  <a:pt x="1382630" y="0"/>
                </a:lnTo>
                <a:lnTo>
                  <a:pt x="1382630" y="1382629"/>
                </a:lnTo>
                <a:lnTo>
                  <a:pt x="0" y="1382629"/>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98" name="Google Shape;198;g3b4b26c4b9d_0_81"/>
          <p:cNvGrpSpPr/>
          <p:nvPr/>
        </p:nvGrpSpPr>
        <p:grpSpPr>
          <a:xfrm>
            <a:off x="-953250" y="792500"/>
            <a:ext cx="18902794" cy="1571952"/>
            <a:chOff x="0" y="-47625"/>
            <a:chExt cx="2035864" cy="316945"/>
          </a:xfrm>
        </p:grpSpPr>
        <p:sp>
          <p:nvSpPr>
            <p:cNvPr id="199" name="Google Shape;199;g3b4b26c4b9d_0_81"/>
            <p:cNvSpPr/>
            <p:nvPr/>
          </p:nvSpPr>
          <p:spPr>
            <a:xfrm>
              <a:off x="0" y="0"/>
              <a:ext cx="2035864" cy="269320"/>
            </a:xfrm>
            <a:custGeom>
              <a:avLst/>
              <a:gdLst/>
              <a:ahLst/>
              <a:cxnLst/>
              <a:rect l="l" t="t" r="r" b="b"/>
              <a:pathLst>
                <a:path w="2035864" h="269320" extrusionOk="0">
                  <a:moveTo>
                    <a:pt x="76673" y="0"/>
                  </a:moveTo>
                  <a:lnTo>
                    <a:pt x="1959191" y="0"/>
                  </a:lnTo>
                  <a:cubicBezTo>
                    <a:pt x="2001536" y="0"/>
                    <a:pt x="2035864" y="34328"/>
                    <a:pt x="2035864" y="76673"/>
                  </a:cubicBezTo>
                  <a:lnTo>
                    <a:pt x="2035864" y="192646"/>
                  </a:lnTo>
                  <a:cubicBezTo>
                    <a:pt x="2035864" y="212981"/>
                    <a:pt x="2027786" y="232484"/>
                    <a:pt x="2013407" y="246863"/>
                  </a:cubicBezTo>
                  <a:cubicBezTo>
                    <a:pt x="1999028" y="261242"/>
                    <a:pt x="1979526" y="269320"/>
                    <a:pt x="1959191" y="269320"/>
                  </a:cubicBezTo>
                  <a:lnTo>
                    <a:pt x="76673" y="269320"/>
                  </a:lnTo>
                  <a:cubicBezTo>
                    <a:pt x="56338" y="269320"/>
                    <a:pt x="36836" y="261242"/>
                    <a:pt x="22457" y="246863"/>
                  </a:cubicBezTo>
                  <a:cubicBezTo>
                    <a:pt x="8078" y="232484"/>
                    <a:pt x="0" y="212981"/>
                    <a:pt x="0" y="192646"/>
                  </a:cubicBezTo>
                  <a:lnTo>
                    <a:pt x="0" y="76673"/>
                  </a:lnTo>
                  <a:cubicBezTo>
                    <a:pt x="0" y="56338"/>
                    <a:pt x="8078" y="36836"/>
                    <a:pt x="22457" y="22457"/>
                  </a:cubicBezTo>
                  <a:cubicBezTo>
                    <a:pt x="36836" y="8078"/>
                    <a:pt x="56338" y="0"/>
                    <a:pt x="76673" y="0"/>
                  </a:cubicBezTo>
                  <a:close/>
                </a:path>
              </a:pathLst>
            </a:custGeom>
            <a:solidFill>
              <a:srgbClr val="9FC8AA"/>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0" name="Google Shape;200;g3b4b26c4b9d_0_81"/>
            <p:cNvSpPr txBox="1"/>
            <p:nvPr/>
          </p:nvSpPr>
          <p:spPr>
            <a:xfrm>
              <a:off x="0" y="-47625"/>
              <a:ext cx="2035800" cy="3168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01" name="Google Shape;201;g3b4b26c4b9d_0_81"/>
          <p:cNvSpPr txBox="1"/>
          <p:nvPr/>
        </p:nvSpPr>
        <p:spPr>
          <a:xfrm>
            <a:off x="1511850" y="3276150"/>
            <a:ext cx="14486700" cy="5357621"/>
          </a:xfrm>
          <a:prstGeom prst="rect">
            <a:avLst/>
          </a:prstGeom>
          <a:noFill/>
          <a:ln>
            <a:noFill/>
          </a:ln>
        </p:spPr>
        <p:txBody>
          <a:bodyPr spcFirstLastPara="1" wrap="square" lIns="0" tIns="0" rIns="0" bIns="0" anchor="t" anchorCtr="0">
            <a:spAutoFit/>
          </a:bodyPr>
          <a:lstStyle/>
          <a:p>
            <a:pPr lvl="0">
              <a:lnSpc>
                <a:spcPct val="115000"/>
              </a:lnSpc>
              <a:spcBef>
                <a:spcPts val="1200"/>
              </a:spcBef>
              <a:buClr>
                <a:schemeClr val="dk1"/>
              </a:buClr>
              <a:buSzPts val="1100"/>
            </a:pPr>
            <a:r>
              <a:rPr lang="el-GR" sz="2000" b="1" dirty="0">
                <a:solidFill>
                  <a:srgbClr val="102C57"/>
                </a:solidFill>
                <a:latin typeface="+mn-lt"/>
                <a:ea typeface="Questrial"/>
                <a:cs typeface="Questrial"/>
                <a:sym typeface="Questrial"/>
              </a:rPr>
              <a:t>Δεν αισθάνονται όλοι το ίδιο για την κοινή χρήση στο διαδίκτυο ή αυτοπροσώπως.
Οι ψηφιακές εμπειρίες και τα επίπεδα άνεσης των ανθρώπων μπορεί να διαφέρουν λόγω:</a:t>
            </a:r>
            <a:endParaRPr sz="3300" b="1" dirty="0">
              <a:solidFill>
                <a:srgbClr val="102C57"/>
              </a:solidFill>
              <a:latin typeface="Questrial"/>
              <a:ea typeface="Questrial"/>
              <a:cs typeface="Questrial"/>
              <a:sym typeface="Questrial"/>
            </a:endParaRPr>
          </a:p>
          <a:p>
            <a:pPr marL="914400" lvl="0" indent="-438150">
              <a:lnSpc>
                <a:spcPct val="115000"/>
              </a:lnSpc>
              <a:spcBef>
                <a:spcPts val="1200"/>
              </a:spcBef>
              <a:buClr>
                <a:srgbClr val="102C57"/>
              </a:buClr>
              <a:buSzPct val="100000"/>
              <a:buFont typeface="Questrial"/>
              <a:buChar char="●"/>
            </a:pPr>
            <a:r>
              <a:rPr lang="el-GR" sz="2000" b="1" dirty="0">
                <a:solidFill>
                  <a:srgbClr val="102C57"/>
                </a:solidFill>
                <a:latin typeface="+mn-lt"/>
                <a:ea typeface="Questrial"/>
                <a:cs typeface="Questrial"/>
                <a:sym typeface="Questrial"/>
              </a:rPr>
              <a:t>Πολιτισμός
Οικογενειακοί κανόνες
Προσωπικές εμπειρίες
Γλώσσα ή αυτοπεποίθηση</a:t>
            </a:r>
            <a:br>
              <a:rPr lang="en-US" sz="3300" b="1" dirty="0">
                <a:solidFill>
                  <a:srgbClr val="102C57"/>
                </a:solidFill>
                <a:latin typeface="Questrial"/>
                <a:ea typeface="Questrial"/>
                <a:cs typeface="Questrial"/>
                <a:sym typeface="Questrial"/>
              </a:rPr>
            </a:br>
            <a:endParaRPr sz="3300" b="1" dirty="0">
              <a:solidFill>
                <a:srgbClr val="102C57"/>
              </a:solidFill>
              <a:latin typeface="Questrial"/>
              <a:ea typeface="Questrial"/>
              <a:cs typeface="Questrial"/>
              <a:sym typeface="Questrial"/>
            </a:endParaRPr>
          </a:p>
          <a:p>
            <a:pPr lvl="0">
              <a:lnSpc>
                <a:spcPct val="115000"/>
              </a:lnSpc>
              <a:spcBef>
                <a:spcPts val="1200"/>
              </a:spcBef>
              <a:buClr>
                <a:schemeClr val="dk1"/>
              </a:buClr>
              <a:buSzPts val="1100"/>
            </a:pPr>
            <a:r>
              <a:rPr lang="el-GR" sz="2000" b="1" dirty="0">
                <a:solidFill>
                  <a:srgbClr val="102C57"/>
                </a:solidFill>
                <a:latin typeface="+mn-lt"/>
                <a:ea typeface="Questrial"/>
                <a:cs typeface="Questrial"/>
                <a:sym typeface="Questrial"/>
              </a:rPr>
              <a:t>Δεν υπάρχει «σωστός» τρόπος κοινής χρήσης.</a:t>
            </a:r>
            <a:br>
              <a:rPr lang="el-GR" sz="2000" b="1" dirty="0">
                <a:solidFill>
                  <a:srgbClr val="102C57"/>
                </a:solidFill>
                <a:latin typeface="+mn-lt"/>
                <a:ea typeface="Questrial"/>
                <a:cs typeface="Questrial"/>
                <a:sym typeface="Questrial"/>
              </a:rPr>
            </a:br>
            <a:r>
              <a:rPr lang="el-GR" sz="2000" b="1" dirty="0">
                <a:solidFill>
                  <a:srgbClr val="102C57"/>
                </a:solidFill>
                <a:latin typeface="+mn-lt"/>
                <a:ea typeface="Questrial"/>
                <a:cs typeface="Questrial"/>
                <a:sym typeface="Questrial"/>
              </a:rPr>
              <a:t>Ο καθένας μπορεί να επιλέξει αυτό που αισθάνεται ασφαλές για αυτόν.</a:t>
            </a:r>
            <a:endParaRPr sz="3300" b="1" dirty="0">
              <a:solidFill>
                <a:srgbClr val="102C57"/>
              </a:solidFill>
              <a:latin typeface="Questrial"/>
              <a:ea typeface="Questrial"/>
              <a:cs typeface="Questrial"/>
              <a:sym typeface="Questrial"/>
            </a:endParaRPr>
          </a:p>
          <a:p>
            <a:pPr marL="0" marR="0" lvl="0" indent="0" algn="l" rtl="0">
              <a:lnSpc>
                <a:spcPct val="140000"/>
              </a:lnSpc>
              <a:spcBef>
                <a:spcPts val="1200"/>
              </a:spcBef>
              <a:spcAft>
                <a:spcPts val="0"/>
              </a:spcAft>
              <a:buClr>
                <a:srgbClr val="000000"/>
              </a:buClr>
              <a:buSzPts val="4400"/>
              <a:buFont typeface="Arial"/>
              <a:buNone/>
            </a:pPr>
            <a:endParaRPr sz="3300" b="1" dirty="0">
              <a:solidFill>
                <a:srgbClr val="102C57"/>
              </a:solidFill>
              <a:latin typeface="Questrial"/>
              <a:ea typeface="Questrial"/>
              <a:cs typeface="Questrial"/>
              <a:sym typeface="Questrial"/>
            </a:endParaRPr>
          </a:p>
        </p:txBody>
      </p:sp>
      <p:sp>
        <p:nvSpPr>
          <p:cNvPr id="202" name="Google Shape;202;g3b4b26c4b9d_0_81"/>
          <p:cNvSpPr txBox="1"/>
          <p:nvPr/>
        </p:nvSpPr>
        <p:spPr>
          <a:xfrm>
            <a:off x="338456" y="1187315"/>
            <a:ext cx="16458000" cy="861774"/>
          </a:xfrm>
          <a:prstGeom prst="rect">
            <a:avLst/>
          </a:prstGeom>
          <a:noFill/>
          <a:ln>
            <a:noFill/>
          </a:ln>
        </p:spPr>
        <p:txBody>
          <a:bodyPr spcFirstLastPara="1" wrap="square" lIns="0" tIns="0" rIns="0" bIns="0" anchor="t" anchorCtr="0">
            <a:spAutoFit/>
          </a:bodyPr>
          <a:lstStyle/>
          <a:p>
            <a:pPr lvl="0">
              <a:lnSpc>
                <a:spcPct val="140000"/>
              </a:lnSpc>
              <a:buSzPts val="7200"/>
            </a:pPr>
            <a:r>
              <a:rPr lang="el-GR" sz="4000" b="1" dirty="0">
                <a:solidFill>
                  <a:srgbClr val="FFFFFF"/>
                </a:solidFill>
                <a:latin typeface="+mn-lt"/>
                <a:ea typeface="Anta"/>
                <a:cs typeface="Anta"/>
                <a:sym typeface="Anta"/>
              </a:rPr>
              <a:t>Διαφορετικοί άνθρωποι, διαφορετικά επίπεδα άνεσης</a:t>
            </a:r>
            <a:endParaRPr sz="700" b="0" i="0" u="none" strike="noStrike" cap="none" dirty="0">
              <a:solidFill>
                <a:srgbClr val="000000"/>
              </a:solidFill>
              <a:latin typeface="+mn-lt"/>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6FBEC"/>
        </a:solidFill>
        <a:effectLst/>
      </p:bgPr>
    </p:bg>
    <p:spTree>
      <p:nvGrpSpPr>
        <p:cNvPr id="1" name="Shape 207"/>
        <p:cNvGrpSpPr/>
        <p:nvPr/>
      </p:nvGrpSpPr>
      <p:grpSpPr>
        <a:xfrm>
          <a:off x="0" y="0"/>
          <a:ext cx="0" cy="0"/>
          <a:chOff x="0" y="0"/>
          <a:chExt cx="0" cy="0"/>
        </a:xfrm>
      </p:grpSpPr>
      <p:sp>
        <p:nvSpPr>
          <p:cNvPr id="208" name="Google Shape;208;g3b4b26c4b9d_0_2"/>
          <p:cNvSpPr/>
          <p:nvPr/>
        </p:nvSpPr>
        <p:spPr>
          <a:xfrm>
            <a:off x="777500" y="6175200"/>
            <a:ext cx="17000400" cy="3932400"/>
          </a:xfrm>
          <a:prstGeom prst="roundRect">
            <a:avLst>
              <a:gd name="adj" fmla="val 16667"/>
            </a:avLst>
          </a:prstGeom>
          <a:solidFill>
            <a:srgbClr val="9FC8AA"/>
          </a:solidFill>
          <a:ln w="9525" cap="flat" cmpd="sng">
            <a:solidFill>
              <a:srgbClr val="9FC8AA"/>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09" name="Google Shape;209;g3b4b26c4b9d_0_2"/>
          <p:cNvSpPr/>
          <p:nvPr/>
        </p:nvSpPr>
        <p:spPr>
          <a:xfrm>
            <a:off x="15876670" y="375257"/>
            <a:ext cx="1382630" cy="1382630"/>
          </a:xfrm>
          <a:custGeom>
            <a:avLst/>
            <a:gdLst/>
            <a:ahLst/>
            <a:cxnLst/>
            <a:rect l="l" t="t" r="r" b="b"/>
            <a:pathLst>
              <a:path w="1382630" h="1382630" extrusionOk="0">
                <a:moveTo>
                  <a:pt x="0" y="0"/>
                </a:moveTo>
                <a:lnTo>
                  <a:pt x="1382630" y="0"/>
                </a:lnTo>
                <a:lnTo>
                  <a:pt x="1382630" y="1382629"/>
                </a:lnTo>
                <a:lnTo>
                  <a:pt x="0" y="1382629"/>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210" name="Google Shape;210;g3b4b26c4b9d_0_2"/>
          <p:cNvGrpSpPr/>
          <p:nvPr/>
        </p:nvGrpSpPr>
        <p:grpSpPr>
          <a:xfrm>
            <a:off x="1028700" y="830367"/>
            <a:ext cx="20632848" cy="1571952"/>
            <a:chOff x="0" y="-47625"/>
            <a:chExt cx="4160100" cy="316945"/>
          </a:xfrm>
        </p:grpSpPr>
        <p:sp>
          <p:nvSpPr>
            <p:cNvPr id="211" name="Google Shape;211;g3b4b26c4b9d_0_2"/>
            <p:cNvSpPr/>
            <p:nvPr/>
          </p:nvSpPr>
          <p:spPr>
            <a:xfrm>
              <a:off x="0" y="0"/>
              <a:ext cx="4160004" cy="269320"/>
            </a:xfrm>
            <a:custGeom>
              <a:avLst/>
              <a:gdLst/>
              <a:ahLst/>
              <a:cxnLst/>
              <a:rect l="l" t="t" r="r" b="b"/>
              <a:pathLst>
                <a:path w="4160004" h="269320" extrusionOk="0">
                  <a:moveTo>
                    <a:pt x="37523" y="0"/>
                  </a:moveTo>
                  <a:lnTo>
                    <a:pt x="4122481" y="0"/>
                  </a:lnTo>
                  <a:cubicBezTo>
                    <a:pt x="4132433" y="0"/>
                    <a:pt x="4141977" y="3953"/>
                    <a:pt x="4149014" y="10990"/>
                  </a:cubicBezTo>
                  <a:cubicBezTo>
                    <a:pt x="4156051" y="18027"/>
                    <a:pt x="4160004" y="27571"/>
                    <a:pt x="4160004" y="37523"/>
                  </a:cubicBezTo>
                  <a:lnTo>
                    <a:pt x="4160004" y="231797"/>
                  </a:lnTo>
                  <a:cubicBezTo>
                    <a:pt x="4160004" y="252520"/>
                    <a:pt x="4143204" y="269320"/>
                    <a:pt x="4122481" y="269320"/>
                  </a:cubicBezTo>
                  <a:lnTo>
                    <a:pt x="37523" y="269320"/>
                  </a:lnTo>
                  <a:cubicBezTo>
                    <a:pt x="16800" y="269320"/>
                    <a:pt x="0" y="252520"/>
                    <a:pt x="0" y="231797"/>
                  </a:cubicBezTo>
                  <a:lnTo>
                    <a:pt x="0" y="37523"/>
                  </a:lnTo>
                  <a:cubicBezTo>
                    <a:pt x="0" y="16800"/>
                    <a:pt x="16800" y="0"/>
                    <a:pt x="37523" y="0"/>
                  </a:cubicBezTo>
                  <a:close/>
                </a:path>
              </a:pathLst>
            </a:custGeom>
            <a:solidFill>
              <a:srgbClr val="9FC8AA"/>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2" name="Google Shape;212;g3b4b26c4b9d_0_2"/>
            <p:cNvSpPr txBox="1"/>
            <p:nvPr/>
          </p:nvSpPr>
          <p:spPr>
            <a:xfrm>
              <a:off x="0" y="-47625"/>
              <a:ext cx="4160100" cy="3168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13" name="Google Shape;213;g3b4b26c4b9d_0_2"/>
          <p:cNvSpPr txBox="1"/>
          <p:nvPr/>
        </p:nvSpPr>
        <p:spPr>
          <a:xfrm>
            <a:off x="1890914" y="1303559"/>
            <a:ext cx="17616300" cy="861774"/>
          </a:xfrm>
          <a:prstGeom prst="rect">
            <a:avLst/>
          </a:prstGeom>
          <a:noFill/>
          <a:ln>
            <a:noFill/>
          </a:ln>
        </p:spPr>
        <p:txBody>
          <a:bodyPr spcFirstLastPara="1" wrap="square" lIns="0" tIns="0" rIns="0" bIns="0" anchor="t" anchorCtr="0">
            <a:spAutoFit/>
          </a:bodyPr>
          <a:lstStyle/>
          <a:p>
            <a:pPr lvl="0">
              <a:lnSpc>
                <a:spcPct val="140000"/>
              </a:lnSpc>
              <a:buSzPts val="7200"/>
            </a:pPr>
            <a:r>
              <a:rPr lang="el-GR" sz="4000" b="1" dirty="0">
                <a:solidFill>
                  <a:srgbClr val="FFFFFF"/>
                </a:solidFill>
                <a:latin typeface="+mn-lt"/>
                <a:ea typeface="Anta"/>
                <a:cs typeface="Anta"/>
                <a:sym typeface="Anta"/>
              </a:rPr>
              <a:t>Όταν η υποστήριξη από </a:t>
            </a:r>
            <a:r>
              <a:rPr lang="el-GR" sz="4000" b="1" dirty="0" err="1">
                <a:solidFill>
                  <a:srgbClr val="FFFFFF"/>
                </a:solidFill>
                <a:latin typeface="+mn-lt"/>
                <a:ea typeface="Anta"/>
                <a:cs typeface="Anta"/>
                <a:sym typeface="Anta"/>
              </a:rPr>
              <a:t>ομοτίμους</a:t>
            </a:r>
            <a:r>
              <a:rPr lang="el-GR" sz="4000" b="1" dirty="0">
                <a:solidFill>
                  <a:srgbClr val="FFFFFF"/>
                </a:solidFill>
                <a:latin typeface="+mn-lt"/>
                <a:ea typeface="Anta"/>
                <a:cs typeface="Anta"/>
                <a:sym typeface="Anta"/>
              </a:rPr>
              <a:t> δεν είναι αρκετή</a:t>
            </a:r>
            <a:endParaRPr sz="1400" b="0" i="0" u="none" strike="noStrike" cap="none" dirty="0">
              <a:solidFill>
                <a:srgbClr val="000000"/>
              </a:solidFill>
              <a:latin typeface="+mn-lt"/>
              <a:ea typeface="Arial"/>
              <a:cs typeface="Arial"/>
              <a:sym typeface="Arial"/>
            </a:endParaRPr>
          </a:p>
        </p:txBody>
      </p:sp>
      <p:sp>
        <p:nvSpPr>
          <p:cNvPr id="214" name="Google Shape;214;g3b4b26c4b9d_0_2"/>
          <p:cNvSpPr txBox="1"/>
          <p:nvPr/>
        </p:nvSpPr>
        <p:spPr>
          <a:xfrm>
            <a:off x="7002275" y="2574900"/>
            <a:ext cx="9883200" cy="3400931"/>
          </a:xfrm>
          <a:prstGeom prst="rect">
            <a:avLst/>
          </a:prstGeom>
          <a:noFill/>
          <a:ln>
            <a:noFill/>
          </a:ln>
        </p:spPr>
        <p:txBody>
          <a:bodyPr spcFirstLastPara="1" wrap="square" lIns="0" tIns="0" rIns="0" bIns="0" anchor="t" anchorCtr="0">
            <a:spAutoFit/>
          </a:bodyPr>
          <a:lstStyle/>
          <a:p>
            <a:pPr lvl="0">
              <a:lnSpc>
                <a:spcPct val="115000"/>
              </a:lnSpc>
              <a:spcBef>
                <a:spcPts val="1200"/>
              </a:spcBef>
            </a:pPr>
            <a:r>
              <a:rPr lang="el-GR" sz="2000" b="1" dirty="0">
                <a:solidFill>
                  <a:srgbClr val="102C57"/>
                </a:solidFill>
                <a:latin typeface="+mn-lt"/>
                <a:ea typeface="Questrial"/>
                <a:cs typeface="Questrial"/>
                <a:sym typeface="Questrial"/>
              </a:rPr>
              <a:t>Μερικές φορές μια κατάσταση είναι πολύ σοβαρή για να τη χειριστείς μόνος σου.
Θα πρέπει να εμπλέξετε έναν ενήλικα ή έναν εργαζόμενο στον τομέα της νεολαίας εάν κάποιος:</a:t>
            </a:r>
          </a:p>
          <a:p>
            <a:pPr marL="342900" lvl="0" indent="-342900">
              <a:lnSpc>
                <a:spcPct val="115000"/>
              </a:lnSpc>
              <a:spcBef>
                <a:spcPts val="1200"/>
              </a:spcBef>
              <a:buFont typeface="Arial" panose="020B0604020202020204" pitchFamily="34" charset="0"/>
              <a:buChar char="•"/>
            </a:pPr>
            <a:r>
              <a:rPr lang="el-GR" sz="2000" dirty="0">
                <a:solidFill>
                  <a:srgbClr val="102C57"/>
                </a:solidFill>
                <a:latin typeface="+mn-lt"/>
                <a:ea typeface="Questrial"/>
                <a:cs typeface="Questrial"/>
                <a:sym typeface="Questrial"/>
              </a:rPr>
              <a:t>Μιλάει για να βλάψει τον εαυτό του ή τους άλλους
Φαίνεται πολύ στενοχωρημένος ή αποτραβηγμένος
Μοιράζεται κάτι που σας κάνει να ανησυχείτε για την ασφάλειά τους
Ζητά βοήθεια που δεν μπορείτε να δώσετε</a:t>
            </a:r>
            <a:endParaRPr sz="4000" b="0" i="0" u="none" strike="noStrike" cap="none" dirty="0">
              <a:solidFill>
                <a:srgbClr val="102C57"/>
              </a:solidFill>
              <a:latin typeface="+mn-lt"/>
              <a:ea typeface="Questrial"/>
              <a:cs typeface="Questrial"/>
              <a:sym typeface="Questrial"/>
            </a:endParaRPr>
          </a:p>
        </p:txBody>
      </p:sp>
      <p:sp>
        <p:nvSpPr>
          <p:cNvPr id="215" name="Google Shape;215;g3b4b26c4b9d_0_2"/>
          <p:cNvSpPr txBox="1"/>
          <p:nvPr/>
        </p:nvSpPr>
        <p:spPr>
          <a:xfrm>
            <a:off x="1347400" y="6254975"/>
            <a:ext cx="16163100" cy="3932400"/>
          </a:xfrm>
          <a:prstGeom prst="rect">
            <a:avLst/>
          </a:prstGeom>
          <a:noFill/>
          <a:ln>
            <a:noFill/>
          </a:ln>
        </p:spPr>
        <p:txBody>
          <a:bodyPr spcFirstLastPara="1" wrap="square" lIns="91425" tIns="91425" rIns="91425" bIns="91425" anchor="t" anchorCtr="0">
            <a:noAutofit/>
          </a:bodyPr>
          <a:lstStyle/>
          <a:p>
            <a:pPr lvl="0">
              <a:lnSpc>
                <a:spcPct val="115000"/>
              </a:lnSpc>
              <a:spcBef>
                <a:spcPts val="1200"/>
              </a:spcBef>
              <a:buClr>
                <a:schemeClr val="dk1"/>
              </a:buClr>
              <a:buSzPts val="1100"/>
            </a:pPr>
            <a:r>
              <a:rPr lang="el-GR" sz="2000" b="1" dirty="0">
                <a:solidFill>
                  <a:srgbClr val="102C57"/>
                </a:solidFill>
                <a:latin typeface="+mn-lt"/>
                <a:ea typeface="Questrial"/>
                <a:cs typeface="Questrial"/>
                <a:sym typeface="Questrial"/>
              </a:rPr>
              <a:t>Πώς να παραπέμψετε κάποιον για υποστήριξη</a:t>
            </a:r>
          </a:p>
          <a:p>
            <a:pPr lvl="0">
              <a:lnSpc>
                <a:spcPct val="115000"/>
              </a:lnSpc>
              <a:spcBef>
                <a:spcPts val="1200"/>
              </a:spcBef>
              <a:buClr>
                <a:schemeClr val="dk1"/>
              </a:buClr>
              <a:buSzPts val="1100"/>
            </a:pPr>
            <a:r>
              <a:rPr lang="el-GR" sz="2000" dirty="0">
                <a:solidFill>
                  <a:srgbClr val="102C57"/>
                </a:solidFill>
                <a:latin typeface="+mn-lt"/>
                <a:ea typeface="Questrial"/>
                <a:cs typeface="Questrial"/>
                <a:sym typeface="Questrial"/>
              </a:rPr>
              <a:t>Μπορείτε να πείτε: «Καταλαβαίνω. Μην ανησυχείτε, νομίζω ότι αυτό είναι κάτι στο οποίο μπορεί να βοηθήσει ένας ενήλικας.» ή «Θα ήσουν εντάξει αν μιλούσαμε μαζί με έναν εργαζόμενο στον τομέα της νεολαίας;»</a:t>
            </a:r>
          </a:p>
          <a:p>
            <a:pPr lvl="0">
              <a:lnSpc>
                <a:spcPct val="115000"/>
              </a:lnSpc>
              <a:spcBef>
                <a:spcPts val="1200"/>
              </a:spcBef>
              <a:buClr>
                <a:schemeClr val="dk1"/>
              </a:buClr>
              <a:buSzPts val="1100"/>
            </a:pPr>
            <a:r>
              <a:rPr lang="el-GR" sz="2000" dirty="0">
                <a:solidFill>
                  <a:srgbClr val="102C57"/>
                </a:solidFill>
                <a:latin typeface="+mn-lt"/>
                <a:ea typeface="Questrial"/>
                <a:cs typeface="Questrial"/>
                <a:sym typeface="Questrial"/>
              </a:rPr>
              <a:t>Στη συνέχεια:</a:t>
            </a:r>
          </a:p>
          <a:p>
            <a:pPr marL="342900" lvl="0" indent="-342900">
              <a:lnSpc>
                <a:spcPct val="115000"/>
              </a:lnSpc>
              <a:spcBef>
                <a:spcPts val="1200"/>
              </a:spcBef>
              <a:buClr>
                <a:schemeClr val="dk1"/>
              </a:buClr>
              <a:buSzPct val="100000"/>
              <a:buFont typeface="Wingdings" panose="05000000000000000000" pitchFamily="2" charset="2"/>
              <a:buChar char="Ø"/>
            </a:pPr>
            <a:r>
              <a:rPr lang="el-GR" sz="2000" dirty="0">
                <a:solidFill>
                  <a:srgbClr val="102C57"/>
                </a:solidFill>
                <a:latin typeface="+mn-lt"/>
                <a:ea typeface="Questrial"/>
                <a:cs typeface="Questrial"/>
                <a:sym typeface="Questrial"/>
              </a:rPr>
              <a:t>Ενημερώστε έναν έμπιστο ενήλικα ή εργαζόμενο στον τομέα της νεολαίας
Μείνετε με το άτομο εάν θέλει υποστήριξη
Μην υπόσχεστε να κρατάτε μυστικά για την ασφάλεια</a:t>
            </a:r>
            <a:endParaRPr sz="2500" dirty="0">
              <a:solidFill>
                <a:schemeClr val="dk1"/>
              </a:solidFill>
              <a:latin typeface="Calibri"/>
              <a:ea typeface="Calibri"/>
              <a:cs typeface="Calibri"/>
              <a:sym typeface="Calibri"/>
            </a:endParaRPr>
          </a:p>
        </p:txBody>
      </p:sp>
      <p:sp>
        <p:nvSpPr>
          <p:cNvPr id="216" name="Google Shape;216;g3b4b26c4b9d_0_2"/>
          <p:cNvSpPr/>
          <p:nvPr/>
        </p:nvSpPr>
        <p:spPr>
          <a:xfrm>
            <a:off x="1028700" y="2681463"/>
            <a:ext cx="5136200" cy="3154800"/>
          </a:xfrm>
          <a:prstGeom prst="rect">
            <a:avLst/>
          </a:prstGeom>
          <a:solidFill>
            <a:srgbClr val="102C57"/>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lvl="0">
              <a:lnSpc>
                <a:spcPct val="115000"/>
              </a:lnSpc>
              <a:spcBef>
                <a:spcPts val="1200"/>
              </a:spcBef>
              <a:buClr>
                <a:schemeClr val="dk1"/>
              </a:buClr>
              <a:buSzPts val="1100"/>
            </a:pPr>
            <a:r>
              <a:rPr lang="el-GR" sz="2000" b="1" dirty="0">
                <a:solidFill>
                  <a:schemeClr val="lt1"/>
                </a:solidFill>
                <a:latin typeface="+mn-lt"/>
                <a:ea typeface="Questrial"/>
                <a:cs typeface="Questrial"/>
                <a:sym typeface="Questrial"/>
              </a:rPr>
              <a:t>Ο ρόλος σας είναι να υποστηρίζετε, όχι να λύνετε.</a:t>
            </a:r>
            <a:br>
              <a:rPr lang="en-US" sz="3000" b="1" dirty="0">
                <a:solidFill>
                  <a:schemeClr val="lt1"/>
                </a:solidFill>
                <a:latin typeface="Questrial"/>
                <a:ea typeface="Questrial"/>
                <a:cs typeface="Questrial"/>
                <a:sym typeface="Questrial"/>
              </a:rPr>
            </a:br>
            <a:r>
              <a:rPr lang="el-GR" sz="2000" dirty="0">
                <a:solidFill>
                  <a:schemeClr val="lt1"/>
                </a:solidFill>
                <a:latin typeface="+mn-lt"/>
                <a:ea typeface="Questrial"/>
                <a:cs typeface="Questrial"/>
                <a:sym typeface="Questrial"/>
              </a:rPr>
              <a:t>Η μετάδοσή του είναι μέρος του να είσαι υπεύθυνος εκπαιδευτής συνομηλίκων</a:t>
            </a:r>
            <a:r>
              <a:rPr lang="en-US" sz="2000" dirty="0">
                <a:solidFill>
                  <a:schemeClr val="lt1"/>
                </a:solidFill>
                <a:latin typeface="+mn-lt"/>
                <a:ea typeface="Questrial"/>
                <a:cs typeface="Questrial"/>
                <a:sym typeface="Questrial"/>
              </a:rPr>
              <a:t>.</a:t>
            </a:r>
            <a:endParaRPr sz="2000" dirty="0">
              <a:solidFill>
                <a:schemeClr val="lt1"/>
              </a:solidFill>
              <a:latin typeface="+mn-lt"/>
              <a:ea typeface="Questrial"/>
              <a:cs typeface="Questrial"/>
              <a:sym typeface="Questrial"/>
            </a:endParaRPr>
          </a:p>
          <a:p>
            <a:pPr marL="0" lvl="0" indent="0" algn="ctr" rtl="0">
              <a:spcBef>
                <a:spcPts val="1200"/>
              </a:spcBef>
              <a:spcAft>
                <a:spcPts val="0"/>
              </a:spcAft>
              <a:buNone/>
            </a:pPr>
            <a:endParaRPr dirty="0">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6FBEC"/>
        </a:solidFill>
        <a:effectLst/>
      </p:bgPr>
    </p:bg>
    <p:spTree>
      <p:nvGrpSpPr>
        <p:cNvPr id="1" name="Shape 220"/>
        <p:cNvGrpSpPr/>
        <p:nvPr/>
      </p:nvGrpSpPr>
      <p:grpSpPr>
        <a:xfrm>
          <a:off x="0" y="0"/>
          <a:ext cx="0" cy="0"/>
          <a:chOff x="0" y="0"/>
          <a:chExt cx="0" cy="0"/>
        </a:xfrm>
      </p:grpSpPr>
      <p:grpSp>
        <p:nvGrpSpPr>
          <p:cNvPr id="221" name="Google Shape;221;p6"/>
          <p:cNvGrpSpPr/>
          <p:nvPr/>
        </p:nvGrpSpPr>
        <p:grpSpPr>
          <a:xfrm>
            <a:off x="648077" y="792495"/>
            <a:ext cx="17258923" cy="1571949"/>
            <a:chOff x="0" y="-47625"/>
            <a:chExt cx="1770418" cy="316945"/>
          </a:xfrm>
        </p:grpSpPr>
        <p:sp>
          <p:nvSpPr>
            <p:cNvPr id="222" name="Google Shape;222;p6"/>
            <p:cNvSpPr/>
            <p:nvPr/>
          </p:nvSpPr>
          <p:spPr>
            <a:xfrm>
              <a:off x="0" y="0"/>
              <a:ext cx="1770418" cy="269320"/>
            </a:xfrm>
            <a:custGeom>
              <a:avLst/>
              <a:gdLst/>
              <a:ahLst/>
              <a:cxnLst/>
              <a:rect l="l" t="t" r="r" b="b"/>
              <a:pathLst>
                <a:path w="1770418" h="269320" extrusionOk="0">
                  <a:moveTo>
                    <a:pt x="88169" y="0"/>
                  </a:moveTo>
                  <a:lnTo>
                    <a:pt x="1682249" y="0"/>
                  </a:lnTo>
                  <a:cubicBezTo>
                    <a:pt x="1705633" y="0"/>
                    <a:pt x="1728059" y="9289"/>
                    <a:pt x="1744594" y="25824"/>
                  </a:cubicBezTo>
                  <a:cubicBezTo>
                    <a:pt x="1761129" y="42359"/>
                    <a:pt x="1770418" y="64785"/>
                    <a:pt x="1770418" y="88169"/>
                  </a:cubicBezTo>
                  <a:lnTo>
                    <a:pt x="1770418" y="181150"/>
                  </a:lnTo>
                  <a:cubicBezTo>
                    <a:pt x="1770418" y="204534"/>
                    <a:pt x="1761129" y="226961"/>
                    <a:pt x="1744594" y="243496"/>
                  </a:cubicBezTo>
                  <a:cubicBezTo>
                    <a:pt x="1728059" y="260031"/>
                    <a:pt x="1705633" y="269320"/>
                    <a:pt x="1682249" y="269320"/>
                  </a:cubicBezTo>
                  <a:lnTo>
                    <a:pt x="88169" y="269320"/>
                  </a:lnTo>
                  <a:cubicBezTo>
                    <a:pt x="64785" y="269320"/>
                    <a:pt x="42359" y="260031"/>
                    <a:pt x="25824" y="243496"/>
                  </a:cubicBezTo>
                  <a:cubicBezTo>
                    <a:pt x="9289" y="226961"/>
                    <a:pt x="0" y="204534"/>
                    <a:pt x="0" y="181150"/>
                  </a:cubicBezTo>
                  <a:lnTo>
                    <a:pt x="0" y="88169"/>
                  </a:lnTo>
                  <a:cubicBezTo>
                    <a:pt x="0" y="64785"/>
                    <a:pt x="9289" y="42359"/>
                    <a:pt x="25824" y="25824"/>
                  </a:cubicBezTo>
                  <a:cubicBezTo>
                    <a:pt x="42359" y="9289"/>
                    <a:pt x="64785" y="0"/>
                    <a:pt x="88169" y="0"/>
                  </a:cubicBezTo>
                  <a:close/>
                </a:path>
              </a:pathLst>
            </a:custGeom>
            <a:solidFill>
              <a:srgbClr val="9FC8AA"/>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3" name="Google Shape;223;p6"/>
            <p:cNvSpPr txBox="1"/>
            <p:nvPr/>
          </p:nvSpPr>
          <p:spPr>
            <a:xfrm>
              <a:off x="0" y="-47625"/>
              <a:ext cx="1770418" cy="316945"/>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24" name="Google Shape;224;p6"/>
          <p:cNvSpPr/>
          <p:nvPr/>
        </p:nvSpPr>
        <p:spPr>
          <a:xfrm>
            <a:off x="838200" y="1137295"/>
            <a:ext cx="1073539" cy="1073539"/>
          </a:xfrm>
          <a:custGeom>
            <a:avLst/>
            <a:gdLst/>
            <a:ahLst/>
            <a:cxnLst/>
            <a:rect l="l" t="t" r="r" b="b"/>
            <a:pathLst>
              <a:path w="1073539" h="1073539" extrusionOk="0">
                <a:moveTo>
                  <a:pt x="0" y="0"/>
                </a:moveTo>
                <a:lnTo>
                  <a:pt x="1073539" y="0"/>
                </a:lnTo>
                <a:lnTo>
                  <a:pt x="1073539" y="1073539"/>
                </a:lnTo>
                <a:lnTo>
                  <a:pt x="0" y="1073539"/>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5" name="Google Shape;225;p6"/>
          <p:cNvSpPr txBox="1"/>
          <p:nvPr/>
        </p:nvSpPr>
        <p:spPr>
          <a:xfrm>
            <a:off x="1023950" y="2746456"/>
            <a:ext cx="15697200" cy="615600"/>
          </a:xfrm>
          <a:prstGeom prst="rect">
            <a:avLst/>
          </a:prstGeom>
          <a:noFill/>
          <a:ln>
            <a:noFill/>
          </a:ln>
        </p:spPr>
        <p:txBody>
          <a:bodyPr spcFirstLastPara="1" wrap="square" lIns="0" tIns="0" rIns="0" bIns="0" anchor="t" anchorCtr="0">
            <a:spAutoFit/>
          </a:bodyPr>
          <a:lstStyle/>
          <a:p>
            <a:pPr marL="571500" marR="0" lvl="0" indent="-317500" algn="l" rtl="0">
              <a:lnSpc>
                <a:spcPct val="154000"/>
              </a:lnSpc>
              <a:spcBef>
                <a:spcPts val="0"/>
              </a:spcBef>
              <a:spcAft>
                <a:spcPts val="0"/>
              </a:spcAft>
              <a:buClr>
                <a:schemeClr val="dk1"/>
              </a:buClr>
              <a:buSzPts val="4000"/>
              <a:buFont typeface="Arial"/>
              <a:buNone/>
            </a:pPr>
            <a:endParaRPr sz="4000" b="0" i="0" u="none" strike="noStrike" cap="none">
              <a:solidFill>
                <a:srgbClr val="102C57"/>
              </a:solidFill>
              <a:latin typeface="Questrial"/>
              <a:ea typeface="Questrial"/>
              <a:cs typeface="Questrial"/>
              <a:sym typeface="Questrial"/>
            </a:endParaRPr>
          </a:p>
        </p:txBody>
      </p:sp>
      <p:sp>
        <p:nvSpPr>
          <p:cNvPr id="226" name="Google Shape;226;p6"/>
          <p:cNvSpPr/>
          <p:nvPr/>
        </p:nvSpPr>
        <p:spPr>
          <a:xfrm>
            <a:off x="15163800" y="5890089"/>
            <a:ext cx="4083110" cy="3906175"/>
          </a:xfrm>
          <a:custGeom>
            <a:avLst/>
            <a:gdLst/>
            <a:ahLst/>
            <a:cxnLst/>
            <a:rect l="l" t="t" r="r" b="b"/>
            <a:pathLst>
              <a:path w="4083110" h="3906175" extrusionOk="0">
                <a:moveTo>
                  <a:pt x="0" y="0"/>
                </a:moveTo>
                <a:lnTo>
                  <a:pt x="4083110" y="0"/>
                </a:lnTo>
                <a:lnTo>
                  <a:pt x="4083110" y="3906175"/>
                </a:lnTo>
                <a:lnTo>
                  <a:pt x="0" y="3906175"/>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7" name="Google Shape;227;p6"/>
          <p:cNvSpPr txBox="1"/>
          <p:nvPr/>
        </p:nvSpPr>
        <p:spPr>
          <a:xfrm>
            <a:off x="2101862" y="1181884"/>
            <a:ext cx="17258923" cy="941796"/>
          </a:xfrm>
          <a:prstGeom prst="rect">
            <a:avLst/>
          </a:prstGeom>
          <a:noFill/>
          <a:ln>
            <a:noFill/>
          </a:ln>
        </p:spPr>
        <p:txBody>
          <a:bodyPr spcFirstLastPara="1" wrap="square" lIns="0" tIns="0" rIns="0" bIns="0" anchor="t" anchorCtr="0">
            <a:spAutoFit/>
          </a:bodyPr>
          <a:lstStyle/>
          <a:p>
            <a:pPr lvl="0">
              <a:lnSpc>
                <a:spcPct val="152727"/>
              </a:lnSpc>
              <a:buSzPts val="6600"/>
            </a:pPr>
            <a:r>
              <a:rPr lang="el-GR" sz="4000" b="1" dirty="0">
                <a:solidFill>
                  <a:srgbClr val="FFFFFF"/>
                </a:solidFill>
                <a:latin typeface="+mn-lt"/>
                <a:ea typeface="Anta"/>
                <a:cs typeface="Anta"/>
                <a:sym typeface="Anta"/>
              </a:rPr>
              <a:t>‘‘Η ψηφιακή λήψη’’ Κοινή χρήση κύκλων</a:t>
            </a:r>
            <a:endParaRPr sz="900" b="0" i="0" u="none" strike="noStrike" cap="none" dirty="0">
              <a:solidFill>
                <a:srgbClr val="000000"/>
              </a:solidFill>
              <a:latin typeface="+mn-lt"/>
              <a:ea typeface="Arial"/>
              <a:cs typeface="Arial"/>
              <a:sym typeface="Arial"/>
            </a:endParaRPr>
          </a:p>
        </p:txBody>
      </p:sp>
      <p:grpSp>
        <p:nvGrpSpPr>
          <p:cNvPr id="228" name="Google Shape;228;p6"/>
          <p:cNvGrpSpPr/>
          <p:nvPr/>
        </p:nvGrpSpPr>
        <p:grpSpPr>
          <a:xfrm>
            <a:off x="2031897" y="2746460"/>
            <a:ext cx="11130517" cy="7270222"/>
            <a:chOff x="1383821" y="3617"/>
            <a:chExt cx="11130517" cy="7270222"/>
          </a:xfrm>
        </p:grpSpPr>
        <p:sp>
          <p:nvSpPr>
            <p:cNvPr id="229" name="Google Shape;229;p6"/>
            <p:cNvSpPr/>
            <p:nvPr/>
          </p:nvSpPr>
          <p:spPr>
            <a:xfrm>
              <a:off x="4598934" y="922970"/>
              <a:ext cx="709289" cy="91440"/>
            </a:xfrm>
            <a:custGeom>
              <a:avLst/>
              <a:gdLst/>
              <a:ahLst/>
              <a:cxnLst/>
              <a:rect l="l" t="t" r="r" b="b"/>
              <a:pathLst>
                <a:path w="120000" h="120000" extrusionOk="0">
                  <a:moveTo>
                    <a:pt x="0" y="60000"/>
                  </a:moveTo>
                  <a:lnTo>
                    <a:pt x="27826" y="59999"/>
                  </a:lnTo>
                </a:path>
                <a:path w="120000" h="120000" extrusionOk="0">
                  <a:moveTo>
                    <a:pt x="92174" y="59999"/>
                  </a:moveTo>
                  <a:lnTo>
                    <a:pt x="120000" y="60000"/>
                  </a:lnTo>
                </a:path>
              </a:pathLst>
            </a:custGeom>
            <a:noFill/>
            <a:ln w="9525" cap="flat" cmpd="sng">
              <a:solidFill>
                <a:srgbClr val="286291"/>
              </a:solidFill>
              <a:prstDash val="solid"/>
              <a:round/>
              <a:headEnd type="none" w="sm" len="sm"/>
              <a:tailEnd type="stealth" w="med" len="med"/>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 name="Google Shape;230;p6"/>
            <p:cNvSpPr txBox="1"/>
            <p:nvPr/>
          </p:nvSpPr>
          <p:spPr>
            <a:xfrm>
              <a:off x="4763404" y="746506"/>
              <a:ext cx="380349" cy="444367"/>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3100"/>
                <a:buFont typeface="Calibri"/>
                <a:buNone/>
              </a:pPr>
              <a:r>
                <a:rPr lang="en-US" sz="3100" b="0" i="0" u="none" strike="noStrike" cap="none">
                  <a:solidFill>
                    <a:schemeClr val="dk1"/>
                  </a:solidFill>
                  <a:latin typeface="Calibri"/>
                  <a:ea typeface="Calibri"/>
                  <a:cs typeface="Calibri"/>
                  <a:sym typeface="Calibri"/>
                </a:rPr>
                <a:t>1</a:t>
              </a:r>
              <a:endParaRPr sz="1400" b="0" i="0" u="none" strike="noStrike" cap="none">
                <a:solidFill>
                  <a:srgbClr val="000000"/>
                </a:solidFill>
                <a:latin typeface="Arial"/>
                <a:ea typeface="Arial"/>
                <a:cs typeface="Arial"/>
                <a:sym typeface="Arial"/>
              </a:endParaRPr>
            </a:p>
          </p:txBody>
        </p:sp>
        <p:sp>
          <p:nvSpPr>
            <p:cNvPr id="231" name="Google Shape;231;p6"/>
            <p:cNvSpPr/>
            <p:nvPr/>
          </p:nvSpPr>
          <p:spPr>
            <a:xfrm>
              <a:off x="1383821" y="3617"/>
              <a:ext cx="3216912" cy="1930147"/>
            </a:xfrm>
            <a:prstGeom prst="rect">
              <a:avLst/>
            </a:prstGeom>
            <a:solidFill>
              <a:srgbClr val="9FC8AA"/>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 name="Google Shape;232;p6"/>
            <p:cNvSpPr txBox="1"/>
            <p:nvPr/>
          </p:nvSpPr>
          <p:spPr>
            <a:xfrm>
              <a:off x="1383821" y="3617"/>
              <a:ext cx="3216912" cy="1930147"/>
            </a:xfrm>
            <a:prstGeom prst="rect">
              <a:avLst/>
            </a:prstGeom>
            <a:noFill/>
            <a:ln>
              <a:noFill/>
            </a:ln>
          </p:spPr>
          <p:txBody>
            <a:bodyPr spcFirstLastPara="1" wrap="square" lIns="157625" tIns="165450" rIns="157625" bIns="165450" anchor="ctr" anchorCtr="0">
              <a:noAutofit/>
            </a:bodyPr>
            <a:lstStyle/>
            <a:p>
              <a:pPr lvl="0" algn="ctr">
                <a:buClr>
                  <a:schemeClr val="lt1"/>
                </a:buClr>
                <a:buSzPts val="2400"/>
              </a:pPr>
              <a:r>
                <a:rPr lang="el-GR" sz="1800" dirty="0">
                  <a:solidFill>
                    <a:srgbClr val="102C57"/>
                  </a:solidFill>
                  <a:latin typeface="+mn-lt"/>
                  <a:ea typeface="Questrial"/>
                  <a:cs typeface="Questrial"/>
                  <a:sym typeface="Questrial"/>
                </a:rPr>
                <a:t>Ζευγαρώστε και σκεφτείτε μια ιστορία για μια ψηφιακή συνήθεια. Μπορεί να είναι μια αληθινή ιστορία, ή κάτι επινοημένο, και είτε θετικό είτε αρνητικό.</a:t>
              </a:r>
              <a:endParaRPr sz="1400" b="0" i="0" u="none" strike="noStrike" cap="none" dirty="0">
                <a:solidFill>
                  <a:srgbClr val="102C57"/>
                </a:solidFill>
                <a:latin typeface="+mn-lt"/>
                <a:ea typeface="Arial"/>
                <a:cs typeface="Arial"/>
                <a:sym typeface="Arial"/>
              </a:endParaRPr>
            </a:p>
          </p:txBody>
        </p:sp>
        <p:sp>
          <p:nvSpPr>
            <p:cNvPr id="233" name="Google Shape;233;p6"/>
            <p:cNvSpPr/>
            <p:nvPr/>
          </p:nvSpPr>
          <p:spPr>
            <a:xfrm>
              <a:off x="8555736" y="922970"/>
              <a:ext cx="709289" cy="91440"/>
            </a:xfrm>
            <a:custGeom>
              <a:avLst/>
              <a:gdLst/>
              <a:ahLst/>
              <a:cxnLst/>
              <a:rect l="l" t="t" r="r" b="b"/>
              <a:pathLst>
                <a:path w="120000" h="120000" extrusionOk="0">
                  <a:moveTo>
                    <a:pt x="0" y="60000"/>
                  </a:moveTo>
                  <a:lnTo>
                    <a:pt x="40734" y="59999"/>
                  </a:lnTo>
                </a:path>
                <a:path w="120000" h="120000" extrusionOk="0">
                  <a:moveTo>
                    <a:pt x="79266" y="59999"/>
                  </a:moveTo>
                  <a:lnTo>
                    <a:pt x="120000" y="60000"/>
                  </a:lnTo>
                </a:path>
              </a:pathLst>
            </a:custGeom>
            <a:noFill/>
            <a:ln w="9525" cap="flat" cmpd="sng">
              <a:solidFill>
                <a:srgbClr val="286291"/>
              </a:solidFill>
              <a:prstDash val="solid"/>
              <a:round/>
              <a:headEnd type="none" w="sm" len="sm"/>
              <a:tailEnd type="stealth" w="med" len="med"/>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 name="Google Shape;234;p6"/>
            <p:cNvSpPr txBox="1"/>
            <p:nvPr/>
          </p:nvSpPr>
          <p:spPr>
            <a:xfrm>
              <a:off x="8796508" y="746506"/>
              <a:ext cx="227747" cy="444367"/>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rgbClr val="000000"/>
                </a:buClr>
                <a:buSzPts val="3100"/>
                <a:buFont typeface="Calibri"/>
                <a:buNone/>
              </a:pPr>
              <a:r>
                <a:rPr lang="en-US" sz="3100" b="0" i="0" u="none" strike="noStrike" cap="none">
                  <a:solidFill>
                    <a:srgbClr val="000000"/>
                  </a:solidFill>
                  <a:latin typeface="Calibri"/>
                  <a:ea typeface="Calibri"/>
                  <a:cs typeface="Calibri"/>
                  <a:sym typeface="Calibri"/>
                </a:rPr>
                <a:t>2</a:t>
              </a:r>
              <a:endParaRPr sz="1400" b="0" i="0" u="none" strike="noStrike" cap="none">
                <a:solidFill>
                  <a:srgbClr val="000000"/>
                </a:solidFill>
                <a:latin typeface="Arial"/>
                <a:ea typeface="Arial"/>
                <a:cs typeface="Arial"/>
                <a:sym typeface="Arial"/>
              </a:endParaRPr>
            </a:p>
          </p:txBody>
        </p:sp>
        <p:sp>
          <p:nvSpPr>
            <p:cNvPr id="235" name="Google Shape;235;p6"/>
            <p:cNvSpPr/>
            <p:nvPr/>
          </p:nvSpPr>
          <p:spPr>
            <a:xfrm>
              <a:off x="5340624" y="3617"/>
              <a:ext cx="3216912" cy="1930147"/>
            </a:xfrm>
            <a:prstGeom prst="rect">
              <a:avLst/>
            </a:prstGeom>
            <a:solidFill>
              <a:srgbClr val="9FC8AA"/>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 name="Google Shape;236;p6"/>
            <p:cNvSpPr txBox="1"/>
            <p:nvPr/>
          </p:nvSpPr>
          <p:spPr>
            <a:xfrm>
              <a:off x="5340624" y="3617"/>
              <a:ext cx="3216912" cy="1930147"/>
            </a:xfrm>
            <a:prstGeom prst="rect">
              <a:avLst/>
            </a:prstGeom>
            <a:noFill/>
            <a:ln>
              <a:noFill/>
            </a:ln>
          </p:spPr>
          <p:txBody>
            <a:bodyPr spcFirstLastPara="1" wrap="square" lIns="157625" tIns="165450" rIns="157625" bIns="165450" anchor="ctr" anchorCtr="0">
              <a:noAutofit/>
            </a:bodyPr>
            <a:lstStyle/>
            <a:p>
              <a:pPr lvl="0" algn="ctr">
                <a:lnSpc>
                  <a:spcPct val="90000"/>
                </a:lnSpc>
                <a:buClr>
                  <a:srgbClr val="FFFFFF"/>
                </a:buClr>
                <a:buSzPts val="2400"/>
              </a:pPr>
              <a:r>
                <a:rPr lang="el-GR" sz="1800" dirty="0">
                  <a:solidFill>
                    <a:srgbClr val="102C57"/>
                  </a:solidFill>
                  <a:latin typeface="+mn-lt"/>
                  <a:ea typeface="Questrial"/>
                  <a:cs typeface="Questrial"/>
                  <a:sym typeface="Questrial"/>
                </a:rPr>
                <a:t>Σε ζευγάρια, κάθε άτομο μοιράζεται μια ψηφιακή νίκη ή έναν διαδικτυακό αγώνα με τον σύντροφό του. Κρατήστε την ιστορία περίπου 5 λεπτά.</a:t>
              </a:r>
              <a:endParaRPr sz="1400" b="0" i="0" u="none" strike="noStrike" cap="none" dirty="0">
                <a:solidFill>
                  <a:srgbClr val="000000"/>
                </a:solidFill>
                <a:latin typeface="+mn-lt"/>
                <a:ea typeface="Arial"/>
                <a:cs typeface="Arial"/>
                <a:sym typeface="Arial"/>
              </a:endParaRPr>
            </a:p>
          </p:txBody>
        </p:sp>
        <p:sp>
          <p:nvSpPr>
            <p:cNvPr id="237" name="Google Shape;237;p6"/>
            <p:cNvSpPr/>
            <p:nvPr/>
          </p:nvSpPr>
          <p:spPr>
            <a:xfrm>
              <a:off x="2992277" y="1931964"/>
              <a:ext cx="7913605" cy="709289"/>
            </a:xfrm>
            <a:custGeom>
              <a:avLst/>
              <a:gdLst/>
              <a:ahLst/>
              <a:cxnLst/>
              <a:rect l="l" t="t" r="r" b="b"/>
              <a:pathLst>
                <a:path w="120000" h="120000" extrusionOk="0">
                  <a:moveTo>
                    <a:pt x="120000" y="0"/>
                  </a:moveTo>
                  <a:lnTo>
                    <a:pt x="120000" y="62893"/>
                  </a:lnTo>
                  <a:lnTo>
                    <a:pt x="0" y="62893"/>
                  </a:lnTo>
                  <a:lnTo>
                    <a:pt x="0" y="120000"/>
                  </a:lnTo>
                </a:path>
              </a:pathLst>
            </a:custGeom>
            <a:noFill/>
            <a:ln w="9525" cap="flat" cmpd="sng">
              <a:solidFill>
                <a:schemeClr val="accent1"/>
              </a:solidFill>
              <a:prstDash val="solid"/>
              <a:round/>
              <a:headEnd type="none" w="sm" len="sm"/>
              <a:tailEnd type="stealth" w="med" len="med"/>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 name="Google Shape;238;p6"/>
            <p:cNvSpPr txBox="1"/>
            <p:nvPr/>
          </p:nvSpPr>
          <p:spPr>
            <a:xfrm>
              <a:off x="6750377" y="2064425"/>
              <a:ext cx="397405" cy="444367"/>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3100"/>
                <a:buFont typeface="Calibri"/>
                <a:buNone/>
              </a:pPr>
              <a:r>
                <a:rPr lang="en-US" sz="3100" b="0" i="0" u="none" strike="noStrike" cap="none">
                  <a:solidFill>
                    <a:schemeClr val="dk1"/>
                  </a:solidFill>
                  <a:latin typeface="Calibri"/>
                  <a:ea typeface="Calibri"/>
                  <a:cs typeface="Calibri"/>
                  <a:sym typeface="Calibri"/>
                </a:rPr>
                <a:t>3</a:t>
              </a:r>
              <a:endParaRPr sz="1400" b="0" i="0" u="none" strike="noStrike" cap="none">
                <a:solidFill>
                  <a:srgbClr val="000000"/>
                </a:solidFill>
                <a:latin typeface="Arial"/>
                <a:ea typeface="Arial"/>
                <a:cs typeface="Arial"/>
                <a:sym typeface="Arial"/>
              </a:endParaRPr>
            </a:p>
          </p:txBody>
        </p:sp>
        <p:sp>
          <p:nvSpPr>
            <p:cNvPr id="239" name="Google Shape;239;p6"/>
            <p:cNvSpPr/>
            <p:nvPr/>
          </p:nvSpPr>
          <p:spPr>
            <a:xfrm>
              <a:off x="9297426" y="3617"/>
              <a:ext cx="3216912" cy="1930147"/>
            </a:xfrm>
            <a:prstGeom prst="rect">
              <a:avLst/>
            </a:prstGeom>
            <a:solidFill>
              <a:srgbClr val="9FC8AA"/>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 name="Google Shape;240;p6"/>
            <p:cNvSpPr txBox="1"/>
            <p:nvPr/>
          </p:nvSpPr>
          <p:spPr>
            <a:xfrm>
              <a:off x="9297426" y="3617"/>
              <a:ext cx="3216912" cy="1930147"/>
            </a:xfrm>
            <a:prstGeom prst="rect">
              <a:avLst/>
            </a:prstGeom>
            <a:noFill/>
            <a:ln>
              <a:noFill/>
            </a:ln>
          </p:spPr>
          <p:txBody>
            <a:bodyPr spcFirstLastPara="1" wrap="square" lIns="157625" tIns="165450" rIns="157625" bIns="165450" anchor="ctr" anchorCtr="0">
              <a:noAutofit/>
            </a:bodyPr>
            <a:lstStyle/>
            <a:p>
              <a:pPr lvl="0" algn="ctr">
                <a:lnSpc>
                  <a:spcPct val="90000"/>
                </a:lnSpc>
                <a:buClr>
                  <a:srgbClr val="FFFFFF"/>
                </a:buClr>
                <a:buSzPts val="2400"/>
              </a:pPr>
              <a:r>
                <a:rPr lang="el-GR" sz="1800" dirty="0">
                  <a:solidFill>
                    <a:srgbClr val="102C57"/>
                  </a:solidFill>
                  <a:latin typeface="+mn-lt"/>
                  <a:ea typeface="Questrial"/>
                  <a:cs typeface="Questrial"/>
                  <a:sym typeface="Questrial"/>
                </a:rPr>
                <a:t>Ο ακροατής θα χρησιμοποιήσει τις τεχνικές ενεργητικής ακρόασης και θα προσφέρει υποστήριξη όταν χρειάζεται.</a:t>
              </a:r>
              <a:endParaRPr sz="1400" b="0" i="0" u="none" strike="noStrike" cap="none" dirty="0">
                <a:solidFill>
                  <a:srgbClr val="102C57"/>
                </a:solidFill>
                <a:latin typeface="+mn-lt"/>
                <a:ea typeface="Arial"/>
                <a:cs typeface="Arial"/>
                <a:sym typeface="Arial"/>
              </a:endParaRPr>
            </a:p>
          </p:txBody>
        </p:sp>
        <p:sp>
          <p:nvSpPr>
            <p:cNvPr id="241" name="Google Shape;241;p6"/>
            <p:cNvSpPr/>
            <p:nvPr/>
          </p:nvSpPr>
          <p:spPr>
            <a:xfrm>
              <a:off x="4598934" y="3593008"/>
              <a:ext cx="709289" cy="91440"/>
            </a:xfrm>
            <a:custGeom>
              <a:avLst/>
              <a:gdLst/>
              <a:ahLst/>
              <a:cxnLst/>
              <a:rect l="l" t="t" r="r" b="b"/>
              <a:pathLst>
                <a:path w="120000" h="120000" extrusionOk="0">
                  <a:moveTo>
                    <a:pt x="0" y="60000"/>
                  </a:moveTo>
                  <a:lnTo>
                    <a:pt x="40734" y="59999"/>
                  </a:lnTo>
                </a:path>
                <a:path w="120000" h="120000" extrusionOk="0">
                  <a:moveTo>
                    <a:pt x="79266" y="59999"/>
                  </a:moveTo>
                  <a:lnTo>
                    <a:pt x="120000" y="60000"/>
                  </a:lnTo>
                </a:path>
              </a:pathLst>
            </a:custGeom>
            <a:noFill/>
            <a:ln w="9525" cap="flat" cmpd="sng">
              <a:solidFill>
                <a:schemeClr val="accent1"/>
              </a:solidFill>
              <a:prstDash val="solid"/>
              <a:round/>
              <a:headEnd type="none" w="sm" len="sm"/>
              <a:tailEnd type="stealth" w="med" len="med"/>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 name="Google Shape;242;p6"/>
            <p:cNvSpPr txBox="1"/>
            <p:nvPr/>
          </p:nvSpPr>
          <p:spPr>
            <a:xfrm>
              <a:off x="4839705" y="3416544"/>
              <a:ext cx="227747" cy="444367"/>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3100"/>
                <a:buFont typeface="Calibri"/>
                <a:buNone/>
              </a:pPr>
              <a:r>
                <a:rPr lang="en-US" sz="3100" b="0" i="0" u="none" strike="noStrike" cap="none">
                  <a:solidFill>
                    <a:schemeClr val="dk1"/>
                  </a:solidFill>
                  <a:latin typeface="Calibri"/>
                  <a:ea typeface="Calibri"/>
                  <a:cs typeface="Calibri"/>
                  <a:sym typeface="Calibri"/>
                </a:rPr>
                <a:t>4</a:t>
              </a:r>
              <a:endParaRPr sz="1400" b="0" i="0" u="none" strike="noStrike" cap="none">
                <a:solidFill>
                  <a:srgbClr val="000000"/>
                </a:solidFill>
                <a:latin typeface="Arial"/>
                <a:ea typeface="Arial"/>
                <a:cs typeface="Arial"/>
                <a:sym typeface="Arial"/>
              </a:endParaRPr>
            </a:p>
          </p:txBody>
        </p:sp>
        <p:sp>
          <p:nvSpPr>
            <p:cNvPr id="243" name="Google Shape;243;p6"/>
            <p:cNvSpPr/>
            <p:nvPr/>
          </p:nvSpPr>
          <p:spPr>
            <a:xfrm>
              <a:off x="1383821" y="2673654"/>
              <a:ext cx="3216912" cy="1930147"/>
            </a:xfrm>
            <a:prstGeom prst="rect">
              <a:avLst/>
            </a:prstGeom>
            <a:solidFill>
              <a:srgbClr val="9FC8AA"/>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 name="Google Shape;244;p6"/>
            <p:cNvSpPr txBox="1"/>
            <p:nvPr/>
          </p:nvSpPr>
          <p:spPr>
            <a:xfrm>
              <a:off x="1383821" y="2673654"/>
              <a:ext cx="3216912" cy="1930147"/>
            </a:xfrm>
            <a:prstGeom prst="rect">
              <a:avLst/>
            </a:prstGeom>
            <a:noFill/>
            <a:ln>
              <a:noFill/>
            </a:ln>
          </p:spPr>
          <p:txBody>
            <a:bodyPr spcFirstLastPara="1" wrap="square" lIns="157625" tIns="165450" rIns="157625" bIns="165450" anchor="ctr" anchorCtr="0">
              <a:noAutofit/>
            </a:bodyPr>
            <a:lstStyle/>
            <a:p>
              <a:pPr lvl="0" algn="ctr">
                <a:lnSpc>
                  <a:spcPct val="90000"/>
                </a:lnSpc>
                <a:buClr>
                  <a:srgbClr val="FFFFFF"/>
                </a:buClr>
                <a:buSzPts val="2400"/>
              </a:pPr>
              <a:r>
                <a:rPr lang="el-GR" sz="1800" dirty="0">
                  <a:solidFill>
                    <a:srgbClr val="102C57"/>
                  </a:solidFill>
                  <a:latin typeface="+mn-lt"/>
                  <a:ea typeface="Questrial"/>
                  <a:cs typeface="Questrial"/>
                  <a:sym typeface="Questrial"/>
                </a:rPr>
                <a:t>Μόλις τελειώσει η ιστορία, ο ακροατής παραφράζει βασικά σημεία της ιστορίας και στη συνέχεια τα ζευγάρια αλλάζουν ρόλους.</a:t>
              </a:r>
              <a:endParaRPr sz="1400" b="0" i="0" u="none" strike="noStrike" cap="none" dirty="0">
                <a:solidFill>
                  <a:srgbClr val="102C57"/>
                </a:solidFill>
                <a:latin typeface="+mn-lt"/>
                <a:ea typeface="Arial"/>
                <a:cs typeface="Arial"/>
                <a:sym typeface="Arial"/>
              </a:endParaRPr>
            </a:p>
          </p:txBody>
        </p:sp>
        <p:sp>
          <p:nvSpPr>
            <p:cNvPr id="245" name="Google Shape;245;p6"/>
            <p:cNvSpPr/>
            <p:nvPr/>
          </p:nvSpPr>
          <p:spPr>
            <a:xfrm>
              <a:off x="8555736" y="3593008"/>
              <a:ext cx="709289" cy="91440"/>
            </a:xfrm>
            <a:custGeom>
              <a:avLst/>
              <a:gdLst/>
              <a:ahLst/>
              <a:cxnLst/>
              <a:rect l="l" t="t" r="r" b="b"/>
              <a:pathLst>
                <a:path w="120000" h="120000" extrusionOk="0">
                  <a:moveTo>
                    <a:pt x="0" y="60000"/>
                  </a:moveTo>
                  <a:lnTo>
                    <a:pt x="40734" y="59999"/>
                  </a:lnTo>
                </a:path>
                <a:path w="120000" h="120000" extrusionOk="0">
                  <a:moveTo>
                    <a:pt x="79266" y="59999"/>
                  </a:moveTo>
                  <a:lnTo>
                    <a:pt x="120000" y="60000"/>
                  </a:lnTo>
                </a:path>
              </a:pathLst>
            </a:custGeom>
            <a:noFill/>
            <a:ln w="9525" cap="flat" cmpd="sng">
              <a:solidFill>
                <a:schemeClr val="accent1"/>
              </a:solidFill>
              <a:prstDash val="solid"/>
              <a:round/>
              <a:headEnd type="none" w="sm" len="sm"/>
              <a:tailEnd type="stealth" w="med" len="med"/>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 name="Google Shape;246;p6"/>
            <p:cNvSpPr txBox="1"/>
            <p:nvPr/>
          </p:nvSpPr>
          <p:spPr>
            <a:xfrm>
              <a:off x="8796508" y="3416544"/>
              <a:ext cx="227747" cy="444367"/>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3100"/>
                <a:buFont typeface="Calibri"/>
                <a:buNone/>
              </a:pPr>
              <a:r>
                <a:rPr lang="en-US" sz="3100" b="0" i="0" u="none" strike="noStrike" cap="none">
                  <a:solidFill>
                    <a:schemeClr val="dk1"/>
                  </a:solidFill>
                  <a:latin typeface="Calibri"/>
                  <a:ea typeface="Calibri"/>
                  <a:cs typeface="Calibri"/>
                  <a:sym typeface="Calibri"/>
                </a:rPr>
                <a:t>5</a:t>
              </a:r>
              <a:endParaRPr sz="1400" b="0" i="0" u="none" strike="noStrike" cap="none">
                <a:solidFill>
                  <a:srgbClr val="000000"/>
                </a:solidFill>
                <a:latin typeface="Arial"/>
                <a:ea typeface="Arial"/>
                <a:cs typeface="Arial"/>
                <a:sym typeface="Arial"/>
              </a:endParaRPr>
            </a:p>
          </p:txBody>
        </p:sp>
        <p:sp>
          <p:nvSpPr>
            <p:cNvPr id="247" name="Google Shape;247;p6"/>
            <p:cNvSpPr/>
            <p:nvPr/>
          </p:nvSpPr>
          <p:spPr>
            <a:xfrm>
              <a:off x="5340624" y="2673654"/>
              <a:ext cx="3216912" cy="1930147"/>
            </a:xfrm>
            <a:prstGeom prst="rect">
              <a:avLst/>
            </a:prstGeom>
            <a:solidFill>
              <a:srgbClr val="9FC8AA"/>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 name="Google Shape;248;p6"/>
            <p:cNvSpPr txBox="1"/>
            <p:nvPr/>
          </p:nvSpPr>
          <p:spPr>
            <a:xfrm>
              <a:off x="5340624" y="2673654"/>
              <a:ext cx="3216912" cy="1930147"/>
            </a:xfrm>
            <a:prstGeom prst="rect">
              <a:avLst/>
            </a:prstGeom>
            <a:noFill/>
            <a:ln>
              <a:noFill/>
            </a:ln>
          </p:spPr>
          <p:txBody>
            <a:bodyPr spcFirstLastPara="1" wrap="square" lIns="157625" tIns="165450" rIns="157625" bIns="165450" anchor="ctr" anchorCtr="0">
              <a:noAutofit/>
            </a:bodyPr>
            <a:lstStyle/>
            <a:p>
              <a:pPr lvl="0" algn="ctr">
                <a:lnSpc>
                  <a:spcPct val="90000"/>
                </a:lnSpc>
                <a:buClr>
                  <a:srgbClr val="FFFFFF"/>
                </a:buClr>
                <a:buSzPts val="2400"/>
              </a:pPr>
              <a:r>
                <a:rPr lang="el-GR" sz="1800" dirty="0">
                  <a:solidFill>
                    <a:srgbClr val="102C57"/>
                  </a:solidFill>
                  <a:latin typeface="+mn-lt"/>
                  <a:ea typeface="Questrial"/>
                  <a:cs typeface="Questrial"/>
                  <a:sym typeface="Questrial"/>
                </a:rPr>
                <a:t>Ο συντονιστής ανακατεύει τα ζευγάρια και ζητά από τους συμμετέχοντες να επαναλάβουν τη διαδικασία με τον νέο συνεργάτη.</a:t>
              </a:r>
              <a:endParaRPr sz="1400" b="0" i="0" u="none" strike="noStrike" cap="none" dirty="0">
                <a:solidFill>
                  <a:srgbClr val="102C57"/>
                </a:solidFill>
                <a:latin typeface="+mn-lt"/>
                <a:ea typeface="Arial"/>
                <a:cs typeface="Arial"/>
                <a:sym typeface="Arial"/>
              </a:endParaRPr>
            </a:p>
          </p:txBody>
        </p:sp>
        <p:sp>
          <p:nvSpPr>
            <p:cNvPr id="249" name="Google Shape;249;p6"/>
            <p:cNvSpPr/>
            <p:nvPr/>
          </p:nvSpPr>
          <p:spPr>
            <a:xfrm>
              <a:off x="2992277" y="4602002"/>
              <a:ext cx="7913605" cy="709289"/>
            </a:xfrm>
            <a:custGeom>
              <a:avLst/>
              <a:gdLst/>
              <a:ahLst/>
              <a:cxnLst/>
              <a:rect l="l" t="t" r="r" b="b"/>
              <a:pathLst>
                <a:path w="120000" h="120000" extrusionOk="0">
                  <a:moveTo>
                    <a:pt x="120000" y="0"/>
                  </a:moveTo>
                  <a:lnTo>
                    <a:pt x="120000" y="62893"/>
                  </a:lnTo>
                  <a:lnTo>
                    <a:pt x="0" y="62893"/>
                  </a:lnTo>
                  <a:lnTo>
                    <a:pt x="0" y="120000"/>
                  </a:lnTo>
                </a:path>
              </a:pathLst>
            </a:custGeom>
            <a:noFill/>
            <a:ln w="9525" cap="flat" cmpd="sng">
              <a:solidFill>
                <a:schemeClr val="accent1"/>
              </a:solidFill>
              <a:prstDash val="solid"/>
              <a:round/>
              <a:headEnd type="none" w="sm" len="sm"/>
              <a:tailEnd type="stealth" w="med" len="med"/>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 name="Google Shape;250;p6"/>
            <p:cNvSpPr txBox="1"/>
            <p:nvPr/>
          </p:nvSpPr>
          <p:spPr>
            <a:xfrm>
              <a:off x="6750377" y="4734463"/>
              <a:ext cx="397405" cy="444367"/>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3100"/>
                <a:buFont typeface="Calibri"/>
                <a:buNone/>
              </a:pPr>
              <a:r>
                <a:rPr lang="en-US" sz="3100" b="0" i="0" u="none" strike="noStrike" cap="none">
                  <a:solidFill>
                    <a:schemeClr val="dk1"/>
                  </a:solidFill>
                  <a:latin typeface="Calibri"/>
                  <a:ea typeface="Calibri"/>
                  <a:cs typeface="Calibri"/>
                  <a:sym typeface="Calibri"/>
                </a:rPr>
                <a:t>6</a:t>
              </a:r>
              <a:endParaRPr sz="1400" b="0" i="0" u="none" strike="noStrike" cap="none">
                <a:solidFill>
                  <a:srgbClr val="000000"/>
                </a:solidFill>
                <a:latin typeface="Arial"/>
                <a:ea typeface="Arial"/>
                <a:cs typeface="Arial"/>
                <a:sym typeface="Arial"/>
              </a:endParaRPr>
            </a:p>
          </p:txBody>
        </p:sp>
        <p:sp>
          <p:nvSpPr>
            <p:cNvPr id="251" name="Google Shape;251;p6"/>
            <p:cNvSpPr/>
            <p:nvPr/>
          </p:nvSpPr>
          <p:spPr>
            <a:xfrm>
              <a:off x="9297426" y="2673654"/>
              <a:ext cx="3216912" cy="1930147"/>
            </a:xfrm>
            <a:prstGeom prst="rect">
              <a:avLst/>
            </a:prstGeom>
            <a:solidFill>
              <a:srgbClr val="9FC8AA"/>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 name="Google Shape;252;p6"/>
            <p:cNvSpPr txBox="1"/>
            <p:nvPr/>
          </p:nvSpPr>
          <p:spPr>
            <a:xfrm>
              <a:off x="9297426" y="2673654"/>
              <a:ext cx="3216912" cy="1930147"/>
            </a:xfrm>
            <a:prstGeom prst="rect">
              <a:avLst/>
            </a:prstGeom>
            <a:noFill/>
            <a:ln>
              <a:noFill/>
            </a:ln>
          </p:spPr>
          <p:txBody>
            <a:bodyPr spcFirstLastPara="1" wrap="square" lIns="157625" tIns="165450" rIns="157625" bIns="165450" anchor="ctr" anchorCtr="0">
              <a:noAutofit/>
            </a:bodyPr>
            <a:lstStyle/>
            <a:p>
              <a:pPr lvl="0" algn="ctr">
                <a:lnSpc>
                  <a:spcPct val="90000"/>
                </a:lnSpc>
                <a:buClr>
                  <a:srgbClr val="FFFFFF"/>
                </a:buClr>
                <a:buSzPts val="2400"/>
              </a:pPr>
              <a:r>
                <a:rPr lang="el-GR" sz="1800" dirty="0">
                  <a:solidFill>
                    <a:srgbClr val="102C57"/>
                  </a:solidFill>
                  <a:latin typeface="+mn-lt"/>
                  <a:ea typeface="Questrial"/>
                  <a:cs typeface="Questrial"/>
                  <a:sym typeface="Questrial"/>
                </a:rPr>
                <a:t>Ομάδες 4-5 ατόμων συζητούν την εμπειρία τους (πώς ήταν να μοιραστούν, πώς να ακουστούν, τι λειτούργησε, τι όχι);</a:t>
              </a:r>
              <a:endParaRPr sz="1400" b="0" i="0" u="none" strike="noStrike" cap="none" dirty="0">
                <a:solidFill>
                  <a:srgbClr val="102C57"/>
                </a:solidFill>
                <a:latin typeface="+mn-lt"/>
                <a:ea typeface="Arial"/>
                <a:cs typeface="Arial"/>
                <a:sym typeface="Arial"/>
              </a:endParaRPr>
            </a:p>
          </p:txBody>
        </p:sp>
        <p:sp>
          <p:nvSpPr>
            <p:cNvPr id="253" name="Google Shape;253;p6"/>
            <p:cNvSpPr/>
            <p:nvPr/>
          </p:nvSpPr>
          <p:spPr>
            <a:xfrm>
              <a:off x="4598934" y="6263046"/>
              <a:ext cx="709289" cy="91440"/>
            </a:xfrm>
            <a:custGeom>
              <a:avLst/>
              <a:gdLst/>
              <a:ahLst/>
              <a:cxnLst/>
              <a:rect l="l" t="t" r="r" b="b"/>
              <a:pathLst>
                <a:path w="120000" h="120000" extrusionOk="0">
                  <a:moveTo>
                    <a:pt x="0" y="60000"/>
                  </a:moveTo>
                  <a:lnTo>
                    <a:pt x="40734" y="60000"/>
                  </a:lnTo>
                </a:path>
                <a:path w="120000" h="120000" extrusionOk="0">
                  <a:moveTo>
                    <a:pt x="79266" y="60000"/>
                  </a:moveTo>
                  <a:lnTo>
                    <a:pt x="120000" y="60000"/>
                  </a:lnTo>
                </a:path>
              </a:pathLst>
            </a:custGeom>
            <a:noFill/>
            <a:ln w="9525" cap="flat" cmpd="sng">
              <a:solidFill>
                <a:schemeClr val="accent1"/>
              </a:solidFill>
              <a:prstDash val="solid"/>
              <a:round/>
              <a:headEnd type="none" w="sm" len="sm"/>
              <a:tailEnd type="stealth" w="med" len="med"/>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 name="Google Shape;254;p6"/>
            <p:cNvSpPr txBox="1"/>
            <p:nvPr/>
          </p:nvSpPr>
          <p:spPr>
            <a:xfrm>
              <a:off x="4839705" y="6086582"/>
              <a:ext cx="227747" cy="444367"/>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3100"/>
                <a:buFont typeface="Calibri"/>
                <a:buNone/>
              </a:pPr>
              <a:r>
                <a:rPr lang="en-US" sz="3100" b="0" i="0" u="none" strike="noStrike" cap="none">
                  <a:solidFill>
                    <a:schemeClr val="dk1"/>
                  </a:solidFill>
                  <a:latin typeface="Calibri"/>
                  <a:ea typeface="Calibri"/>
                  <a:cs typeface="Calibri"/>
                  <a:sym typeface="Calibri"/>
                </a:rPr>
                <a:t>7</a:t>
              </a:r>
              <a:endParaRPr sz="1400" b="0" i="0" u="none" strike="noStrike" cap="none">
                <a:solidFill>
                  <a:srgbClr val="000000"/>
                </a:solidFill>
                <a:latin typeface="Arial"/>
                <a:ea typeface="Arial"/>
                <a:cs typeface="Arial"/>
                <a:sym typeface="Arial"/>
              </a:endParaRPr>
            </a:p>
          </p:txBody>
        </p:sp>
        <p:sp>
          <p:nvSpPr>
            <p:cNvPr id="255" name="Google Shape;255;p6"/>
            <p:cNvSpPr/>
            <p:nvPr/>
          </p:nvSpPr>
          <p:spPr>
            <a:xfrm>
              <a:off x="1383821" y="5343692"/>
              <a:ext cx="3216912" cy="1930147"/>
            </a:xfrm>
            <a:prstGeom prst="rect">
              <a:avLst/>
            </a:prstGeom>
            <a:solidFill>
              <a:srgbClr val="9FC8AA"/>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 name="Google Shape;256;p6"/>
            <p:cNvSpPr txBox="1"/>
            <p:nvPr/>
          </p:nvSpPr>
          <p:spPr>
            <a:xfrm>
              <a:off x="1383821" y="5343692"/>
              <a:ext cx="3216912" cy="1930147"/>
            </a:xfrm>
            <a:prstGeom prst="rect">
              <a:avLst/>
            </a:prstGeom>
            <a:noFill/>
            <a:ln>
              <a:noFill/>
            </a:ln>
          </p:spPr>
          <p:txBody>
            <a:bodyPr spcFirstLastPara="1" wrap="square" lIns="157625" tIns="165450" rIns="157625" bIns="165450" anchor="ctr" anchorCtr="0">
              <a:noAutofit/>
            </a:bodyPr>
            <a:lstStyle/>
            <a:p>
              <a:pPr lvl="0" algn="ctr">
                <a:lnSpc>
                  <a:spcPct val="90000"/>
                </a:lnSpc>
                <a:buClr>
                  <a:srgbClr val="FFFFFF"/>
                </a:buClr>
                <a:buSzPts val="2400"/>
              </a:pPr>
              <a:r>
                <a:rPr lang="el-GR" sz="1800" dirty="0">
                  <a:solidFill>
                    <a:srgbClr val="102C57"/>
                  </a:solidFill>
                  <a:latin typeface="+mn-lt"/>
                  <a:ea typeface="Questrial"/>
                  <a:cs typeface="Questrial"/>
                  <a:sym typeface="Questrial"/>
                </a:rPr>
                <a:t>Οι μικρές ομάδες να συζητήσουν επίσης τα σημάδια ότι κάποιος μπορεί να χρειάζεται κάτι περισσότερο από υποστήριξη από </a:t>
              </a:r>
              <a:r>
                <a:rPr lang="el-GR" sz="1800" dirty="0" err="1">
                  <a:solidFill>
                    <a:srgbClr val="102C57"/>
                  </a:solidFill>
                  <a:latin typeface="+mn-lt"/>
                  <a:ea typeface="Questrial"/>
                  <a:cs typeface="Questrial"/>
                  <a:sym typeface="Questrial"/>
                </a:rPr>
                <a:t>ομοτίμους</a:t>
              </a:r>
              <a:r>
                <a:rPr lang="el-GR" sz="1800" dirty="0">
                  <a:solidFill>
                    <a:srgbClr val="102C57"/>
                  </a:solidFill>
                  <a:latin typeface="+mn-lt"/>
                  <a:ea typeface="Questrial"/>
                  <a:cs typeface="Questrial"/>
                  <a:sym typeface="Questrial"/>
                </a:rPr>
                <a:t>.</a:t>
              </a:r>
              <a:endParaRPr sz="1400" b="0" i="0" u="none" strike="noStrike" cap="none" dirty="0">
                <a:solidFill>
                  <a:srgbClr val="102C57"/>
                </a:solidFill>
                <a:latin typeface="+mn-lt"/>
                <a:ea typeface="Arial"/>
                <a:cs typeface="Arial"/>
                <a:sym typeface="Arial"/>
              </a:endParaRPr>
            </a:p>
          </p:txBody>
        </p:sp>
        <p:sp>
          <p:nvSpPr>
            <p:cNvPr id="257" name="Google Shape;257;p6"/>
            <p:cNvSpPr/>
            <p:nvPr/>
          </p:nvSpPr>
          <p:spPr>
            <a:xfrm>
              <a:off x="8555736" y="6263046"/>
              <a:ext cx="709289" cy="91440"/>
            </a:xfrm>
            <a:custGeom>
              <a:avLst/>
              <a:gdLst/>
              <a:ahLst/>
              <a:cxnLst/>
              <a:rect l="l" t="t" r="r" b="b"/>
              <a:pathLst>
                <a:path w="120000" h="120000" extrusionOk="0">
                  <a:moveTo>
                    <a:pt x="0" y="60000"/>
                  </a:moveTo>
                  <a:lnTo>
                    <a:pt x="120000" y="60000"/>
                  </a:lnTo>
                </a:path>
              </a:pathLst>
            </a:custGeom>
            <a:noFill/>
            <a:ln w="9525" cap="flat" cmpd="sng">
              <a:solidFill>
                <a:schemeClr val="accent1"/>
              </a:solidFill>
              <a:prstDash val="solid"/>
              <a:round/>
              <a:headEnd type="none" w="sm" len="sm"/>
              <a:tailEnd type="stealth" w="med" len="med"/>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 name="Google Shape;258;p6"/>
            <p:cNvSpPr txBox="1"/>
            <p:nvPr/>
          </p:nvSpPr>
          <p:spPr>
            <a:xfrm>
              <a:off x="8891884" y="6305063"/>
              <a:ext cx="36994" cy="7406"/>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b="0" i="0" u="none" strike="noStrike" cap="none">
                <a:solidFill>
                  <a:schemeClr val="dk1"/>
                </a:solidFill>
                <a:latin typeface="Calibri"/>
                <a:ea typeface="Calibri"/>
                <a:cs typeface="Calibri"/>
                <a:sym typeface="Calibri"/>
              </a:endParaRPr>
            </a:p>
          </p:txBody>
        </p:sp>
        <p:sp>
          <p:nvSpPr>
            <p:cNvPr id="259" name="Google Shape;259;p6"/>
            <p:cNvSpPr/>
            <p:nvPr/>
          </p:nvSpPr>
          <p:spPr>
            <a:xfrm>
              <a:off x="5340624" y="5343692"/>
              <a:ext cx="3216912" cy="1930147"/>
            </a:xfrm>
            <a:prstGeom prst="rect">
              <a:avLst/>
            </a:prstGeom>
            <a:solidFill>
              <a:srgbClr val="9FC8AA"/>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0" name="Google Shape;260;p6"/>
            <p:cNvSpPr txBox="1"/>
            <p:nvPr/>
          </p:nvSpPr>
          <p:spPr>
            <a:xfrm>
              <a:off x="5340624" y="5343692"/>
              <a:ext cx="3216912" cy="1930147"/>
            </a:xfrm>
            <a:prstGeom prst="rect">
              <a:avLst/>
            </a:prstGeom>
            <a:noFill/>
            <a:ln>
              <a:noFill/>
            </a:ln>
          </p:spPr>
          <p:txBody>
            <a:bodyPr spcFirstLastPara="1" wrap="square" lIns="157625" tIns="165450" rIns="157625" bIns="165450" anchor="ctr" anchorCtr="0">
              <a:noAutofit/>
            </a:bodyPr>
            <a:lstStyle/>
            <a:p>
              <a:pPr lvl="0" algn="ctr">
                <a:lnSpc>
                  <a:spcPct val="90000"/>
                </a:lnSpc>
                <a:buClr>
                  <a:srgbClr val="FFFFFF"/>
                </a:buClr>
                <a:buSzPts val="2400"/>
              </a:pPr>
              <a:r>
                <a:rPr lang="el-GR" sz="1800" dirty="0">
                  <a:solidFill>
                    <a:srgbClr val="102C57"/>
                  </a:solidFill>
                  <a:latin typeface="+mn-lt"/>
                  <a:ea typeface="Questrial"/>
                  <a:cs typeface="Questrial"/>
                  <a:sym typeface="Questrial"/>
                </a:rPr>
                <a:t>Σκεφτείτε φράσεις </a:t>
              </a:r>
              <a:r>
                <a:rPr lang="el-GR" sz="1800" dirty="0" err="1">
                  <a:solidFill>
                    <a:srgbClr val="102C57"/>
                  </a:solidFill>
                  <a:latin typeface="+mn-lt"/>
                  <a:ea typeface="Questrial"/>
                  <a:cs typeface="Questrial"/>
                  <a:sym typeface="Questrial"/>
                </a:rPr>
                <a:t>check</a:t>
              </a:r>
              <a:r>
                <a:rPr lang="el-GR" sz="1800" dirty="0">
                  <a:solidFill>
                    <a:srgbClr val="102C57"/>
                  </a:solidFill>
                  <a:latin typeface="+mn-lt"/>
                  <a:ea typeface="Questrial"/>
                  <a:cs typeface="Questrial"/>
                  <a:sym typeface="Questrial"/>
                </a:rPr>
                <a:t>-in με σεβασμό και τρόπους για να αναφερθείτε σε έναν ενήλικα/εργαζόμενο στον τομέα της νεολαίας.</a:t>
              </a:r>
              <a:endParaRPr sz="2400" b="0" i="0" u="none" strike="noStrike" cap="none" dirty="0">
                <a:solidFill>
                  <a:srgbClr val="102C57"/>
                </a:solidFill>
                <a:latin typeface="+mn-lt"/>
                <a:ea typeface="Questrial"/>
                <a:cs typeface="Questrial"/>
                <a:sym typeface="Questrial"/>
              </a:endParaRPr>
            </a:p>
          </p:txBody>
        </p:sp>
        <p:sp>
          <p:nvSpPr>
            <p:cNvPr id="261" name="Google Shape;261;p6"/>
            <p:cNvSpPr/>
            <p:nvPr/>
          </p:nvSpPr>
          <p:spPr>
            <a:xfrm>
              <a:off x="9297426" y="5343692"/>
              <a:ext cx="3216912" cy="1930147"/>
            </a:xfrm>
            <a:prstGeom prst="rect">
              <a:avLst/>
            </a:prstGeom>
            <a:solidFill>
              <a:srgbClr val="9FC8AA"/>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 name="Google Shape;262;p6"/>
            <p:cNvSpPr txBox="1"/>
            <p:nvPr/>
          </p:nvSpPr>
          <p:spPr>
            <a:xfrm>
              <a:off x="9297426" y="5343692"/>
              <a:ext cx="3216912" cy="1930147"/>
            </a:xfrm>
            <a:prstGeom prst="rect">
              <a:avLst/>
            </a:prstGeom>
            <a:noFill/>
            <a:ln>
              <a:noFill/>
            </a:ln>
          </p:spPr>
          <p:txBody>
            <a:bodyPr spcFirstLastPara="1" wrap="square" lIns="157625" tIns="165450" rIns="157625" bIns="165450" anchor="ctr" anchorCtr="0">
              <a:noAutofit/>
            </a:bodyPr>
            <a:lstStyle/>
            <a:p>
              <a:pPr lvl="0" algn="ctr">
                <a:lnSpc>
                  <a:spcPct val="90000"/>
                </a:lnSpc>
                <a:buClr>
                  <a:srgbClr val="FFFFFF"/>
                </a:buClr>
                <a:buSzPts val="2400"/>
              </a:pPr>
              <a:r>
                <a:rPr lang="el-GR" sz="1800" dirty="0">
                  <a:solidFill>
                    <a:srgbClr val="102C57"/>
                  </a:solidFill>
                  <a:latin typeface="+mn-lt"/>
                  <a:ea typeface="Questrial"/>
                  <a:cs typeface="Questrial"/>
                  <a:sym typeface="Questrial"/>
                </a:rPr>
                <a:t>Οι μικρότερες ομάδες θα παρουσιάσουν την περίληψη των συζητήσεών τους στην υπόλοιπη ομάδα.</a:t>
              </a:r>
              <a:endParaRPr sz="1400" b="0" i="0" u="none" strike="noStrike" cap="none" dirty="0">
                <a:solidFill>
                  <a:srgbClr val="102C57"/>
                </a:solidFill>
                <a:latin typeface="+mn-lt"/>
                <a:ea typeface="Arial"/>
                <a:cs typeface="Arial"/>
                <a:sym typeface="Arial"/>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6FBEC"/>
        </a:solidFill>
        <a:effectLst/>
      </p:bgPr>
    </p:bg>
    <p:spTree>
      <p:nvGrpSpPr>
        <p:cNvPr id="1" name="Shape 266"/>
        <p:cNvGrpSpPr/>
        <p:nvPr/>
      </p:nvGrpSpPr>
      <p:grpSpPr>
        <a:xfrm>
          <a:off x="0" y="0"/>
          <a:ext cx="0" cy="0"/>
          <a:chOff x="0" y="0"/>
          <a:chExt cx="0" cy="0"/>
        </a:xfrm>
      </p:grpSpPr>
      <p:grpSp>
        <p:nvGrpSpPr>
          <p:cNvPr id="267" name="Google Shape;267;g3b4b26c4b9d_0_30"/>
          <p:cNvGrpSpPr/>
          <p:nvPr/>
        </p:nvGrpSpPr>
        <p:grpSpPr>
          <a:xfrm>
            <a:off x="648077" y="792495"/>
            <a:ext cx="17258920" cy="1571952"/>
            <a:chOff x="0" y="-47625"/>
            <a:chExt cx="1770418" cy="316945"/>
          </a:xfrm>
        </p:grpSpPr>
        <p:sp>
          <p:nvSpPr>
            <p:cNvPr id="268" name="Google Shape;268;g3b4b26c4b9d_0_30"/>
            <p:cNvSpPr/>
            <p:nvPr/>
          </p:nvSpPr>
          <p:spPr>
            <a:xfrm>
              <a:off x="0" y="0"/>
              <a:ext cx="1770418" cy="269320"/>
            </a:xfrm>
            <a:custGeom>
              <a:avLst/>
              <a:gdLst/>
              <a:ahLst/>
              <a:cxnLst/>
              <a:rect l="l" t="t" r="r" b="b"/>
              <a:pathLst>
                <a:path w="1770418" h="269320" extrusionOk="0">
                  <a:moveTo>
                    <a:pt x="88169" y="0"/>
                  </a:moveTo>
                  <a:lnTo>
                    <a:pt x="1682249" y="0"/>
                  </a:lnTo>
                  <a:cubicBezTo>
                    <a:pt x="1705633" y="0"/>
                    <a:pt x="1728059" y="9289"/>
                    <a:pt x="1744594" y="25824"/>
                  </a:cubicBezTo>
                  <a:cubicBezTo>
                    <a:pt x="1761129" y="42359"/>
                    <a:pt x="1770418" y="64785"/>
                    <a:pt x="1770418" y="88169"/>
                  </a:cubicBezTo>
                  <a:lnTo>
                    <a:pt x="1770418" y="181150"/>
                  </a:lnTo>
                  <a:cubicBezTo>
                    <a:pt x="1770418" y="204534"/>
                    <a:pt x="1761129" y="226961"/>
                    <a:pt x="1744594" y="243496"/>
                  </a:cubicBezTo>
                  <a:cubicBezTo>
                    <a:pt x="1728059" y="260031"/>
                    <a:pt x="1705633" y="269320"/>
                    <a:pt x="1682249" y="269320"/>
                  </a:cubicBezTo>
                  <a:lnTo>
                    <a:pt x="88169" y="269320"/>
                  </a:lnTo>
                  <a:cubicBezTo>
                    <a:pt x="64785" y="269320"/>
                    <a:pt x="42359" y="260031"/>
                    <a:pt x="25824" y="243496"/>
                  </a:cubicBezTo>
                  <a:cubicBezTo>
                    <a:pt x="9289" y="226961"/>
                    <a:pt x="0" y="204534"/>
                    <a:pt x="0" y="181150"/>
                  </a:cubicBezTo>
                  <a:lnTo>
                    <a:pt x="0" y="88169"/>
                  </a:lnTo>
                  <a:cubicBezTo>
                    <a:pt x="0" y="64785"/>
                    <a:pt x="9289" y="42359"/>
                    <a:pt x="25824" y="25824"/>
                  </a:cubicBezTo>
                  <a:cubicBezTo>
                    <a:pt x="42359" y="9289"/>
                    <a:pt x="64785" y="0"/>
                    <a:pt x="88169" y="0"/>
                  </a:cubicBezTo>
                  <a:close/>
                </a:path>
              </a:pathLst>
            </a:custGeom>
            <a:solidFill>
              <a:srgbClr val="9FC8AA"/>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9" name="Google Shape;269;g3b4b26c4b9d_0_30"/>
            <p:cNvSpPr txBox="1"/>
            <p:nvPr/>
          </p:nvSpPr>
          <p:spPr>
            <a:xfrm>
              <a:off x="0" y="-47625"/>
              <a:ext cx="1770300" cy="3168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70" name="Google Shape;270;g3b4b26c4b9d_0_30"/>
          <p:cNvSpPr/>
          <p:nvPr/>
        </p:nvSpPr>
        <p:spPr>
          <a:xfrm>
            <a:off x="838200" y="1137295"/>
            <a:ext cx="1073539" cy="1073539"/>
          </a:xfrm>
          <a:custGeom>
            <a:avLst/>
            <a:gdLst/>
            <a:ahLst/>
            <a:cxnLst/>
            <a:rect l="l" t="t" r="r" b="b"/>
            <a:pathLst>
              <a:path w="1073539" h="1073539" extrusionOk="0">
                <a:moveTo>
                  <a:pt x="0" y="0"/>
                </a:moveTo>
                <a:lnTo>
                  <a:pt x="1073539" y="0"/>
                </a:lnTo>
                <a:lnTo>
                  <a:pt x="1073539" y="1073539"/>
                </a:lnTo>
                <a:lnTo>
                  <a:pt x="0" y="1073539"/>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1" name="Google Shape;271;g3b4b26c4b9d_0_30"/>
          <p:cNvSpPr/>
          <p:nvPr/>
        </p:nvSpPr>
        <p:spPr>
          <a:xfrm>
            <a:off x="15163800" y="5890089"/>
            <a:ext cx="4083110" cy="3906175"/>
          </a:xfrm>
          <a:custGeom>
            <a:avLst/>
            <a:gdLst/>
            <a:ahLst/>
            <a:cxnLst/>
            <a:rect l="l" t="t" r="r" b="b"/>
            <a:pathLst>
              <a:path w="4083110" h="3906175" extrusionOk="0">
                <a:moveTo>
                  <a:pt x="0" y="0"/>
                </a:moveTo>
                <a:lnTo>
                  <a:pt x="4083110" y="0"/>
                </a:lnTo>
                <a:lnTo>
                  <a:pt x="4083110" y="3906175"/>
                </a:lnTo>
                <a:lnTo>
                  <a:pt x="0" y="3906175"/>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2" name="Google Shape;272;g3b4b26c4b9d_0_30"/>
          <p:cNvSpPr txBox="1"/>
          <p:nvPr/>
        </p:nvSpPr>
        <p:spPr>
          <a:xfrm>
            <a:off x="2101862" y="1144373"/>
            <a:ext cx="17259000" cy="941796"/>
          </a:xfrm>
          <a:prstGeom prst="rect">
            <a:avLst/>
          </a:prstGeom>
          <a:noFill/>
          <a:ln>
            <a:noFill/>
          </a:ln>
        </p:spPr>
        <p:txBody>
          <a:bodyPr spcFirstLastPara="1" wrap="square" lIns="0" tIns="0" rIns="0" bIns="0" anchor="t" anchorCtr="0">
            <a:spAutoFit/>
          </a:bodyPr>
          <a:lstStyle/>
          <a:p>
            <a:pPr lvl="0">
              <a:lnSpc>
                <a:spcPct val="152727"/>
              </a:lnSpc>
              <a:buSzPts val="6600"/>
            </a:pPr>
            <a:r>
              <a:rPr lang="el-GR" sz="4000" b="1" dirty="0">
                <a:solidFill>
                  <a:srgbClr val="FFFFFF"/>
                </a:solidFill>
                <a:latin typeface="+mn-lt"/>
                <a:ea typeface="Anta"/>
                <a:cs typeface="Anta"/>
                <a:sym typeface="Anta"/>
              </a:rPr>
              <a:t>Κλείσιμο κύκλων κοινής χρήσης με ασφάλεια</a:t>
            </a:r>
            <a:endParaRPr sz="1400" b="0" i="0" u="none" strike="noStrike" cap="none" dirty="0">
              <a:solidFill>
                <a:srgbClr val="000000"/>
              </a:solidFill>
              <a:latin typeface="+mn-lt"/>
              <a:ea typeface="Arial"/>
              <a:cs typeface="Arial"/>
              <a:sym typeface="Arial"/>
            </a:endParaRPr>
          </a:p>
        </p:txBody>
      </p:sp>
      <p:sp>
        <p:nvSpPr>
          <p:cNvPr id="273" name="Google Shape;273;g3b4b26c4b9d_0_30"/>
          <p:cNvSpPr txBox="1"/>
          <p:nvPr/>
        </p:nvSpPr>
        <p:spPr>
          <a:xfrm>
            <a:off x="838200" y="2751125"/>
            <a:ext cx="14757600" cy="6245918"/>
          </a:xfrm>
          <a:prstGeom prst="rect">
            <a:avLst/>
          </a:prstGeom>
          <a:noFill/>
          <a:ln>
            <a:noFill/>
          </a:ln>
        </p:spPr>
        <p:txBody>
          <a:bodyPr spcFirstLastPara="1" wrap="square" lIns="91425" tIns="91425" rIns="91425" bIns="91425" anchor="t" anchorCtr="0">
            <a:noAutofit/>
          </a:bodyPr>
          <a:lstStyle/>
          <a:p>
            <a:pPr lvl="0">
              <a:lnSpc>
                <a:spcPct val="115000"/>
              </a:lnSpc>
              <a:spcBef>
                <a:spcPts val="1200"/>
              </a:spcBef>
              <a:buClr>
                <a:schemeClr val="dk1"/>
              </a:buClr>
              <a:buSzPts val="1100"/>
            </a:pPr>
            <a:r>
              <a:rPr lang="el-GR" sz="2000" b="1" dirty="0">
                <a:solidFill>
                  <a:srgbClr val="102C57"/>
                </a:solidFill>
                <a:latin typeface="+mn-lt"/>
                <a:ea typeface="Questrial"/>
                <a:cs typeface="Questrial"/>
                <a:sym typeface="Questrial"/>
              </a:rPr>
              <a:t>Στο τέλος μιας συναισθηματικής συζήτησης:</a:t>
            </a:r>
          </a:p>
          <a:p>
            <a:pPr marL="342900" lvl="0" indent="-342900">
              <a:lnSpc>
                <a:spcPct val="115000"/>
              </a:lnSpc>
              <a:spcBef>
                <a:spcPts val="1200"/>
              </a:spcBef>
              <a:buClr>
                <a:schemeClr val="dk1"/>
              </a:buClr>
              <a:buSzPct val="100000"/>
              <a:buFont typeface="Arial" panose="020B0604020202020204" pitchFamily="34" charset="0"/>
              <a:buChar char="•"/>
            </a:pPr>
            <a:r>
              <a:rPr lang="el-GR" sz="2000" dirty="0">
                <a:solidFill>
                  <a:srgbClr val="102C57"/>
                </a:solidFill>
                <a:latin typeface="+mn-lt"/>
                <a:ea typeface="Questrial"/>
                <a:cs typeface="Questrial"/>
                <a:sym typeface="Questrial"/>
              </a:rPr>
              <a:t>Ευχαριστώ όλους για την κοινή χρήση
Υπενθυμίστε στην ομάδα ότι ό,τι κοινοποιήθηκε παραμένει ιδιωτικό
Επαναφέρετε την εστίαση στην παρούσα στιγμή
Τελειώστε με κάτι θετικό ή ηρεμιστικό</a:t>
            </a:r>
          </a:p>
          <a:p>
            <a:pPr lvl="0">
              <a:lnSpc>
                <a:spcPct val="115000"/>
              </a:lnSpc>
              <a:spcBef>
                <a:spcPts val="1200"/>
              </a:spcBef>
              <a:buClr>
                <a:schemeClr val="dk1"/>
              </a:buClr>
              <a:buSzPct val="100000"/>
            </a:pPr>
            <a:r>
              <a:rPr lang="el-GR" sz="2000" dirty="0">
                <a:solidFill>
                  <a:srgbClr val="102C57"/>
                </a:solidFill>
                <a:latin typeface="+mn-lt"/>
                <a:ea typeface="Questrial"/>
                <a:cs typeface="Questrial"/>
                <a:sym typeface="Questrial"/>
              </a:rPr>
              <a:t>Αυτό βοηθά όλους να φύγουν νιώθοντας προσγειωμένοι και ασφαλείς.</a:t>
            </a:r>
          </a:p>
          <a:p>
            <a:pPr lvl="0">
              <a:lnSpc>
                <a:spcPct val="115000"/>
              </a:lnSpc>
              <a:spcBef>
                <a:spcPts val="1200"/>
              </a:spcBef>
              <a:buClr>
                <a:schemeClr val="dk1"/>
              </a:buClr>
              <a:buSzPct val="100000"/>
            </a:pPr>
            <a:r>
              <a:rPr lang="el-GR" sz="2000" b="1" dirty="0">
                <a:solidFill>
                  <a:srgbClr val="102C57"/>
                </a:solidFill>
                <a:latin typeface="+mn-lt"/>
                <a:ea typeface="Questrial"/>
                <a:cs typeface="Questrial"/>
                <a:sym typeface="Questrial"/>
              </a:rPr>
              <a:t>Φροντίστε τον εαυτό σας, βοηθά:</a:t>
            </a:r>
          </a:p>
          <a:p>
            <a:pPr marL="457200" lvl="0" indent="-457200">
              <a:lnSpc>
                <a:spcPct val="115000"/>
              </a:lnSpc>
              <a:spcBef>
                <a:spcPts val="1200"/>
              </a:spcBef>
              <a:buClr>
                <a:schemeClr val="dk1"/>
              </a:buClr>
              <a:buSzPct val="100000"/>
              <a:buFont typeface="Arial" panose="020B0604020202020204" pitchFamily="34" charset="0"/>
              <a:buChar char="•"/>
            </a:pPr>
            <a:r>
              <a:rPr lang="el-GR" sz="2000" dirty="0">
                <a:solidFill>
                  <a:srgbClr val="102C57"/>
                </a:solidFill>
                <a:latin typeface="+mn-lt"/>
                <a:ea typeface="Questrial"/>
                <a:cs typeface="Questrial"/>
                <a:sym typeface="Questrial"/>
              </a:rPr>
              <a:t>Πάρτε μερικές αργές αναπνοές
Τεντώστε ή κινήστε το σώμα σας
Πιες λίγο νερό
Μιλήστε με κάποιον που εμπιστεύεστε</a:t>
            </a:r>
            <a:endParaRPr sz="3000" dirty="0">
              <a:solidFill>
                <a:srgbClr val="102C57"/>
              </a:solidFill>
              <a:latin typeface="Questrial"/>
              <a:ea typeface="Questrial"/>
              <a:cs typeface="Questrial"/>
              <a:sym typeface="Questrial"/>
            </a:endParaRPr>
          </a:p>
          <a:p>
            <a:pPr marL="0" lvl="0" indent="0" algn="l" rtl="0">
              <a:spcBef>
                <a:spcPts val="1200"/>
              </a:spcBef>
              <a:spcAft>
                <a:spcPts val="0"/>
              </a:spcAft>
              <a:buNone/>
            </a:pPr>
            <a:endParaRPr sz="3200" dirty="0">
              <a:solidFill>
                <a:schemeClr val="dk1"/>
              </a:solidFill>
              <a:latin typeface="Questrial"/>
              <a:ea typeface="Questrial"/>
              <a:cs typeface="Questrial"/>
              <a:sym typeface="Questrial"/>
            </a:endParaRPr>
          </a:p>
        </p:txBody>
      </p:sp>
      <p:sp>
        <p:nvSpPr>
          <p:cNvPr id="274" name="Google Shape;274;g3b4b26c4b9d_0_30"/>
          <p:cNvSpPr/>
          <p:nvPr/>
        </p:nvSpPr>
        <p:spPr>
          <a:xfrm>
            <a:off x="11393475" y="3244700"/>
            <a:ext cx="4784700" cy="2645400"/>
          </a:xfrm>
          <a:prstGeom prst="rect">
            <a:avLst/>
          </a:prstGeom>
          <a:solidFill>
            <a:srgbClr val="102C57"/>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lvl="0" algn="ctr">
              <a:lnSpc>
                <a:spcPct val="115000"/>
              </a:lnSpc>
              <a:spcBef>
                <a:spcPts val="1200"/>
              </a:spcBef>
              <a:buClr>
                <a:schemeClr val="dk1"/>
              </a:buClr>
              <a:buSzPts val="1100"/>
            </a:pPr>
            <a:r>
              <a:rPr lang="el-GR" sz="2000" b="1" i="1" dirty="0">
                <a:solidFill>
                  <a:schemeClr val="lt1"/>
                </a:solidFill>
                <a:latin typeface="+mn-lt"/>
                <a:ea typeface="Questrial"/>
                <a:cs typeface="Questrial"/>
                <a:sym typeface="Questrial"/>
              </a:rPr>
              <a:t>Το να νιώθεις συναισθηματικά είναι φυσιολογικό. Το να φροντίζεις τον εαυτό σου έχει σημασία.</a:t>
            </a:r>
            <a:endParaRPr dirty="0">
              <a:latin typeface="+mn-lt"/>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1123</Words>
  <Application>Microsoft Office PowerPoint</Application>
  <PresentationFormat>Custom</PresentationFormat>
  <Paragraphs>91</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Wingdings</vt:lpstr>
      <vt:lpstr>Poppins</vt:lpstr>
      <vt:lpstr>Calibri</vt:lpstr>
      <vt:lpstr>Arial</vt:lpstr>
      <vt:lpstr>Questrial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FIPL</dc:creator>
  <cp:lastModifiedBy>Danae Marga</cp:lastModifiedBy>
  <cp:revision>3</cp:revision>
  <dcterms:created xsi:type="dcterms:W3CDTF">2006-08-16T00:00:00Z</dcterms:created>
  <dcterms:modified xsi:type="dcterms:W3CDTF">2026-03-17T20:59:02Z</dcterms:modified>
</cp:coreProperties>
</file>