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Lst>
  <p:sldSz cy="13716000" cx="2438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824">
          <p15:clr>
            <a:srgbClr val="A4A3A4"/>
          </p15:clr>
        </p15:guide>
        <p15:guide id="2" pos="7680">
          <p15:clr>
            <a:srgbClr val="A4A3A4"/>
          </p15:clr>
        </p15:guide>
      </p15:sldGuideLst>
    </p:ext>
    <p:ext uri="GoogleSlidesCustomDataVersion2">
      <go:slidesCustomData xmlns:go="http://customooxmlschemas.google.com/" r:id="rId44" roundtripDataSignature="AMtx7mgla/kWeSfqQ5hft3MUS5WkZgSt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824" orient="horz"/>
        <p:guide pos="76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customschemas.google.com/relationships/presentationmetadata" Target="metadata"/><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E"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p:txBody>
      </p:sp>
      <p:sp>
        <p:nvSpPr>
          <p:cNvPr id="146" name="Google Shape;14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Building on the theory presented in the previous slides; offer exercises and activities that can be completed to promote self-care in both online and offline environments.</a:t>
            </a:r>
            <a:endParaRPr/>
          </a:p>
        </p:txBody>
      </p:sp>
      <p:sp>
        <p:nvSpPr>
          <p:cNvPr id="152" name="Google Shape;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p:txBody>
      </p:sp>
      <p:sp>
        <p:nvSpPr>
          <p:cNvPr id="161" name="Google Shape;16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 name="Google Shape;16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p:txBody>
      </p:sp>
      <p:sp>
        <p:nvSpPr>
          <p:cNvPr id="176" name="Google Shape;17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Make sure you stick to the Topic of your module and the agreed learning outcomes</a:t>
            </a:r>
            <a:endParaRPr/>
          </a:p>
        </p:txBody>
      </p:sp>
      <p:sp>
        <p:nvSpPr>
          <p:cNvPr id="182" name="Google Shape;18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p:txBody>
      </p:sp>
      <p:sp>
        <p:nvSpPr>
          <p:cNvPr id="191" name="Google Shape;191;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This activity is for individuals completing the self-directed learning modules. It should be an individual activity that can be completed independently. (It is not a group activity) </a:t>
            </a:r>
            <a:endParaRPr/>
          </a:p>
        </p:txBody>
      </p:sp>
      <p:sp>
        <p:nvSpPr>
          <p:cNvPr id="197" name="Google Shape;19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Try to use this slide to present the self-reflective activity </a:t>
            </a:r>
            <a:endParaRPr/>
          </a:p>
        </p:txBody>
      </p:sp>
      <p:sp>
        <p:nvSpPr>
          <p:cNvPr id="203" name="Google Shape;20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Try to use this slide to present the self-reflective activity </a:t>
            </a:r>
            <a:endParaRPr/>
          </a:p>
        </p:txBody>
      </p:sp>
      <p:sp>
        <p:nvSpPr>
          <p:cNvPr id="211" name="Google Shape;21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 name="Google Shape;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Try to use this slide to present the self-reflective activity </a:t>
            </a:r>
            <a:endParaRPr/>
          </a:p>
        </p:txBody>
      </p:sp>
      <p:sp>
        <p:nvSpPr>
          <p:cNvPr id="219" name="Google Shape;219;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These questions should relate to the activity presented in the previous slide</a:t>
            </a:r>
            <a:endParaRPr/>
          </a:p>
        </p:txBody>
      </p:sp>
      <p:sp>
        <p:nvSpPr>
          <p:cNvPr id="226" name="Google Shape;22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6" name="Google Shape;23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Try to include at least one interactive resource in your presentation. Here you can include a video or an interesting infographic to encourage participants to engage with the material</a:t>
            </a:r>
            <a:endParaRPr/>
          </a:p>
        </p:txBody>
      </p:sp>
      <p:sp>
        <p:nvSpPr>
          <p:cNvPr id="242" name="Google Shape;24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 name="Google Shape;24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be1575cf6d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g3be1575cf6d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74" name="Google Shape;274;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Duplicate this slide as necessary to include information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89" name="Google Shape;289;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IE"/>
              <a:t>The presentation should include a short assessment quiz at the end that the participants can use to test their knowledge. Please include the correct answers at the end. </a:t>
            </a:r>
            <a:endParaRPr/>
          </a:p>
          <a:p>
            <a:pPr indent="0" lvl="0" marL="0" marR="0" rtl="0" algn="l">
              <a:lnSpc>
                <a:spcPct val="100000"/>
              </a:lnSpc>
              <a:spcBef>
                <a:spcPts val="0"/>
              </a:spcBef>
              <a:spcAft>
                <a:spcPts val="0"/>
              </a:spcAft>
              <a:buClr>
                <a:schemeClr val="dk1"/>
              </a:buClr>
              <a:buSzPts val="1200"/>
              <a:buFont typeface="Arial"/>
              <a:buNone/>
            </a:pPr>
            <a:r>
              <a:rPr lang="en-IE"/>
              <a:t>Conclude your unit with a multiple choice quiz with 5 questions. Provide the reason for the answer (5 slide)</a:t>
            </a:r>
            <a:endParaRPr/>
          </a:p>
          <a:p>
            <a:pPr indent="0" lvl="0" marL="0" rtl="0" algn="l">
              <a:lnSpc>
                <a:spcPct val="100000"/>
              </a:lnSpc>
              <a:spcBef>
                <a:spcPts val="0"/>
              </a:spcBef>
              <a:spcAft>
                <a:spcPts val="0"/>
              </a:spcAft>
              <a:buSzPts val="1400"/>
              <a:buNone/>
            </a:pPr>
            <a:r>
              <a:t/>
            </a:r>
            <a:endParaRPr/>
          </a:p>
        </p:txBody>
      </p:sp>
      <p:sp>
        <p:nvSpPr>
          <p:cNvPr id="303" name="Google Shape;303;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IE"/>
              <a:t>Correct Answer:</a:t>
            </a:r>
            <a:endParaRPr/>
          </a:p>
        </p:txBody>
      </p:sp>
      <p:sp>
        <p:nvSpPr>
          <p:cNvPr id="310" name="Google Shape;310;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6" name="Google Shape;31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2" name="Google Shape;32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4" name="Google Shape;33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Try to include at least 5 key takeaways for participants to take away from the lesson</a:t>
            </a:r>
            <a:endParaRPr/>
          </a:p>
          <a:p>
            <a:pPr indent="0" lvl="0" marL="0" rtl="0" algn="l">
              <a:lnSpc>
                <a:spcPct val="100000"/>
              </a:lnSpc>
              <a:spcBef>
                <a:spcPts val="0"/>
              </a:spcBef>
              <a:spcAft>
                <a:spcPts val="0"/>
              </a:spcAft>
              <a:buSzPts val="1400"/>
              <a:buNone/>
            </a:pPr>
            <a:r>
              <a:t/>
            </a:r>
            <a:endParaRPr/>
          </a:p>
        </p:txBody>
      </p:sp>
      <p:sp>
        <p:nvSpPr>
          <p:cNvPr id="341" name="Google Shape;341;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IE"/>
              <a:t>Include some additional reading/educational material here</a:t>
            </a:r>
            <a:endParaRPr/>
          </a:p>
          <a:p>
            <a:pPr indent="0" lvl="0" marL="0" rtl="0" algn="l">
              <a:lnSpc>
                <a:spcPct val="100000"/>
              </a:lnSpc>
              <a:spcBef>
                <a:spcPts val="0"/>
              </a:spcBef>
              <a:spcAft>
                <a:spcPts val="0"/>
              </a:spcAft>
              <a:buSzPts val="1400"/>
              <a:buNone/>
            </a:pPr>
            <a:r>
              <a:t/>
            </a:r>
            <a:endParaRPr/>
          </a:p>
        </p:txBody>
      </p:sp>
      <p:sp>
        <p:nvSpPr>
          <p:cNvPr id="348" name="Google Shape;348;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werPoint Cover Page" showMasterSp="0">
  <p:cSld name="PowerPoint Cover Page">
    <p:bg>
      <p:bgPr>
        <a:solidFill>
          <a:schemeClr val="accent1"/>
        </a:solidFill>
      </p:bgPr>
    </p:bg>
    <p:spTree>
      <p:nvGrpSpPr>
        <p:cNvPr id="12" name="Shape 12"/>
        <p:cNvGrpSpPr/>
        <p:nvPr/>
      </p:nvGrpSpPr>
      <p:grpSpPr>
        <a:xfrm>
          <a:off x="0" y="0"/>
          <a:ext cx="0" cy="0"/>
          <a:chOff x="0" y="0"/>
          <a:chExt cx="0" cy="0"/>
        </a:xfrm>
      </p:grpSpPr>
      <p:pic>
        <p:nvPicPr>
          <p:cNvPr id="13" name="Google Shape;13;p40"/>
          <p:cNvPicPr preferRelativeResize="0"/>
          <p:nvPr/>
        </p:nvPicPr>
        <p:blipFill rotWithShape="1">
          <a:blip r:embed="rId2">
            <a:alphaModFix/>
          </a:blip>
          <a:srcRect b="0" l="14214" r="6261" t="0"/>
          <a:stretch/>
        </p:blipFill>
        <p:spPr>
          <a:xfrm rot="-5400000">
            <a:off x="5334000" y="-5334001"/>
            <a:ext cx="13716000" cy="24384002"/>
          </a:xfrm>
          <a:prstGeom prst="rect">
            <a:avLst/>
          </a:prstGeom>
          <a:noFill/>
          <a:ln>
            <a:noFill/>
          </a:ln>
        </p:spPr>
      </p:pic>
      <p:sp>
        <p:nvSpPr>
          <p:cNvPr id="14" name="Google Shape;14;p40"/>
          <p:cNvSpPr txBox="1"/>
          <p:nvPr>
            <p:ph type="title"/>
          </p:nvPr>
        </p:nvSpPr>
        <p:spPr>
          <a:xfrm>
            <a:off x="762001" y="5657851"/>
            <a:ext cx="15128874" cy="377189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11500"/>
              <a:buFont typeface="Arial"/>
              <a:buNone/>
              <a:defRPr b="1" sz="11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5" name="Google Shape;15;p40"/>
          <p:cNvPicPr preferRelativeResize="0"/>
          <p:nvPr/>
        </p:nvPicPr>
        <p:blipFill rotWithShape="1">
          <a:blip r:embed="rId3">
            <a:alphaModFix/>
          </a:blip>
          <a:srcRect b="0" l="0" r="0" t="0"/>
          <a:stretch/>
        </p:blipFill>
        <p:spPr>
          <a:xfrm>
            <a:off x="762002" y="762000"/>
            <a:ext cx="834618" cy="76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Coloured Content">
  <p:cSld name="Large Coloured Content">
    <p:spTree>
      <p:nvGrpSpPr>
        <p:cNvPr id="77" name="Shape 77"/>
        <p:cNvGrpSpPr/>
        <p:nvPr/>
      </p:nvGrpSpPr>
      <p:grpSpPr>
        <a:xfrm>
          <a:off x="0" y="0"/>
          <a:ext cx="0" cy="0"/>
          <a:chOff x="0" y="0"/>
          <a:chExt cx="0" cy="0"/>
        </a:xfrm>
      </p:grpSpPr>
      <p:sp>
        <p:nvSpPr>
          <p:cNvPr id="78" name="Google Shape;78;p49"/>
          <p:cNvSpPr/>
          <p:nvPr/>
        </p:nvSpPr>
        <p:spPr>
          <a:xfrm>
            <a:off x="8491538" y="0"/>
            <a:ext cx="15892462" cy="1371600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9" name="Google Shape;79;p49"/>
          <p:cNvSpPr txBox="1"/>
          <p:nvPr>
            <p:ph type="title"/>
          </p:nvPr>
        </p:nvSpPr>
        <p:spPr>
          <a:xfrm>
            <a:off x="761999" y="1524000"/>
            <a:ext cx="7399339" cy="44846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49"/>
          <p:cNvSpPr txBox="1"/>
          <p:nvPr>
            <p:ph idx="1" type="body"/>
          </p:nvPr>
        </p:nvSpPr>
        <p:spPr>
          <a:xfrm>
            <a:off x="10423525" y="1524000"/>
            <a:ext cx="13198475" cy="1066800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descr="Blue text on a black background&#10;&#10;AI-generated content may be incorrect." id="81" name="Google Shape;81;p49"/>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82" name="Google Shape;82;p49"/>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83" name="Google Shape;83;p49"/>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2025</a:t>
            </a:r>
            <a:endParaRPr b="0" i="0" sz="1200" u="none" cap="none" strike="noStrike">
              <a:solidFill>
                <a:schemeClr val="lt1"/>
              </a:solidFill>
              <a:latin typeface="Arial"/>
              <a:ea typeface="Arial"/>
              <a:cs typeface="Arial"/>
              <a:sym typeface="Arial"/>
            </a:endParaRPr>
          </a:p>
        </p:txBody>
      </p:sp>
      <p:pic>
        <p:nvPicPr>
          <p:cNvPr id="84" name="Google Shape;84;p49"/>
          <p:cNvPicPr preferRelativeResize="0"/>
          <p:nvPr/>
        </p:nvPicPr>
        <p:blipFill rotWithShape="1">
          <a:blip r:embed="rId3">
            <a:alphaModFix/>
          </a:blip>
          <a:srcRect b="0" l="0" r="0" t="0"/>
          <a:stretch/>
        </p:blipFill>
        <p:spPr>
          <a:xfrm>
            <a:off x="22834420" y="12214236"/>
            <a:ext cx="847338" cy="99499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Slide Picture">
  <p:cSld name="Full-Slide Picture">
    <p:spTree>
      <p:nvGrpSpPr>
        <p:cNvPr id="85" name="Shape 85"/>
        <p:cNvGrpSpPr/>
        <p:nvPr/>
      </p:nvGrpSpPr>
      <p:grpSpPr>
        <a:xfrm>
          <a:off x="0" y="0"/>
          <a:ext cx="0" cy="0"/>
          <a:chOff x="0" y="0"/>
          <a:chExt cx="0" cy="0"/>
        </a:xfrm>
      </p:grpSpPr>
      <p:sp>
        <p:nvSpPr>
          <p:cNvPr id="86" name="Google Shape;86;p50"/>
          <p:cNvSpPr/>
          <p:nvPr>
            <p:ph idx="2" type="pic"/>
          </p:nvPr>
        </p:nvSpPr>
        <p:spPr>
          <a:xfrm>
            <a:off x="0" y="0"/>
            <a:ext cx="24384000" cy="13716000"/>
          </a:xfrm>
          <a:prstGeom prst="rect">
            <a:avLst/>
          </a:prstGeom>
          <a:noFill/>
          <a:ln>
            <a:noFill/>
          </a:ln>
        </p:spPr>
      </p:sp>
      <p:pic>
        <p:nvPicPr>
          <p:cNvPr descr="Blue text on a black background&#10;&#10;AI-generated content may be incorrect." id="87" name="Google Shape;87;p50"/>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88" name="Google Shape;88;p50"/>
          <p:cNvSpPr txBox="1"/>
          <p:nvPr>
            <p:ph idx="1" type="body"/>
          </p:nvPr>
        </p:nvSpPr>
        <p:spPr>
          <a:xfrm>
            <a:off x="762000" y="8355744"/>
            <a:ext cx="9331320" cy="3340955"/>
          </a:xfrm>
          <a:prstGeom prst="rect">
            <a:avLst/>
          </a:prstGeom>
          <a:noFill/>
          <a:ln>
            <a:noFill/>
          </a:ln>
        </p:spPr>
        <p:txBody>
          <a:bodyPr anchorCtr="0" anchor="t" bIns="0" lIns="0" spcFirstLastPara="1" rIns="0" wrap="square" tIns="0">
            <a:normAutofit/>
          </a:bodyPr>
          <a:lstStyle>
            <a:lvl1pPr indent="-482600" lvl="0" marL="457200" algn="l">
              <a:lnSpc>
                <a:spcPct val="90000"/>
              </a:lnSpc>
              <a:spcBef>
                <a:spcPts val="2000"/>
              </a:spcBef>
              <a:spcAft>
                <a:spcPts val="0"/>
              </a:spcAft>
              <a:buClr>
                <a:srgbClr val="323232"/>
              </a:buClr>
              <a:buSzPts val="4000"/>
              <a:buChar char="•"/>
              <a:defRPr b="0" sz="4000">
                <a:solidFill>
                  <a:srgbClr val="323232"/>
                </a:solidFill>
              </a:defRPr>
            </a:lvl1pPr>
            <a:lvl2pPr indent="-457200" lvl="1" marL="914400" algn="l">
              <a:lnSpc>
                <a:spcPct val="90000"/>
              </a:lnSpc>
              <a:spcBef>
                <a:spcPts val="1000"/>
              </a:spcBef>
              <a:spcAft>
                <a:spcPts val="0"/>
              </a:spcAft>
              <a:buClr>
                <a:srgbClr val="323232"/>
              </a:buClr>
              <a:buSzPts val="3600"/>
              <a:buChar char="•"/>
              <a:defRPr sz="3600">
                <a:solidFill>
                  <a:srgbClr val="323232"/>
                </a:solidFill>
              </a:defRPr>
            </a:lvl2pPr>
            <a:lvl3pPr indent="-431800" lvl="2" marL="1371600" algn="l">
              <a:lnSpc>
                <a:spcPct val="90000"/>
              </a:lnSpc>
              <a:spcBef>
                <a:spcPts val="1000"/>
              </a:spcBef>
              <a:spcAft>
                <a:spcPts val="0"/>
              </a:spcAft>
              <a:buClr>
                <a:srgbClr val="323232"/>
              </a:buClr>
              <a:buSzPts val="3200"/>
              <a:buChar char="•"/>
              <a:defRPr sz="3200">
                <a:solidFill>
                  <a:srgbClr val="323232"/>
                </a:solidFill>
              </a:defRPr>
            </a:lvl3pPr>
            <a:lvl4pPr indent="-406400" lvl="3" marL="1828800" algn="l">
              <a:lnSpc>
                <a:spcPct val="90000"/>
              </a:lnSpc>
              <a:spcBef>
                <a:spcPts val="1000"/>
              </a:spcBef>
              <a:spcAft>
                <a:spcPts val="0"/>
              </a:spcAft>
              <a:buClr>
                <a:srgbClr val="323232"/>
              </a:buClr>
              <a:buSzPts val="2800"/>
              <a:buChar char="•"/>
              <a:defRPr sz="2800">
                <a:solidFill>
                  <a:srgbClr val="323232"/>
                </a:solidFill>
              </a:defRPr>
            </a:lvl4pPr>
            <a:lvl5pPr indent="-406400" lvl="4" marL="2286000" algn="l">
              <a:lnSpc>
                <a:spcPct val="90000"/>
              </a:lnSpc>
              <a:spcBef>
                <a:spcPts val="1000"/>
              </a:spcBef>
              <a:spcAft>
                <a:spcPts val="0"/>
              </a:spcAft>
              <a:buClr>
                <a:srgbClr val="323232"/>
              </a:buClr>
              <a:buSzPts val="2800"/>
              <a:buChar char="•"/>
              <a:defRPr sz="2800">
                <a:solidFill>
                  <a:srgbClr val="32323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89" name="Google Shape;89;p50"/>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Title and Content 2">
    <p:spTree>
      <p:nvGrpSpPr>
        <p:cNvPr id="16" name="Shape 16"/>
        <p:cNvGrpSpPr/>
        <p:nvPr/>
      </p:nvGrpSpPr>
      <p:grpSpPr>
        <a:xfrm>
          <a:off x="0" y="0"/>
          <a:ext cx="0" cy="0"/>
          <a:chOff x="0" y="0"/>
          <a:chExt cx="0" cy="0"/>
        </a:xfrm>
      </p:grpSpPr>
      <p:sp>
        <p:nvSpPr>
          <p:cNvPr id="17" name="Google Shape;17;p42"/>
          <p:cNvSpPr/>
          <p:nvPr/>
        </p:nvSpPr>
        <p:spPr>
          <a:xfrm>
            <a:off x="0" y="0"/>
            <a:ext cx="6559550" cy="1371600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8" name="Google Shape;18;p42"/>
          <p:cNvPicPr preferRelativeResize="0"/>
          <p:nvPr/>
        </p:nvPicPr>
        <p:blipFill rotWithShape="1">
          <a:blip r:embed="rId2">
            <a:alphaModFix/>
          </a:blip>
          <a:srcRect b="0" l="20512" r="20511" t="12771"/>
          <a:stretch/>
        </p:blipFill>
        <p:spPr>
          <a:xfrm>
            <a:off x="0" y="-1"/>
            <a:ext cx="6559550" cy="13716000"/>
          </a:xfrm>
          <a:prstGeom prst="rect">
            <a:avLst/>
          </a:prstGeom>
          <a:noFill/>
          <a:ln>
            <a:noFill/>
          </a:ln>
        </p:spPr>
      </p:pic>
      <p:sp>
        <p:nvSpPr>
          <p:cNvPr id="19" name="Google Shape;19;p42"/>
          <p:cNvSpPr txBox="1"/>
          <p:nvPr>
            <p:ph idx="1" type="body"/>
          </p:nvPr>
        </p:nvSpPr>
        <p:spPr>
          <a:xfrm>
            <a:off x="8491538" y="1524000"/>
            <a:ext cx="7399337" cy="10172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0" name="Google Shape;20;p42"/>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80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2"/>
          <p:cNvSpPr txBox="1"/>
          <p:nvPr>
            <p:ph idx="2" type="body"/>
          </p:nvPr>
        </p:nvSpPr>
        <p:spPr>
          <a:xfrm>
            <a:off x="16222663" y="1524000"/>
            <a:ext cx="7399337" cy="10172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2" name="Google Shape;22;p42"/>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SERENITY</a:t>
            </a:r>
            <a:endParaRPr b="0" i="0" sz="1200" u="none" cap="none" strike="noStrike">
              <a:solidFill>
                <a:schemeClr val="lt1"/>
              </a:solidFill>
              <a:latin typeface="Arial"/>
              <a:ea typeface="Arial"/>
              <a:cs typeface="Arial"/>
              <a:sym typeface="Arial"/>
            </a:endParaRPr>
          </a:p>
        </p:txBody>
      </p:sp>
      <p:sp>
        <p:nvSpPr>
          <p:cNvPr id="23" name="Google Shape;23;p42"/>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24" name="Google Shape;24;p42"/>
          <p:cNvPicPr preferRelativeResize="0"/>
          <p:nvPr/>
        </p:nvPicPr>
        <p:blipFill rotWithShape="1">
          <a:blip r:embed="rId3">
            <a:alphaModFix/>
          </a:blip>
          <a:srcRect b="0" l="0" r="0" t="0"/>
          <a:stretch/>
        </p:blipFill>
        <p:spPr>
          <a:xfrm>
            <a:off x="762000" y="12469466"/>
            <a:ext cx="2171700" cy="484533"/>
          </a:xfrm>
          <a:prstGeom prst="rect">
            <a:avLst/>
          </a:prstGeom>
          <a:noFill/>
          <a:ln>
            <a:noFill/>
          </a:ln>
        </p:spPr>
      </p:pic>
      <p:pic>
        <p:nvPicPr>
          <p:cNvPr id="25" name="Google Shape;25;p42"/>
          <p:cNvPicPr preferRelativeResize="0"/>
          <p:nvPr/>
        </p:nvPicPr>
        <p:blipFill rotWithShape="1">
          <a:blip r:embed="rId4">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showMasterSp="0">
  <p:cSld name="Section Title">
    <p:bg>
      <p:bgPr>
        <a:solidFill>
          <a:schemeClr val="accent1"/>
        </a:solidFill>
      </p:bgPr>
    </p:bg>
    <p:spTree>
      <p:nvGrpSpPr>
        <p:cNvPr id="26" name="Shape 26"/>
        <p:cNvGrpSpPr/>
        <p:nvPr/>
      </p:nvGrpSpPr>
      <p:grpSpPr>
        <a:xfrm>
          <a:off x="0" y="0"/>
          <a:ext cx="0" cy="0"/>
          <a:chOff x="0" y="0"/>
          <a:chExt cx="0" cy="0"/>
        </a:xfrm>
      </p:grpSpPr>
      <p:sp>
        <p:nvSpPr>
          <p:cNvPr id="27" name="Google Shape;27;p43"/>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11500"/>
              <a:buFont typeface="Arial"/>
              <a:buNone/>
              <a:defRPr b="1"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3"/>
          <p:cNvSpPr txBox="1"/>
          <p:nvPr/>
        </p:nvSpPr>
        <p:spPr>
          <a:xfrm>
            <a:off x="762001" y="9639300"/>
            <a:ext cx="15128874" cy="2057400"/>
          </a:xfrm>
          <a:prstGeom prst="rect">
            <a:avLst/>
          </a:prstGeom>
          <a:noFill/>
          <a:ln>
            <a:noFill/>
          </a:ln>
        </p:spPr>
        <p:txBody>
          <a:bodyPr anchorCtr="0" anchor="t" bIns="0" lIns="0" spcFirstLastPara="1" rIns="0" wrap="square" tIns="0">
            <a:normAutofit/>
          </a:bodyPr>
          <a:lstStyle/>
          <a:p>
            <a:pPr indent="0" lvl="0" marL="0" marR="0" rtl="0" algn="l">
              <a:lnSpc>
                <a:spcPct val="90000"/>
              </a:lnSpc>
              <a:spcBef>
                <a:spcPts val="0"/>
              </a:spcBef>
              <a:spcAft>
                <a:spcPts val="0"/>
              </a:spcAft>
              <a:buClr>
                <a:schemeClr val="accent3"/>
              </a:buClr>
              <a:buSzPts val="5400"/>
              <a:buFont typeface="Arial"/>
              <a:buNone/>
            </a:pPr>
            <a:r>
              <a:rPr b="0" i="0" lang="en-IE" sz="5400" u="none" cap="none" strike="noStrike">
                <a:solidFill>
                  <a:schemeClr val="accent3"/>
                </a:solidFill>
                <a:latin typeface="Arial"/>
                <a:ea typeface="Arial"/>
                <a:cs typeface="Arial"/>
                <a:sym typeface="Arial"/>
              </a:rPr>
              <a:t>Click to edit Section Subtitle</a:t>
            </a:r>
            <a:endParaRPr b="0" i="0" sz="5400" u="none" cap="none" strike="noStrike">
              <a:solidFill>
                <a:schemeClr val="accent3"/>
              </a:solidFill>
              <a:latin typeface="Arial"/>
              <a:ea typeface="Arial"/>
              <a:cs typeface="Arial"/>
              <a:sym typeface="Arial"/>
            </a:endParaRPr>
          </a:p>
        </p:txBody>
      </p:sp>
      <p:pic>
        <p:nvPicPr>
          <p:cNvPr id="29" name="Google Shape;29;p43"/>
          <p:cNvPicPr preferRelativeResize="0"/>
          <p:nvPr/>
        </p:nvPicPr>
        <p:blipFill rotWithShape="1">
          <a:blip r:embed="rId2">
            <a:alphaModFix/>
          </a:blip>
          <a:srcRect b="0" l="3203" r="38653" t="26887"/>
          <a:stretch/>
        </p:blipFill>
        <p:spPr>
          <a:xfrm rot="-5400000">
            <a:off x="5334000" y="-5334000"/>
            <a:ext cx="13716000" cy="24384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0" name="Shape 30"/>
        <p:cNvGrpSpPr/>
        <p:nvPr/>
      </p:nvGrpSpPr>
      <p:grpSpPr>
        <a:xfrm>
          <a:off x="0" y="0"/>
          <a:ext cx="0" cy="0"/>
          <a:chOff x="0" y="0"/>
          <a:chExt cx="0" cy="0"/>
        </a:xfrm>
      </p:grpSpPr>
      <p:sp>
        <p:nvSpPr>
          <p:cNvPr id="31" name="Google Shape;31;p41"/>
          <p:cNvSpPr txBox="1"/>
          <p:nvPr>
            <p:ph idx="1" type="body"/>
          </p:nvPr>
        </p:nvSpPr>
        <p:spPr>
          <a:xfrm>
            <a:off x="755650" y="4438650"/>
            <a:ext cx="22866350" cy="725805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2" name="Google Shape;32;p41"/>
          <p:cNvSpPr txBox="1"/>
          <p:nvPr>
            <p:ph type="title"/>
          </p:nvPr>
        </p:nvSpPr>
        <p:spPr>
          <a:xfrm>
            <a:off x="761999" y="1524000"/>
            <a:ext cx="22860001" cy="2021633"/>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b="1">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41"/>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34" name="Google Shape;34;p41"/>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descr="Blue text on a black background&#10;&#10;AI-generated content may be incorrect." id="35" name="Google Shape;35;p41"/>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pic>
        <p:nvPicPr>
          <p:cNvPr id="36" name="Google Shape;36;p41"/>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ed Bar, Content">
  <p:cSld name="Coloured Bar, Content">
    <p:spTree>
      <p:nvGrpSpPr>
        <p:cNvPr id="37" name="Shape 37"/>
        <p:cNvGrpSpPr/>
        <p:nvPr/>
      </p:nvGrpSpPr>
      <p:grpSpPr>
        <a:xfrm>
          <a:off x="0" y="0"/>
          <a:ext cx="0" cy="0"/>
          <a:chOff x="0" y="0"/>
          <a:chExt cx="0" cy="0"/>
        </a:xfrm>
      </p:grpSpPr>
      <p:sp>
        <p:nvSpPr>
          <p:cNvPr id="38" name="Google Shape;38;p44"/>
          <p:cNvSpPr/>
          <p:nvPr/>
        </p:nvSpPr>
        <p:spPr>
          <a:xfrm>
            <a:off x="0" y="1524001"/>
            <a:ext cx="24384000" cy="248756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9" name="Google Shape;39;p44"/>
          <p:cNvSpPr txBox="1"/>
          <p:nvPr>
            <p:ph idx="1" type="body"/>
          </p:nvPr>
        </p:nvSpPr>
        <p:spPr>
          <a:xfrm>
            <a:off x="762000" y="5391150"/>
            <a:ext cx="11264900" cy="6305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rgbClr val="323232"/>
              </a:buClr>
              <a:buSzPts val="5600"/>
              <a:buChar char="•"/>
              <a:defRPr/>
            </a:lvl1pPr>
            <a:lvl2pPr indent="-342900" lvl="1" marL="914400" algn="l">
              <a:lnSpc>
                <a:spcPct val="90000"/>
              </a:lnSpc>
              <a:spcBef>
                <a:spcPts val="1000"/>
              </a:spcBef>
              <a:spcAft>
                <a:spcPts val="0"/>
              </a:spcAft>
              <a:buClr>
                <a:srgbClr val="323232"/>
              </a:buClr>
              <a:buSzPts val="1800"/>
              <a:buChar char="•"/>
              <a:defRPr/>
            </a:lvl2pPr>
            <a:lvl3pPr indent="-342900" lvl="2" marL="1371600" algn="l">
              <a:lnSpc>
                <a:spcPct val="90000"/>
              </a:lnSpc>
              <a:spcBef>
                <a:spcPts val="1000"/>
              </a:spcBef>
              <a:spcAft>
                <a:spcPts val="0"/>
              </a:spcAft>
              <a:buClr>
                <a:srgbClr val="323232"/>
              </a:buClr>
              <a:buSzPts val="1800"/>
              <a:buChar char="•"/>
              <a:defRPr/>
            </a:lvl3pPr>
            <a:lvl4pPr indent="-342900" lvl="3" marL="1828800" algn="l">
              <a:lnSpc>
                <a:spcPct val="90000"/>
              </a:lnSpc>
              <a:spcBef>
                <a:spcPts val="1000"/>
              </a:spcBef>
              <a:spcAft>
                <a:spcPts val="0"/>
              </a:spcAft>
              <a:buClr>
                <a:srgbClr val="323232"/>
              </a:buClr>
              <a:buSzPts val="1800"/>
              <a:buChar char="•"/>
              <a:defRPr/>
            </a:lvl4pPr>
            <a:lvl5pPr indent="-342900" lvl="4" marL="2286000" algn="l">
              <a:lnSpc>
                <a:spcPct val="90000"/>
              </a:lnSpc>
              <a:spcBef>
                <a:spcPts val="1000"/>
              </a:spcBef>
              <a:spcAft>
                <a:spcPts val="0"/>
              </a:spcAft>
              <a:buClr>
                <a:srgbClr val="323232"/>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0" name="Google Shape;40;p44"/>
          <p:cNvSpPr txBox="1"/>
          <p:nvPr>
            <p:ph idx="2" type="body"/>
          </p:nvPr>
        </p:nvSpPr>
        <p:spPr>
          <a:xfrm>
            <a:off x="12344400" y="5391150"/>
            <a:ext cx="11277600" cy="6305549"/>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2000"/>
              </a:spcBef>
              <a:spcAft>
                <a:spcPts val="0"/>
              </a:spcAft>
              <a:buClr>
                <a:srgbClr val="323232"/>
              </a:buClr>
              <a:buSzPts val="1800"/>
              <a:buChar char="•"/>
              <a:defRPr/>
            </a:lvl1pPr>
            <a:lvl2pPr indent="-342900" lvl="1" marL="914400" algn="l">
              <a:lnSpc>
                <a:spcPct val="90000"/>
              </a:lnSpc>
              <a:spcBef>
                <a:spcPts val="1000"/>
              </a:spcBef>
              <a:spcAft>
                <a:spcPts val="0"/>
              </a:spcAft>
              <a:buClr>
                <a:srgbClr val="323232"/>
              </a:buClr>
              <a:buSzPts val="1800"/>
              <a:buChar char="•"/>
              <a:defRPr/>
            </a:lvl2pPr>
            <a:lvl3pPr indent="-342900" lvl="2" marL="1371600" algn="l">
              <a:lnSpc>
                <a:spcPct val="90000"/>
              </a:lnSpc>
              <a:spcBef>
                <a:spcPts val="1000"/>
              </a:spcBef>
              <a:spcAft>
                <a:spcPts val="0"/>
              </a:spcAft>
              <a:buClr>
                <a:srgbClr val="323232"/>
              </a:buClr>
              <a:buSzPts val="1800"/>
              <a:buChar char="•"/>
              <a:defRPr/>
            </a:lvl3pPr>
            <a:lvl4pPr indent="-342900" lvl="3" marL="1828800" algn="l">
              <a:lnSpc>
                <a:spcPct val="90000"/>
              </a:lnSpc>
              <a:spcBef>
                <a:spcPts val="1000"/>
              </a:spcBef>
              <a:spcAft>
                <a:spcPts val="0"/>
              </a:spcAft>
              <a:buClr>
                <a:srgbClr val="323232"/>
              </a:buClr>
              <a:buSzPts val="1800"/>
              <a:buChar char="•"/>
              <a:defRPr/>
            </a:lvl4pPr>
            <a:lvl5pPr indent="-342900" lvl="4" marL="2286000" algn="l">
              <a:lnSpc>
                <a:spcPct val="90000"/>
              </a:lnSpc>
              <a:spcBef>
                <a:spcPts val="1000"/>
              </a:spcBef>
              <a:spcAft>
                <a:spcPts val="0"/>
              </a:spcAft>
              <a:buClr>
                <a:srgbClr val="323232"/>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1" name="Google Shape;41;p44"/>
          <p:cNvSpPr txBox="1"/>
          <p:nvPr>
            <p:ph type="title"/>
          </p:nvPr>
        </p:nvSpPr>
        <p:spPr>
          <a:xfrm>
            <a:off x="762000" y="2019299"/>
            <a:ext cx="11264900" cy="1675623"/>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8000"/>
              <a:buFont typeface="Arial"/>
              <a:buNone/>
              <a:defRPr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Blue text on a black background&#10;&#10;AI-generated content may be incorrect." id="42" name="Google Shape;42;p44"/>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43" name="Google Shape;43;p44"/>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44" name="Google Shape;44;p44"/>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45" name="Google Shape;45;p44"/>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showMasterSp="0">
  <p:cSld name="End Slide">
    <p:bg>
      <p:bgPr>
        <a:solidFill>
          <a:schemeClr val="accent1"/>
        </a:solidFill>
      </p:bgPr>
    </p:bg>
    <p:spTree>
      <p:nvGrpSpPr>
        <p:cNvPr id="46" name="Shape 46"/>
        <p:cNvGrpSpPr/>
        <p:nvPr/>
      </p:nvGrpSpPr>
      <p:grpSpPr>
        <a:xfrm>
          <a:off x="0" y="0"/>
          <a:ext cx="0" cy="0"/>
          <a:chOff x="0" y="0"/>
          <a:chExt cx="0" cy="0"/>
        </a:xfrm>
      </p:grpSpPr>
      <p:pic>
        <p:nvPicPr>
          <p:cNvPr id="47" name="Google Shape;47;p45"/>
          <p:cNvPicPr preferRelativeResize="0"/>
          <p:nvPr/>
        </p:nvPicPr>
        <p:blipFill rotWithShape="1">
          <a:blip r:embed="rId2">
            <a:alphaModFix/>
          </a:blip>
          <a:srcRect b="0" l="0" r="0" t="0"/>
          <a:stretch/>
        </p:blipFill>
        <p:spPr>
          <a:xfrm>
            <a:off x="10274064" y="1999963"/>
            <a:ext cx="3835872" cy="4504292"/>
          </a:xfrm>
          <a:prstGeom prst="rect">
            <a:avLst/>
          </a:prstGeom>
          <a:noFill/>
          <a:ln>
            <a:noFill/>
          </a:ln>
        </p:spPr>
      </p:pic>
      <p:pic>
        <p:nvPicPr>
          <p:cNvPr id="48" name="Google Shape;48;p45"/>
          <p:cNvPicPr preferRelativeResize="0"/>
          <p:nvPr/>
        </p:nvPicPr>
        <p:blipFill rotWithShape="1">
          <a:blip r:embed="rId3">
            <a:alphaModFix/>
          </a:blip>
          <a:srcRect b="0" l="0" r="0" t="0"/>
          <a:stretch/>
        </p:blipFill>
        <p:spPr>
          <a:xfrm>
            <a:off x="761999" y="12192001"/>
            <a:ext cx="3415313" cy="761998"/>
          </a:xfrm>
          <a:prstGeom prst="rect">
            <a:avLst/>
          </a:prstGeom>
          <a:noFill/>
          <a:ln>
            <a:noFill/>
          </a:ln>
        </p:spPr>
      </p:pic>
      <p:sp>
        <p:nvSpPr>
          <p:cNvPr id="49" name="Google Shape;49;p45"/>
          <p:cNvSpPr txBox="1"/>
          <p:nvPr/>
        </p:nvSpPr>
        <p:spPr>
          <a:xfrm>
            <a:off x="4625975" y="12410817"/>
            <a:ext cx="18996025" cy="553998"/>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chemeClr val="lt1"/>
              </a:buClr>
              <a:buSzPts val="2700"/>
              <a:buFont typeface="Arial"/>
              <a:buNone/>
            </a:pPr>
            <a:r>
              <a:rPr b="0" baseline="30000" i="0" lang="en-IE" sz="2700" u="none" cap="none" strike="noStrike">
                <a:solidFill>
                  <a:schemeClr val="lt1"/>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Number2024-2-PT02-KA220-YOU-000287246”</a:t>
            </a:r>
            <a:endParaRPr b="0" i="0" sz="1400" u="none" cap="none" strike="noStrike">
              <a:solidFill>
                <a:srgbClr val="000000"/>
              </a:solidFill>
              <a:latin typeface="Arial"/>
              <a:ea typeface="Arial"/>
              <a:cs typeface="Arial"/>
              <a:sym typeface="Arial"/>
            </a:endParaRPr>
          </a:p>
        </p:txBody>
      </p:sp>
      <p:grpSp>
        <p:nvGrpSpPr>
          <p:cNvPr id="50" name="Google Shape;50;p45"/>
          <p:cNvGrpSpPr/>
          <p:nvPr/>
        </p:nvGrpSpPr>
        <p:grpSpPr>
          <a:xfrm>
            <a:off x="3164692" y="8930391"/>
            <a:ext cx="18054615" cy="1661436"/>
            <a:chOff x="5567385" y="8930391"/>
            <a:chExt cx="18054615" cy="1661436"/>
          </a:xfrm>
        </p:grpSpPr>
        <p:pic>
          <p:nvPicPr>
            <p:cNvPr id="51" name="Google Shape;51;p45"/>
            <p:cNvPicPr preferRelativeResize="0"/>
            <p:nvPr/>
          </p:nvPicPr>
          <p:blipFill rotWithShape="1">
            <a:blip r:embed="rId4">
              <a:alphaModFix/>
            </a:blip>
            <a:srcRect b="0" l="0" r="0" t="0"/>
            <a:stretch/>
          </p:blipFill>
          <p:spPr>
            <a:xfrm>
              <a:off x="10179463" y="8959180"/>
              <a:ext cx="6427767" cy="1603858"/>
            </a:xfrm>
            <a:prstGeom prst="rect">
              <a:avLst/>
            </a:prstGeom>
            <a:noFill/>
            <a:ln>
              <a:noFill/>
            </a:ln>
          </p:spPr>
        </p:pic>
        <p:pic>
          <p:nvPicPr>
            <p:cNvPr id="52" name="Google Shape;52;p45"/>
            <p:cNvPicPr preferRelativeResize="0"/>
            <p:nvPr/>
          </p:nvPicPr>
          <p:blipFill rotWithShape="1">
            <a:blip r:embed="rId5">
              <a:alphaModFix/>
            </a:blip>
            <a:srcRect b="0" l="0" r="0" t="0"/>
            <a:stretch/>
          </p:blipFill>
          <p:spPr>
            <a:xfrm>
              <a:off x="17640829" y="8930391"/>
              <a:ext cx="5981171" cy="1661436"/>
            </a:xfrm>
            <a:prstGeom prst="rect">
              <a:avLst/>
            </a:prstGeom>
            <a:noFill/>
            <a:ln>
              <a:noFill/>
            </a:ln>
          </p:spPr>
        </p:pic>
        <p:pic>
          <p:nvPicPr>
            <p:cNvPr id="53" name="Google Shape;53;p45"/>
            <p:cNvPicPr preferRelativeResize="0"/>
            <p:nvPr/>
          </p:nvPicPr>
          <p:blipFill rotWithShape="1">
            <a:blip r:embed="rId6">
              <a:alphaModFix/>
            </a:blip>
            <a:srcRect b="0" l="0" r="0" t="0"/>
            <a:stretch/>
          </p:blipFill>
          <p:spPr>
            <a:xfrm>
              <a:off x="5567385" y="9045414"/>
              <a:ext cx="3578479" cy="1431391"/>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Dark" showMasterSp="0">
  <p:cSld name="Section Title Dark">
    <p:bg>
      <p:bgPr>
        <a:solidFill>
          <a:srgbClr val="323232"/>
        </a:solidFill>
      </p:bgPr>
    </p:bg>
    <p:spTree>
      <p:nvGrpSpPr>
        <p:cNvPr id="54" name="Shape 54"/>
        <p:cNvGrpSpPr/>
        <p:nvPr/>
      </p:nvGrpSpPr>
      <p:grpSpPr>
        <a:xfrm>
          <a:off x="0" y="0"/>
          <a:ext cx="0" cy="0"/>
          <a:chOff x="0" y="0"/>
          <a:chExt cx="0" cy="0"/>
        </a:xfrm>
      </p:grpSpPr>
      <p:sp>
        <p:nvSpPr>
          <p:cNvPr id="55" name="Google Shape;55;p46"/>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11500"/>
              <a:buFont typeface="Arial"/>
              <a:buNone/>
              <a:defRPr b="1"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6"/>
          <p:cNvSpPr txBox="1"/>
          <p:nvPr/>
        </p:nvSpPr>
        <p:spPr>
          <a:xfrm>
            <a:off x="762001" y="9639300"/>
            <a:ext cx="15128874" cy="2057400"/>
          </a:xfrm>
          <a:prstGeom prst="rect">
            <a:avLst/>
          </a:prstGeom>
          <a:noFill/>
          <a:ln>
            <a:noFill/>
          </a:ln>
        </p:spPr>
        <p:txBody>
          <a:bodyPr anchorCtr="0" anchor="t" bIns="0" lIns="0" spcFirstLastPara="1" rIns="0" wrap="square" tIns="0">
            <a:normAutofit/>
          </a:bodyPr>
          <a:lstStyle/>
          <a:p>
            <a:pPr indent="0" lvl="0" marL="0" marR="0" rtl="0" algn="l">
              <a:lnSpc>
                <a:spcPct val="90000"/>
              </a:lnSpc>
              <a:spcBef>
                <a:spcPts val="0"/>
              </a:spcBef>
              <a:spcAft>
                <a:spcPts val="0"/>
              </a:spcAft>
              <a:buClr>
                <a:schemeClr val="lt1"/>
              </a:buClr>
              <a:buSzPts val="5400"/>
              <a:buFont typeface="Arial"/>
              <a:buNone/>
            </a:pPr>
            <a:r>
              <a:rPr b="0" i="0" lang="en-IE" sz="5400" u="none" cap="none" strike="noStrike">
                <a:solidFill>
                  <a:schemeClr val="lt1"/>
                </a:solidFill>
                <a:latin typeface="Arial"/>
                <a:ea typeface="Arial"/>
                <a:cs typeface="Arial"/>
                <a:sym typeface="Arial"/>
              </a:rPr>
              <a:t>Click to edit Section Subtitle</a:t>
            </a:r>
            <a:endParaRPr b="0" i="0" sz="5400" u="none" cap="none" strike="noStrike">
              <a:solidFill>
                <a:schemeClr val="lt1"/>
              </a:solidFill>
              <a:latin typeface="Arial"/>
              <a:ea typeface="Arial"/>
              <a:cs typeface="Arial"/>
              <a:sym typeface="Arial"/>
            </a:endParaRPr>
          </a:p>
        </p:txBody>
      </p:sp>
      <p:pic>
        <p:nvPicPr>
          <p:cNvPr id="57" name="Google Shape;57;p46"/>
          <p:cNvPicPr preferRelativeResize="0"/>
          <p:nvPr/>
        </p:nvPicPr>
        <p:blipFill rotWithShape="1">
          <a:blip r:embed="rId2">
            <a:alphaModFix/>
          </a:blip>
          <a:srcRect b="55389" l="0" r="14775" t="0"/>
          <a:stretch/>
        </p:blipFill>
        <p:spPr>
          <a:xfrm>
            <a:off x="5849938" y="-1"/>
            <a:ext cx="18534062" cy="137160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Large Image">
  <p:cSld name="Content &amp; Large Image">
    <p:spTree>
      <p:nvGrpSpPr>
        <p:cNvPr id="58" name="Shape 58"/>
        <p:cNvGrpSpPr/>
        <p:nvPr/>
      </p:nvGrpSpPr>
      <p:grpSpPr>
        <a:xfrm>
          <a:off x="0" y="0"/>
          <a:ext cx="0" cy="0"/>
          <a:chOff x="0" y="0"/>
          <a:chExt cx="0" cy="0"/>
        </a:xfrm>
      </p:grpSpPr>
      <p:sp>
        <p:nvSpPr>
          <p:cNvPr id="59" name="Google Shape;59;p47"/>
          <p:cNvSpPr txBox="1"/>
          <p:nvPr>
            <p:ph type="ctrTitle"/>
          </p:nvPr>
        </p:nvSpPr>
        <p:spPr>
          <a:xfrm>
            <a:off x="762003" y="1524000"/>
            <a:ext cx="9331321" cy="310515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b="1" sz="8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7"/>
          <p:cNvSpPr txBox="1"/>
          <p:nvPr>
            <p:ph idx="1" type="body"/>
          </p:nvPr>
        </p:nvSpPr>
        <p:spPr>
          <a:xfrm>
            <a:off x="761999" y="5257800"/>
            <a:ext cx="9331321" cy="6438900"/>
          </a:xfrm>
          <a:prstGeom prst="rect">
            <a:avLst/>
          </a:prstGeom>
          <a:noFill/>
          <a:ln>
            <a:noFill/>
          </a:ln>
        </p:spPr>
        <p:txBody>
          <a:bodyPr anchorCtr="0" anchor="t" bIns="0" lIns="0" spcFirstLastPara="1" rIns="0" wrap="square" tIns="0">
            <a:normAutofit/>
          </a:bodyPr>
          <a:lstStyle>
            <a:lvl1pPr indent="-482600" lvl="0" marL="457200" algn="l">
              <a:lnSpc>
                <a:spcPct val="90000"/>
              </a:lnSpc>
              <a:spcBef>
                <a:spcPts val="2000"/>
              </a:spcBef>
              <a:spcAft>
                <a:spcPts val="0"/>
              </a:spcAft>
              <a:buClr>
                <a:srgbClr val="323232"/>
              </a:buClr>
              <a:buSzPts val="4000"/>
              <a:buChar char="•"/>
              <a:defRPr b="0" sz="4000">
                <a:solidFill>
                  <a:srgbClr val="323232"/>
                </a:solidFill>
              </a:defRPr>
            </a:lvl1pPr>
            <a:lvl2pPr indent="-457200" lvl="1" marL="914400" algn="l">
              <a:lnSpc>
                <a:spcPct val="90000"/>
              </a:lnSpc>
              <a:spcBef>
                <a:spcPts val="1000"/>
              </a:spcBef>
              <a:spcAft>
                <a:spcPts val="0"/>
              </a:spcAft>
              <a:buClr>
                <a:srgbClr val="323232"/>
              </a:buClr>
              <a:buSzPts val="3600"/>
              <a:buChar char="•"/>
              <a:defRPr sz="3600">
                <a:solidFill>
                  <a:srgbClr val="323232"/>
                </a:solidFill>
              </a:defRPr>
            </a:lvl2pPr>
            <a:lvl3pPr indent="-431800" lvl="2" marL="1371600" algn="l">
              <a:lnSpc>
                <a:spcPct val="90000"/>
              </a:lnSpc>
              <a:spcBef>
                <a:spcPts val="1000"/>
              </a:spcBef>
              <a:spcAft>
                <a:spcPts val="0"/>
              </a:spcAft>
              <a:buClr>
                <a:srgbClr val="323232"/>
              </a:buClr>
              <a:buSzPts val="3200"/>
              <a:buChar char="•"/>
              <a:defRPr sz="3200">
                <a:solidFill>
                  <a:srgbClr val="323232"/>
                </a:solidFill>
              </a:defRPr>
            </a:lvl3pPr>
            <a:lvl4pPr indent="-406400" lvl="3" marL="1828800" algn="l">
              <a:lnSpc>
                <a:spcPct val="90000"/>
              </a:lnSpc>
              <a:spcBef>
                <a:spcPts val="1000"/>
              </a:spcBef>
              <a:spcAft>
                <a:spcPts val="0"/>
              </a:spcAft>
              <a:buClr>
                <a:srgbClr val="323232"/>
              </a:buClr>
              <a:buSzPts val="2800"/>
              <a:buChar char="•"/>
              <a:defRPr sz="2800">
                <a:solidFill>
                  <a:srgbClr val="323232"/>
                </a:solidFill>
              </a:defRPr>
            </a:lvl4pPr>
            <a:lvl5pPr indent="-406400" lvl="4" marL="2286000" algn="l">
              <a:lnSpc>
                <a:spcPct val="90000"/>
              </a:lnSpc>
              <a:spcBef>
                <a:spcPts val="1000"/>
              </a:spcBef>
              <a:spcAft>
                <a:spcPts val="0"/>
              </a:spcAft>
              <a:buClr>
                <a:srgbClr val="323232"/>
              </a:buClr>
              <a:buSzPts val="2800"/>
              <a:buChar char="•"/>
              <a:defRPr sz="2800">
                <a:solidFill>
                  <a:srgbClr val="32323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 name="Google Shape;61;p47"/>
          <p:cNvSpPr/>
          <p:nvPr>
            <p:ph idx="2" type="media"/>
          </p:nvPr>
        </p:nvSpPr>
        <p:spPr>
          <a:xfrm>
            <a:off x="10423525" y="0"/>
            <a:ext cx="13960475" cy="13716000"/>
          </a:xfrm>
          <a:prstGeom prst="rect">
            <a:avLst/>
          </a:prstGeom>
          <a:noFill/>
          <a:ln>
            <a:noFill/>
          </a:ln>
        </p:spPr>
        <p:txBody>
          <a:bodyPr anchorCtr="0" anchor="t" bIns="0" lIns="0" spcFirstLastPara="1" rIns="0" wrap="square" tIns="0">
            <a:normAutofit/>
          </a:bodyPr>
          <a:lstStyle>
            <a:lvl1pPr lvl="0" marR="0" rtl="0" algn="l">
              <a:lnSpc>
                <a:spcPct val="90000"/>
              </a:lnSpc>
              <a:spcBef>
                <a:spcPts val="2000"/>
              </a:spcBef>
              <a:spcAft>
                <a:spcPts val="0"/>
              </a:spcAft>
              <a:buClr>
                <a:srgbClr val="323232"/>
              </a:buClr>
              <a:buSzPts val="5600"/>
              <a:buFont typeface="Arial"/>
              <a:buChar char="•"/>
              <a:defRPr b="0" i="0" sz="5600" u="none" cap="none" strike="noStrike">
                <a:solidFill>
                  <a:srgbClr val="323232"/>
                </a:solidFill>
                <a:latin typeface="Arial"/>
                <a:ea typeface="Arial"/>
                <a:cs typeface="Arial"/>
                <a:sym typeface="Arial"/>
              </a:defRPr>
            </a:lvl1pPr>
            <a:lvl2pPr lvl="1" marR="0" rtl="0" algn="l">
              <a:lnSpc>
                <a:spcPct val="90000"/>
              </a:lnSpc>
              <a:spcBef>
                <a:spcPts val="1000"/>
              </a:spcBef>
              <a:spcAft>
                <a:spcPts val="0"/>
              </a:spcAft>
              <a:buClr>
                <a:srgbClr val="323232"/>
              </a:buClr>
              <a:buSzPts val="4800"/>
              <a:buFont typeface="Arial"/>
              <a:buChar char="•"/>
              <a:defRPr b="0" i="0" sz="4800" u="none" cap="none" strike="noStrike">
                <a:solidFill>
                  <a:srgbClr val="323232"/>
                </a:solidFill>
                <a:latin typeface="Arial"/>
                <a:ea typeface="Arial"/>
                <a:cs typeface="Arial"/>
                <a:sym typeface="Arial"/>
              </a:defRPr>
            </a:lvl2pPr>
            <a:lvl3pPr lvl="2" marR="0" rtl="0" algn="l">
              <a:lnSpc>
                <a:spcPct val="90000"/>
              </a:lnSpc>
              <a:spcBef>
                <a:spcPts val="1000"/>
              </a:spcBef>
              <a:spcAft>
                <a:spcPts val="0"/>
              </a:spcAft>
              <a:buClr>
                <a:srgbClr val="323232"/>
              </a:buClr>
              <a:buSzPts val="4000"/>
              <a:buFont typeface="Arial"/>
              <a:buChar char="•"/>
              <a:defRPr b="0" i="0" sz="4000" u="none" cap="none" strike="noStrike">
                <a:solidFill>
                  <a:srgbClr val="323232"/>
                </a:solidFill>
                <a:latin typeface="Arial"/>
                <a:ea typeface="Arial"/>
                <a:cs typeface="Arial"/>
                <a:sym typeface="Arial"/>
              </a:defRPr>
            </a:lvl3pPr>
            <a:lvl4pPr lvl="3"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4pPr>
            <a:lvl5pPr lvl="4"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5pPr>
            <a:lvl6pPr lvl="5"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lvl="6"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lvl="7"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lvl="8"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pic>
        <p:nvPicPr>
          <p:cNvPr descr="Blue text on a black background&#10;&#10;AI-generated content may be incorrect." id="62" name="Google Shape;62;p47"/>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63" name="Google Shape;63;p47"/>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64" name="Google Shape;64;p47"/>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65" name="Google Shape;65;p47"/>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Dark">
  <p:cSld name="Two Content Dark">
    <p:bg>
      <p:bgPr>
        <a:solidFill>
          <a:srgbClr val="323232"/>
        </a:solidFill>
      </p:bgPr>
    </p:bg>
    <p:spTree>
      <p:nvGrpSpPr>
        <p:cNvPr id="66" name="Shape 66"/>
        <p:cNvGrpSpPr/>
        <p:nvPr/>
      </p:nvGrpSpPr>
      <p:grpSpPr>
        <a:xfrm>
          <a:off x="0" y="0"/>
          <a:ext cx="0" cy="0"/>
          <a:chOff x="0" y="0"/>
          <a:chExt cx="0" cy="0"/>
        </a:xfrm>
      </p:grpSpPr>
      <p:sp>
        <p:nvSpPr>
          <p:cNvPr id="67" name="Google Shape;67;p48"/>
          <p:cNvSpPr txBox="1"/>
          <p:nvPr>
            <p:ph type="title"/>
          </p:nvPr>
        </p:nvSpPr>
        <p:spPr>
          <a:xfrm>
            <a:off x="765176" y="1535112"/>
            <a:ext cx="17059274" cy="182721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80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48"/>
          <p:cNvSpPr txBox="1"/>
          <p:nvPr>
            <p:ph idx="1" type="body"/>
          </p:nvPr>
        </p:nvSpPr>
        <p:spPr>
          <a:xfrm>
            <a:off x="762000" y="3924300"/>
            <a:ext cx="11264900" cy="93320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2000"/>
              </a:spcBef>
              <a:spcAft>
                <a:spcPts val="0"/>
              </a:spcAft>
              <a:buClr>
                <a:schemeClr val="lt1"/>
              </a:buClr>
              <a:buSzPts val="4800"/>
              <a:buNone/>
              <a:defRPr b="1" sz="4800">
                <a:solidFill>
                  <a:schemeClr val="lt1"/>
                </a:solidFill>
              </a:defRPr>
            </a:lvl1pPr>
            <a:lvl2pPr indent="-228600" lvl="1" marL="914400" algn="l">
              <a:lnSpc>
                <a:spcPct val="90000"/>
              </a:lnSpc>
              <a:spcBef>
                <a:spcPts val="1000"/>
              </a:spcBef>
              <a:spcAft>
                <a:spcPts val="0"/>
              </a:spcAft>
              <a:buClr>
                <a:srgbClr val="323232"/>
              </a:buClr>
              <a:buSzPts val="4000"/>
              <a:buNone/>
              <a:defRPr b="1" sz="4000"/>
            </a:lvl2pPr>
            <a:lvl3pPr indent="-228600" lvl="2" marL="1371600" algn="l">
              <a:lnSpc>
                <a:spcPct val="90000"/>
              </a:lnSpc>
              <a:spcBef>
                <a:spcPts val="1000"/>
              </a:spcBef>
              <a:spcAft>
                <a:spcPts val="0"/>
              </a:spcAft>
              <a:buClr>
                <a:srgbClr val="323232"/>
              </a:buClr>
              <a:buSzPts val="3600"/>
              <a:buNone/>
              <a:defRPr b="1" sz="3600"/>
            </a:lvl3pPr>
            <a:lvl4pPr indent="-228600" lvl="3" marL="1828800" algn="l">
              <a:lnSpc>
                <a:spcPct val="90000"/>
              </a:lnSpc>
              <a:spcBef>
                <a:spcPts val="1000"/>
              </a:spcBef>
              <a:spcAft>
                <a:spcPts val="0"/>
              </a:spcAft>
              <a:buClr>
                <a:srgbClr val="323232"/>
              </a:buClr>
              <a:buSzPts val="3200"/>
              <a:buNone/>
              <a:defRPr b="1" sz="3200"/>
            </a:lvl4pPr>
            <a:lvl5pPr indent="-228600" lvl="4" marL="2286000" algn="l">
              <a:lnSpc>
                <a:spcPct val="90000"/>
              </a:lnSpc>
              <a:spcBef>
                <a:spcPts val="1000"/>
              </a:spcBef>
              <a:spcAft>
                <a:spcPts val="0"/>
              </a:spcAft>
              <a:buClr>
                <a:srgbClr val="323232"/>
              </a:buClr>
              <a:buSzPts val="3200"/>
              <a:buNone/>
              <a:defRPr b="1" sz="3200"/>
            </a:lvl5pPr>
            <a:lvl6pPr indent="-228600" lvl="5" marL="2743200" algn="l">
              <a:lnSpc>
                <a:spcPct val="90000"/>
              </a:lnSpc>
              <a:spcBef>
                <a:spcPts val="1000"/>
              </a:spcBef>
              <a:spcAft>
                <a:spcPts val="0"/>
              </a:spcAft>
              <a:buClr>
                <a:schemeClr val="dk1"/>
              </a:buClr>
              <a:buSzPts val="3200"/>
              <a:buNone/>
              <a:defRPr b="1" sz="3200"/>
            </a:lvl6pPr>
            <a:lvl7pPr indent="-228600" lvl="6" marL="3200400" algn="l">
              <a:lnSpc>
                <a:spcPct val="90000"/>
              </a:lnSpc>
              <a:spcBef>
                <a:spcPts val="1000"/>
              </a:spcBef>
              <a:spcAft>
                <a:spcPts val="0"/>
              </a:spcAft>
              <a:buClr>
                <a:schemeClr val="dk1"/>
              </a:buClr>
              <a:buSzPts val="3200"/>
              <a:buNone/>
              <a:defRPr b="1" sz="3200"/>
            </a:lvl7pPr>
            <a:lvl8pPr indent="-228600" lvl="7" marL="3657600" algn="l">
              <a:lnSpc>
                <a:spcPct val="90000"/>
              </a:lnSpc>
              <a:spcBef>
                <a:spcPts val="1000"/>
              </a:spcBef>
              <a:spcAft>
                <a:spcPts val="0"/>
              </a:spcAft>
              <a:buClr>
                <a:schemeClr val="dk1"/>
              </a:buClr>
              <a:buSzPts val="3200"/>
              <a:buNone/>
              <a:defRPr b="1" sz="3200"/>
            </a:lvl8pPr>
            <a:lvl9pPr indent="-228600" lvl="8" marL="4114800" algn="l">
              <a:lnSpc>
                <a:spcPct val="90000"/>
              </a:lnSpc>
              <a:spcBef>
                <a:spcPts val="1000"/>
              </a:spcBef>
              <a:spcAft>
                <a:spcPts val="0"/>
              </a:spcAft>
              <a:buClr>
                <a:schemeClr val="dk1"/>
              </a:buClr>
              <a:buSzPts val="3200"/>
              <a:buNone/>
              <a:defRPr b="1" sz="3200"/>
            </a:lvl9pPr>
          </a:lstStyle>
          <a:p/>
        </p:txBody>
      </p:sp>
      <p:sp>
        <p:nvSpPr>
          <p:cNvPr id="69" name="Google Shape;69;p48"/>
          <p:cNvSpPr txBox="1"/>
          <p:nvPr>
            <p:ph idx="2" type="body"/>
          </p:nvPr>
        </p:nvSpPr>
        <p:spPr>
          <a:xfrm>
            <a:off x="762000" y="5010150"/>
            <a:ext cx="11264900" cy="6686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 name="Google Shape;70;p48"/>
          <p:cNvSpPr txBox="1"/>
          <p:nvPr>
            <p:ph idx="3" type="body"/>
          </p:nvPr>
        </p:nvSpPr>
        <p:spPr>
          <a:xfrm>
            <a:off x="12357102" y="3924300"/>
            <a:ext cx="11264900" cy="93320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2000"/>
              </a:spcBef>
              <a:spcAft>
                <a:spcPts val="0"/>
              </a:spcAft>
              <a:buClr>
                <a:schemeClr val="lt1"/>
              </a:buClr>
              <a:buSzPts val="4800"/>
              <a:buNone/>
              <a:defRPr b="1" sz="4800">
                <a:solidFill>
                  <a:schemeClr val="lt1"/>
                </a:solidFill>
              </a:defRPr>
            </a:lvl1pPr>
            <a:lvl2pPr indent="-228600" lvl="1" marL="914400" algn="l">
              <a:lnSpc>
                <a:spcPct val="90000"/>
              </a:lnSpc>
              <a:spcBef>
                <a:spcPts val="1000"/>
              </a:spcBef>
              <a:spcAft>
                <a:spcPts val="0"/>
              </a:spcAft>
              <a:buClr>
                <a:srgbClr val="323232"/>
              </a:buClr>
              <a:buSzPts val="4000"/>
              <a:buNone/>
              <a:defRPr b="1" sz="4000"/>
            </a:lvl2pPr>
            <a:lvl3pPr indent="-228600" lvl="2" marL="1371600" algn="l">
              <a:lnSpc>
                <a:spcPct val="90000"/>
              </a:lnSpc>
              <a:spcBef>
                <a:spcPts val="1000"/>
              </a:spcBef>
              <a:spcAft>
                <a:spcPts val="0"/>
              </a:spcAft>
              <a:buClr>
                <a:srgbClr val="323232"/>
              </a:buClr>
              <a:buSzPts val="3600"/>
              <a:buNone/>
              <a:defRPr b="1" sz="3600"/>
            </a:lvl3pPr>
            <a:lvl4pPr indent="-228600" lvl="3" marL="1828800" algn="l">
              <a:lnSpc>
                <a:spcPct val="90000"/>
              </a:lnSpc>
              <a:spcBef>
                <a:spcPts val="1000"/>
              </a:spcBef>
              <a:spcAft>
                <a:spcPts val="0"/>
              </a:spcAft>
              <a:buClr>
                <a:srgbClr val="323232"/>
              </a:buClr>
              <a:buSzPts val="3200"/>
              <a:buNone/>
              <a:defRPr b="1" sz="3200"/>
            </a:lvl4pPr>
            <a:lvl5pPr indent="-228600" lvl="4" marL="2286000" algn="l">
              <a:lnSpc>
                <a:spcPct val="90000"/>
              </a:lnSpc>
              <a:spcBef>
                <a:spcPts val="1000"/>
              </a:spcBef>
              <a:spcAft>
                <a:spcPts val="0"/>
              </a:spcAft>
              <a:buClr>
                <a:srgbClr val="323232"/>
              </a:buClr>
              <a:buSzPts val="3200"/>
              <a:buNone/>
              <a:defRPr b="1" sz="3200"/>
            </a:lvl5pPr>
            <a:lvl6pPr indent="-228600" lvl="5" marL="2743200" algn="l">
              <a:lnSpc>
                <a:spcPct val="90000"/>
              </a:lnSpc>
              <a:spcBef>
                <a:spcPts val="1000"/>
              </a:spcBef>
              <a:spcAft>
                <a:spcPts val="0"/>
              </a:spcAft>
              <a:buClr>
                <a:schemeClr val="dk1"/>
              </a:buClr>
              <a:buSzPts val="3200"/>
              <a:buNone/>
              <a:defRPr b="1" sz="3200"/>
            </a:lvl6pPr>
            <a:lvl7pPr indent="-228600" lvl="6" marL="3200400" algn="l">
              <a:lnSpc>
                <a:spcPct val="90000"/>
              </a:lnSpc>
              <a:spcBef>
                <a:spcPts val="1000"/>
              </a:spcBef>
              <a:spcAft>
                <a:spcPts val="0"/>
              </a:spcAft>
              <a:buClr>
                <a:schemeClr val="dk1"/>
              </a:buClr>
              <a:buSzPts val="3200"/>
              <a:buNone/>
              <a:defRPr b="1" sz="3200"/>
            </a:lvl7pPr>
            <a:lvl8pPr indent="-228600" lvl="7" marL="3657600" algn="l">
              <a:lnSpc>
                <a:spcPct val="90000"/>
              </a:lnSpc>
              <a:spcBef>
                <a:spcPts val="1000"/>
              </a:spcBef>
              <a:spcAft>
                <a:spcPts val="0"/>
              </a:spcAft>
              <a:buClr>
                <a:schemeClr val="dk1"/>
              </a:buClr>
              <a:buSzPts val="3200"/>
              <a:buNone/>
              <a:defRPr b="1" sz="3200"/>
            </a:lvl8pPr>
            <a:lvl9pPr indent="-228600" lvl="8" marL="4114800" algn="l">
              <a:lnSpc>
                <a:spcPct val="90000"/>
              </a:lnSpc>
              <a:spcBef>
                <a:spcPts val="1000"/>
              </a:spcBef>
              <a:spcAft>
                <a:spcPts val="0"/>
              </a:spcAft>
              <a:buClr>
                <a:schemeClr val="dk1"/>
              </a:buClr>
              <a:buSzPts val="3200"/>
              <a:buNone/>
              <a:defRPr b="1" sz="3200"/>
            </a:lvl9pPr>
          </a:lstStyle>
          <a:p/>
        </p:txBody>
      </p:sp>
      <p:sp>
        <p:nvSpPr>
          <p:cNvPr id="71" name="Google Shape;71;p48"/>
          <p:cNvSpPr txBox="1"/>
          <p:nvPr>
            <p:ph idx="4" type="body"/>
          </p:nvPr>
        </p:nvSpPr>
        <p:spPr>
          <a:xfrm>
            <a:off x="12357102" y="5010150"/>
            <a:ext cx="11264900" cy="6686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2" name="Google Shape;72;p48"/>
          <p:cNvPicPr preferRelativeResize="0"/>
          <p:nvPr/>
        </p:nvPicPr>
        <p:blipFill rotWithShape="1">
          <a:blip r:embed="rId2">
            <a:alphaModFix/>
          </a:blip>
          <a:srcRect b="0" l="0" r="0" t="0"/>
          <a:stretch/>
        </p:blipFill>
        <p:spPr>
          <a:xfrm>
            <a:off x="762000" y="12469466"/>
            <a:ext cx="2171700" cy="484533"/>
          </a:xfrm>
          <a:prstGeom prst="rect">
            <a:avLst/>
          </a:prstGeom>
          <a:noFill/>
          <a:ln>
            <a:noFill/>
          </a:ln>
        </p:spPr>
      </p:pic>
      <p:sp>
        <p:nvSpPr>
          <p:cNvPr id="73" name="Google Shape;73;p48"/>
          <p:cNvSpPr txBox="1"/>
          <p:nvPr>
            <p:ph idx="12" type="sldNum"/>
          </p:nvPr>
        </p:nvSpPr>
        <p:spPr>
          <a:xfrm>
            <a:off x="15659100" y="-1103312"/>
            <a:ext cx="5486400" cy="276999"/>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
        <p:nvSpPr>
          <p:cNvPr id="74" name="Google Shape;74;p48"/>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SERENITY</a:t>
            </a:r>
            <a:endParaRPr b="0" i="0" sz="1200" u="none" cap="none" strike="noStrike">
              <a:solidFill>
                <a:schemeClr val="lt1"/>
              </a:solidFill>
              <a:latin typeface="Arial"/>
              <a:ea typeface="Arial"/>
              <a:cs typeface="Arial"/>
              <a:sym typeface="Arial"/>
            </a:endParaRPr>
          </a:p>
        </p:txBody>
      </p:sp>
      <p:sp>
        <p:nvSpPr>
          <p:cNvPr id="75" name="Google Shape;75;p48"/>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2025</a:t>
            </a:r>
            <a:endParaRPr b="0" i="0" sz="1200" u="none" cap="none" strike="noStrike">
              <a:solidFill>
                <a:schemeClr val="lt1"/>
              </a:solidFill>
              <a:latin typeface="Arial"/>
              <a:ea typeface="Arial"/>
              <a:cs typeface="Arial"/>
              <a:sym typeface="Arial"/>
            </a:endParaRPr>
          </a:p>
        </p:txBody>
      </p:sp>
      <p:pic>
        <p:nvPicPr>
          <p:cNvPr id="76" name="Google Shape;76;p48"/>
          <p:cNvPicPr preferRelativeResize="0"/>
          <p:nvPr/>
        </p:nvPicPr>
        <p:blipFill rotWithShape="1">
          <a:blip r:embed="rId3">
            <a:alphaModFix/>
          </a:blip>
          <a:srcRect b="0" l="0" r="0" t="0"/>
          <a:stretch/>
        </p:blipFill>
        <p:spPr>
          <a:xfrm>
            <a:off x="22834420" y="12214236"/>
            <a:ext cx="847338" cy="99499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9" name="Shape 9"/>
        <p:cNvGrpSpPr/>
        <p:nvPr/>
      </p:nvGrpSpPr>
      <p:grpSpPr>
        <a:xfrm>
          <a:off x="0" y="0"/>
          <a:ext cx="0" cy="0"/>
          <a:chOff x="0" y="0"/>
          <a:chExt cx="0" cy="0"/>
        </a:xfrm>
      </p:grpSpPr>
      <p:sp>
        <p:nvSpPr>
          <p:cNvPr id="10" name="Google Shape;10;p39"/>
          <p:cNvSpPr txBox="1"/>
          <p:nvPr>
            <p:ph type="title"/>
          </p:nvPr>
        </p:nvSpPr>
        <p:spPr>
          <a:xfrm>
            <a:off x="761999" y="1524000"/>
            <a:ext cx="15128875" cy="4484687"/>
          </a:xfrm>
          <a:prstGeom prst="rect">
            <a:avLst/>
          </a:prstGeom>
          <a:noFill/>
          <a:ln>
            <a:noFill/>
          </a:ln>
        </p:spPr>
        <p:txBody>
          <a:bodyPr anchorCtr="0" anchor="t" bIns="0" lIns="0" spcFirstLastPara="1" rIns="0" wrap="square" tIns="0">
            <a:normAutofit/>
          </a:bodyPr>
          <a:lstStyle>
            <a:lvl1pPr lvl="0" marR="0" rtl="0" algn="l">
              <a:lnSpc>
                <a:spcPct val="90000"/>
              </a:lnSpc>
              <a:spcBef>
                <a:spcPts val="0"/>
              </a:spcBef>
              <a:spcAft>
                <a:spcPts val="0"/>
              </a:spcAft>
              <a:buClr>
                <a:srgbClr val="323232"/>
              </a:buClr>
              <a:buSzPts val="8000"/>
              <a:buFont typeface="Arial"/>
              <a:buNone/>
              <a:defRPr b="0" i="0" sz="8000" u="none" cap="none" strike="noStrike">
                <a:solidFill>
                  <a:srgbClr val="32323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9"/>
          <p:cNvSpPr txBox="1"/>
          <p:nvPr>
            <p:ph idx="1" type="body"/>
          </p:nvPr>
        </p:nvSpPr>
        <p:spPr>
          <a:xfrm>
            <a:off x="755650" y="6858000"/>
            <a:ext cx="15135225" cy="4838700"/>
          </a:xfrm>
          <a:prstGeom prst="rect">
            <a:avLst/>
          </a:prstGeom>
          <a:noFill/>
          <a:ln>
            <a:noFill/>
          </a:ln>
        </p:spPr>
        <p:txBody>
          <a:bodyPr anchorCtr="0" anchor="t" bIns="0" lIns="0" spcFirstLastPara="1" rIns="0" wrap="square" tIns="0">
            <a:normAutofit/>
          </a:bodyPr>
          <a:lstStyle>
            <a:lvl1pPr indent="-584200" lvl="0" marL="457200" marR="0" rtl="0" algn="l">
              <a:lnSpc>
                <a:spcPct val="90000"/>
              </a:lnSpc>
              <a:spcBef>
                <a:spcPts val="2000"/>
              </a:spcBef>
              <a:spcAft>
                <a:spcPts val="0"/>
              </a:spcAft>
              <a:buClr>
                <a:srgbClr val="323232"/>
              </a:buClr>
              <a:buSzPts val="5600"/>
              <a:buFont typeface="Arial"/>
              <a:buChar char="•"/>
              <a:defRPr b="0" i="0" sz="5600" u="none" cap="none" strike="noStrike">
                <a:solidFill>
                  <a:srgbClr val="323232"/>
                </a:solidFill>
                <a:latin typeface="Arial"/>
                <a:ea typeface="Arial"/>
                <a:cs typeface="Arial"/>
                <a:sym typeface="Arial"/>
              </a:defRPr>
            </a:lvl1pPr>
            <a:lvl2pPr indent="-533400" lvl="1" marL="914400" marR="0" rtl="0" algn="l">
              <a:lnSpc>
                <a:spcPct val="90000"/>
              </a:lnSpc>
              <a:spcBef>
                <a:spcPts val="1000"/>
              </a:spcBef>
              <a:spcAft>
                <a:spcPts val="0"/>
              </a:spcAft>
              <a:buClr>
                <a:srgbClr val="323232"/>
              </a:buClr>
              <a:buSzPts val="4800"/>
              <a:buFont typeface="Arial"/>
              <a:buChar char="•"/>
              <a:defRPr b="0" i="0" sz="4800" u="none" cap="none" strike="noStrike">
                <a:solidFill>
                  <a:srgbClr val="323232"/>
                </a:solidFill>
                <a:latin typeface="Arial"/>
                <a:ea typeface="Arial"/>
                <a:cs typeface="Arial"/>
                <a:sym typeface="Arial"/>
              </a:defRPr>
            </a:lvl2pPr>
            <a:lvl3pPr indent="-482600" lvl="2" marL="1371600" marR="0" rtl="0" algn="l">
              <a:lnSpc>
                <a:spcPct val="90000"/>
              </a:lnSpc>
              <a:spcBef>
                <a:spcPts val="1000"/>
              </a:spcBef>
              <a:spcAft>
                <a:spcPts val="0"/>
              </a:spcAft>
              <a:buClr>
                <a:srgbClr val="323232"/>
              </a:buClr>
              <a:buSzPts val="4000"/>
              <a:buFont typeface="Arial"/>
              <a:buChar char="•"/>
              <a:defRPr b="0" i="0" sz="4000" u="none" cap="none" strike="noStrike">
                <a:solidFill>
                  <a:srgbClr val="323232"/>
                </a:solidFill>
                <a:latin typeface="Arial"/>
                <a:ea typeface="Arial"/>
                <a:cs typeface="Arial"/>
                <a:sym typeface="Arial"/>
              </a:defRPr>
            </a:lvl3pPr>
            <a:lvl4pPr indent="-457200" lvl="3" marL="1828800"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4pPr>
            <a:lvl5pPr indent="-457200" lvl="4" marL="2286000"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15:clr>
            <a:srgbClr val="F26B43"/>
          </p15:clr>
        </p15:guide>
        <p15:guide id="2" pos="15360">
          <p15:clr>
            <a:srgbClr val="F26B43"/>
          </p15:clr>
        </p15:guide>
        <p15:guide id="3" pos="480">
          <p15:clr>
            <a:srgbClr val="F26B43"/>
          </p15:clr>
        </p15:guide>
        <p15:guide id="4" pos="1489">
          <p15:clr>
            <a:srgbClr val="F26B43"/>
          </p15:clr>
        </p15:guide>
        <p15:guide id="5" pos="1697">
          <p15:clr>
            <a:srgbClr val="F26B43"/>
          </p15:clr>
        </p15:guide>
        <p15:guide id="6" pos="2706">
          <p15:clr>
            <a:srgbClr val="F26B43"/>
          </p15:clr>
        </p15:guide>
        <p15:guide id="7" pos="2914">
          <p15:clr>
            <a:srgbClr val="F26B43"/>
          </p15:clr>
        </p15:guide>
        <p15:guide id="8" pos="3924">
          <p15:clr>
            <a:srgbClr val="F26B43"/>
          </p15:clr>
        </p15:guide>
        <p15:guide id="9" pos="4132">
          <p15:clr>
            <a:srgbClr val="F26B43"/>
          </p15:clr>
        </p15:guide>
        <p15:guide id="10" pos="5141">
          <p15:clr>
            <a:srgbClr val="F26B43"/>
          </p15:clr>
        </p15:guide>
        <p15:guide id="11" pos="5349">
          <p15:clr>
            <a:srgbClr val="F26B43"/>
          </p15:clr>
        </p15:guide>
        <p15:guide id="12" pos="6358">
          <p15:clr>
            <a:srgbClr val="F26B43"/>
          </p15:clr>
        </p15:guide>
        <p15:guide id="13" pos="6566">
          <p15:clr>
            <a:srgbClr val="F26B43"/>
          </p15:clr>
        </p15:guide>
        <p15:guide id="14" pos="7576">
          <p15:clr>
            <a:srgbClr val="F26B43"/>
          </p15:clr>
        </p15:guide>
        <p15:guide id="15" pos="7784">
          <p15:clr>
            <a:srgbClr val="F26B43"/>
          </p15:clr>
        </p15:guide>
        <p15:guide id="16" pos="8808">
          <p15:clr>
            <a:srgbClr val="F26B43"/>
          </p15:clr>
        </p15:guide>
        <p15:guide id="17" pos="9001">
          <p15:clr>
            <a:srgbClr val="F26B43"/>
          </p15:clr>
        </p15:guide>
        <p15:guide id="18" pos="10010">
          <p15:clr>
            <a:srgbClr val="F26B43"/>
          </p15:clr>
        </p15:guide>
        <p15:guide id="19" pos="10218">
          <p15:clr>
            <a:srgbClr val="F26B43"/>
          </p15:clr>
        </p15:guide>
        <p15:guide id="20" pos="11228">
          <p15:clr>
            <a:srgbClr val="F26B43"/>
          </p15:clr>
        </p15:guide>
        <p15:guide id="21" pos="11436">
          <p15:clr>
            <a:srgbClr val="F26B43"/>
          </p15:clr>
        </p15:guide>
        <p15:guide id="22" pos="12445">
          <p15:clr>
            <a:srgbClr val="F26B43"/>
          </p15:clr>
        </p15:guide>
        <p15:guide id="23" pos="12653">
          <p15:clr>
            <a:srgbClr val="F26B43"/>
          </p15:clr>
        </p15:guide>
        <p15:guide id="24" pos="13662">
          <p15:clr>
            <a:srgbClr val="F26B43"/>
          </p15:clr>
        </p15:guide>
        <p15:guide id="25" pos="13896">
          <p15:clr>
            <a:srgbClr val="F26B43"/>
          </p15:clr>
        </p15:guide>
        <p15:guide id="26" pos="14880">
          <p15:clr>
            <a:srgbClr val="F26B43"/>
          </p15:clr>
        </p15:guide>
        <p15:guide id="27" orient="horz">
          <p15:clr>
            <a:srgbClr val="F26B43"/>
          </p15:clr>
        </p15:guide>
        <p15:guide id="28" orient="horz" pos="8640">
          <p15:clr>
            <a:srgbClr val="F26B43"/>
          </p15:clr>
        </p15:guide>
        <p15:guide id="29" orient="horz" pos="960">
          <p15:clr>
            <a:srgbClr val="F26B43"/>
          </p15:clr>
        </p15:guide>
        <p15:guide id="30" orient="horz" pos="7680">
          <p15:clr>
            <a:srgbClr val="F26B43"/>
          </p15:clr>
        </p15:guide>
        <p15:guide id="31" orient="horz" pos="8160">
          <p15:clr>
            <a:srgbClr val="F26B43"/>
          </p15:clr>
        </p15:guide>
        <p15:guide id="32" orient="horz" pos="480">
          <p15:clr>
            <a:srgbClr val="F26B43"/>
          </p15:clr>
        </p15:guide>
        <p15:guide id="33" orient="horz" pos="736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www.freepik.com/free-vector/sharing-content-social-media_7769215.htm#fromView=search&amp;page=1&amp;position=0&amp;uuid=936f5367-1938-4269-85b5-b7e0b40076a3&amp;query=Google+Yourself+animation" TargetMode="Externa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www.freepik.com/free-vector/landing-page-template_1988188.htm#fromView=search&amp;page=1&amp;position=3&amp;uuid=715be5c5-d0f5-40c3-a05d-e1395121f8c8&amp;query=Adjusting+App+Permissions+to+Minimise+Data+Collection+animation" TargetMode="Externa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hyperlink" Target="https://www.freepik.com/premium-vector/business-team-management_134040177.htm#fromView=search&amp;page=1&amp;position=7&amp;uuid=05c4d5bc-0a42-416c-b835-f4ee3af45533&amp;query=Disabling+Geolocation+and+Metadata+Sharing+animation"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hyperlink" Target="https://www.youtube.com/watch?v=BcdZm3WAF4A"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1" Type="http://schemas.openxmlformats.org/officeDocument/2006/relationships/hyperlink" Target="https://mindyertime.scot/" TargetMode="External"/><Relationship Id="rId10" Type="http://schemas.openxmlformats.org/officeDocument/2006/relationships/hyperlink" Target="https://www.rsph.org.uk/uploads/assets/uploaded/62be270a-38f9-4a04-9f79c9fc91e3d6d3.pdf" TargetMode="External"/><Relationship Id="rId13" Type="http://schemas.openxmlformats.org/officeDocument/2006/relationships/hyperlink" Target="https://www.unicef.org/globalinsight/reports/policy-guidance-ai-children" TargetMode="External"/><Relationship Id="rId12" Type="http://schemas.openxmlformats.org/officeDocument/2006/relationships/hyperlink" Target="https://saferinternet.org.uk/guide-and-resource" TargetMode="External"/><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www.commonsensemedia.org/privacy-and-internet-safety" TargetMode="External"/><Relationship Id="rId4" Type="http://schemas.openxmlformats.org/officeDocument/2006/relationships/hyperlink" Target="https://www.enisa.europa.eu/" TargetMode="External"/><Relationship Id="rId9" Type="http://schemas.openxmlformats.org/officeDocument/2006/relationships/hyperlink" Target="https://www.oecd.org/" TargetMode="External"/><Relationship Id="rId14" Type="http://schemas.openxmlformats.org/officeDocument/2006/relationships/hyperlink" Target="https://www.unicef-irc.org/" TargetMode="External"/><Relationship Id="rId5" Type="http://schemas.openxmlformats.org/officeDocument/2006/relationships/hyperlink" Target="https://doi.org/10.1177/1461444816686318" TargetMode="External"/><Relationship Id="rId6" Type="http://schemas.openxmlformats.org/officeDocument/2006/relationships/hyperlink" Target="https://www.microsoft.com/" TargetMode="External"/><Relationship Id="rId7" Type="http://schemas.openxmlformats.org/officeDocument/2006/relationships/hyperlink" Target="https://datadetoxkit.org/" TargetMode="External"/><Relationship Id="rId8" Type="http://schemas.openxmlformats.org/officeDocument/2006/relationships/hyperlink" Target="https://www.ncsc.gov.uk/cyberaware"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s://www.freepik.com/free-vector/digital-detox-flat-background-with-people-reading-book-meditating-lotus-pose-riding-bike-vector-illustration_64993121.htm#fromView=search&amp;page=1&amp;position=28&amp;uuid=c025ec8c-f1ba-4b4f-9c30-c33ffe2c02e9&amp;query=digital+Setting+Healthy+Boundaries+animation" TargetMode="Externa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93" name="Shape 93"/>
        <p:cNvGrpSpPr/>
        <p:nvPr/>
      </p:nvGrpSpPr>
      <p:grpSpPr>
        <a:xfrm>
          <a:off x="0" y="0"/>
          <a:ext cx="0" cy="0"/>
          <a:chOff x="0" y="0"/>
          <a:chExt cx="0" cy="0"/>
        </a:xfrm>
      </p:grpSpPr>
      <p:sp>
        <p:nvSpPr>
          <p:cNvPr id="94" name="Google Shape;94;p1"/>
          <p:cNvSpPr txBox="1"/>
          <p:nvPr>
            <p:ph type="title"/>
          </p:nvPr>
        </p:nvSpPr>
        <p:spPr>
          <a:xfrm>
            <a:off x="762000" y="5657850"/>
            <a:ext cx="18063300" cy="377190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3700"/>
              <a:buNone/>
            </a:pPr>
            <a:r>
              <a:rPr lang="en-IE" sz="8000">
                <a:latin typeface="Arial"/>
                <a:ea typeface="Arial"/>
                <a:cs typeface="Arial"/>
                <a:sym typeface="Arial"/>
              </a:rPr>
              <a:t>Τίτλος Ενότητας: Προστασία Προσωπικών Δεδομένων</a:t>
            </a:r>
            <a:endParaRPr sz="800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5"/>
          <p:cNvSpPr txBox="1"/>
          <p:nvPr>
            <p:ph type="title"/>
          </p:nvPr>
        </p:nvSpPr>
        <p:spPr>
          <a:xfrm>
            <a:off x="1523999" y="1785257"/>
            <a:ext cx="22860001" cy="76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Παράδειγμα</a:t>
            </a:r>
            <a:endParaRPr sz="3300">
              <a:latin typeface="Arial"/>
              <a:ea typeface="Arial"/>
              <a:cs typeface="Arial"/>
              <a:sym typeface="Arial"/>
            </a:endParaRPr>
          </a:p>
        </p:txBody>
      </p:sp>
      <p:sp>
        <p:nvSpPr>
          <p:cNvPr id="149" name="Google Shape;149;p15"/>
          <p:cNvSpPr txBox="1"/>
          <p:nvPr>
            <p:ph idx="1" type="body"/>
          </p:nvPr>
        </p:nvSpPr>
        <p:spPr>
          <a:xfrm>
            <a:off x="1172481" y="2989490"/>
            <a:ext cx="21143233" cy="9202510"/>
          </a:xfrm>
          <a:prstGeom prst="rect">
            <a:avLst/>
          </a:prstGeom>
          <a:noFill/>
          <a:ln>
            <a:noFill/>
          </a:ln>
        </p:spPr>
        <p:txBody>
          <a:bodyPr anchorCtr="0" anchor="t" bIns="0" lIns="0" spcFirstLastPara="1" rIns="0" wrap="square" tIns="0">
            <a:normAutofit/>
          </a:bodyPr>
          <a:lstStyle/>
          <a:p>
            <a:pPr indent="0" lvl="0" marL="228600" rtl="0" algn="just">
              <a:lnSpc>
                <a:spcPct val="120000"/>
              </a:lnSpc>
              <a:spcBef>
                <a:spcPts val="2000"/>
              </a:spcBef>
              <a:spcAft>
                <a:spcPts val="0"/>
              </a:spcAft>
              <a:buSzPts val="2795"/>
              <a:buNone/>
            </a:pPr>
            <a:r>
              <a:rPr lang="en-IE" sz="2800"/>
              <a:t>Η φίλη σας δημοσιεύει μια φωτογραφία στο Instagram που δείχνει τη θέα από το σπίτι της και γράφει στη λεζάντα: «Οικογενειακές διακοπές για 2 εβδομάδες!»</a:t>
            </a:r>
            <a:br>
              <a:rPr lang="en-IE" sz="2800"/>
            </a:br>
            <a:r>
              <a:rPr lang="en-IE" sz="2800"/>
              <a:t>Στην αρχή, η ανάρτηση είναι συναρπαστική και ακίνδυνη. Αλλά αποκαλύπτει επίσης ότι κανείς δεν είναι σπίτι και δίνει στοιχεία για την τοποθεσία. Κάποιος που αναγνωρίζει την περιοχή θα μπορούσε να αναγνωρίσει το σπίτι ή να χρησιμοποιήσει τις πληροφορίες με επιβλαβείς τρόπους. Ακόμη και όταν ένας λογαριασμός είναι ιδιωτικός, τα στιγμιότυπα οθόνης και η αναδημοσίευση σημαίνουν ότι οι αναρτήσεις μπορούν να ταξιδέψουν περισσότερο από το αναμενόμενο.</a:t>
            </a:r>
            <a:endParaRPr sz="2800">
              <a:latin typeface="Arial"/>
              <a:ea typeface="Arial"/>
              <a:cs typeface="Arial"/>
              <a:sym typeface="Arial"/>
            </a:endParaRPr>
          </a:p>
          <a:p>
            <a:pPr indent="0" lvl="0" marL="228600" rtl="0" algn="just">
              <a:lnSpc>
                <a:spcPct val="120000"/>
              </a:lnSpc>
              <a:spcBef>
                <a:spcPts val="2000"/>
              </a:spcBef>
              <a:spcAft>
                <a:spcPts val="0"/>
              </a:spcAft>
              <a:buSzPts val="2795"/>
              <a:buNone/>
            </a:pPr>
            <a:r>
              <a:rPr b="1" lang="en-IE" sz="2800"/>
              <a:t>Γιατί έχει σημασία</a:t>
            </a:r>
            <a:endParaRPr/>
          </a:p>
          <a:p>
            <a:pPr indent="0" lvl="0" marL="228600" rtl="0" algn="just">
              <a:lnSpc>
                <a:spcPct val="120000"/>
              </a:lnSpc>
              <a:spcBef>
                <a:spcPts val="2000"/>
              </a:spcBef>
              <a:spcAft>
                <a:spcPts val="0"/>
              </a:spcAft>
              <a:buSzPts val="2795"/>
              <a:buNone/>
            </a:pPr>
            <a:r>
              <a:rPr lang="en-IE" sz="2800"/>
              <a:t>• Μικρές λεπτομέρειες στις αναρτήσεις μπορούν να αποκαλύψουν περισσότερες προσωπικές πληροφορίες από ό,τι συνειδητοποιούμε.</a:t>
            </a:r>
            <a:br>
              <a:rPr lang="en-IE" sz="2800"/>
            </a:br>
            <a:r>
              <a:rPr lang="en-IE" sz="2800"/>
              <a:t>• Η δημόσια κοινή χρήση ενδείξεων τοποθεσίας ή ταξιδιωτικών σχεδίων μπορεί να αυξήσει τους κινδύνους για την ασφάλεια.</a:t>
            </a:r>
            <a:br>
              <a:rPr lang="en-IE" sz="2800"/>
            </a:br>
            <a:r>
              <a:rPr lang="en-IE" sz="2800"/>
              <a:t>• Η σκέψη πριν από την ανάρτηση βοηθά στην προστασία τόσο εσάς όσο και των ανθρώπων γύρω σας.</a:t>
            </a:r>
            <a:br>
              <a:rPr lang="en-IE" sz="2800"/>
            </a:br>
            <a:r>
              <a:rPr lang="en-IE" sz="2800"/>
              <a:t>• Το να είστε προσεκτικοί στο διαδίκτυο υποστηρίζει ασφαλέστερες ψηφιακές συνήθειες και δείχνει φροντίδα για την ευημερία των φίλων σας.</a:t>
            </a:r>
            <a:endParaRPr sz="2800">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2"/>
          <p:cNvSpPr txBox="1"/>
          <p:nvPr>
            <p:ph idx="2" type="body"/>
          </p:nvPr>
        </p:nvSpPr>
        <p:spPr>
          <a:xfrm>
            <a:off x="8491538" y="4839080"/>
            <a:ext cx="14493162" cy="7329524"/>
          </a:xfrm>
          <a:prstGeom prst="rect">
            <a:avLst/>
          </a:prstGeom>
          <a:noFill/>
          <a:ln>
            <a:noFill/>
          </a:ln>
        </p:spPr>
        <p:txBody>
          <a:bodyPr anchorCtr="0" anchor="t" bIns="0" lIns="0" spcFirstLastPara="1" rIns="0" wrap="square" tIns="0">
            <a:noAutofit/>
          </a:bodyPr>
          <a:lstStyle/>
          <a:p>
            <a:pPr indent="0" lvl="0" marL="114300" rtl="0" algn="just">
              <a:lnSpc>
                <a:spcPct val="90000"/>
              </a:lnSpc>
              <a:spcBef>
                <a:spcPts val="2000"/>
              </a:spcBef>
              <a:spcAft>
                <a:spcPts val="0"/>
              </a:spcAft>
              <a:buSzPts val="4200"/>
              <a:buNone/>
            </a:pPr>
            <a:r>
              <a:rPr lang="en-IE" sz="2800"/>
              <a:t>Η προστασία των προσωπικών σας πληροφοριών στο διαδίκτυο είναι μια σημαντική συνήθεια ψηφιακής ασφάλειας. Αντί να εστιάζει στη φήμη ή στο πώς σας βλέπουν οι άλλοι, αυτή η δραστηριότητα σάς βοηθά να αναγνωρίσετε τον τρόπο με τον οποίο οι απάτες, οι απόπειρες ηλεκτρονικού ψαρέματος (phishing) ή οι ψεύτικοι λογαριασμοί προσπαθούν να συλλέξουν προσωπικά στοιχεία, όπως το όνομα, την τοποθεσία, τους κωδικούς πρόσβασης ή τη φωτογραφία σας.</a:t>
            </a:r>
            <a:endParaRPr sz="2800">
              <a:latin typeface="Arial"/>
              <a:ea typeface="Arial"/>
              <a:cs typeface="Arial"/>
              <a:sym typeface="Arial"/>
            </a:endParaRPr>
          </a:p>
          <a:p>
            <a:pPr indent="-342900" lvl="0" marL="457200" rtl="0" algn="just">
              <a:lnSpc>
                <a:spcPct val="90000"/>
              </a:lnSpc>
              <a:spcBef>
                <a:spcPts val="2000"/>
              </a:spcBef>
              <a:spcAft>
                <a:spcPts val="0"/>
              </a:spcAft>
              <a:buSzPts val="4200"/>
              <a:buChar char="•"/>
            </a:pPr>
            <a:r>
              <a:rPr lang="en-IE" sz="2800"/>
              <a:t>Οι διαδικτυακές απάτες συχνά φαίνονται πειστικές. Τα μηνύματα μπορεί να προσποιούνται ότι προέρχονται από ένα παιχνίδι, έναν influencer, μια εταιρεία παράδοσης ή ακόμα και έναν φίλο που σας ζητά να κάνετε κλικ σε έναν σύνδεσμο ή να "επαληθεύσετε" τον λογαριασμό σας.</a:t>
            </a:r>
            <a:br>
              <a:rPr lang="en-IE" sz="2800"/>
            </a:br>
            <a:r>
              <a:rPr lang="en-IE" sz="2800"/>
              <a:t>Οι απόπειρες phishing προσπαθούν να σας βιάσουν να μοιραστείτε πληροφορίες δημιουργώντας επείγουσα ανάγκη, προσφέροντας ανταμοιβές ή προειδοποιώντας ότι ο λογαριασμός σας θα αποκλειστεί.</a:t>
            </a:r>
            <a:br>
              <a:rPr lang="en-IE" sz="2800"/>
            </a:br>
            <a:r>
              <a:rPr lang="en-IE" sz="2800"/>
              <a:t>Η εκμάθηση της παύσης και της ερώτησης απροσδόκητων αιτημάτων σάς βοηθά να προστατεύσετε τον εαυτό σας και να αποφύγετε την απώλεια του ελέγχου των προσωπικών σας δεδομένων.</a:t>
            </a:r>
            <a:endParaRPr sz="2800"/>
          </a:p>
        </p:txBody>
      </p:sp>
      <p:sp>
        <p:nvSpPr>
          <p:cNvPr id="155" name="Google Shape;155;p12"/>
          <p:cNvSpPr txBox="1"/>
          <p:nvPr>
            <p:ph type="title"/>
          </p:nvPr>
        </p:nvSpPr>
        <p:spPr>
          <a:xfrm>
            <a:off x="1128713" y="2078982"/>
            <a:ext cx="12758057" cy="1204936"/>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lang="en-IE" sz="3300">
                <a:latin typeface="Arial"/>
                <a:ea typeface="Arial"/>
                <a:cs typeface="Arial"/>
                <a:sym typeface="Arial"/>
              </a:rPr>
              <a:t>Πρακτική αυτοφροντίδας 2: Εντοπίστε και προστατέψτε τα προσωπικά σας στοιχεία στο Διαδίκτυο</a:t>
            </a:r>
            <a:endParaRPr sz="3300">
              <a:latin typeface="Arial"/>
              <a:ea typeface="Arial"/>
              <a:cs typeface="Arial"/>
              <a:sym typeface="Arial"/>
            </a:endParaRPr>
          </a:p>
        </p:txBody>
      </p:sp>
      <p:pic>
        <p:nvPicPr>
          <p:cNvPr id="156" name="Google Shape;156;p12" title="Screenshot 2026-01-27 170946.png">
            <a:hlinkClick r:id="rId3"/>
          </p:cNvPr>
          <p:cNvPicPr preferRelativeResize="0"/>
          <p:nvPr/>
        </p:nvPicPr>
        <p:blipFill rotWithShape="1">
          <a:blip r:embed="rId4">
            <a:alphaModFix/>
          </a:blip>
          <a:srcRect b="0" l="0" r="0" t="0"/>
          <a:stretch/>
        </p:blipFill>
        <p:spPr>
          <a:xfrm>
            <a:off x="1399300" y="4333776"/>
            <a:ext cx="6203950" cy="6700774"/>
          </a:xfrm>
          <a:prstGeom prst="rect">
            <a:avLst/>
          </a:prstGeom>
          <a:noFill/>
          <a:ln>
            <a:noFill/>
          </a:ln>
        </p:spPr>
      </p:pic>
      <p:sp>
        <p:nvSpPr>
          <p:cNvPr id="157" name="Google Shape;157;p12"/>
          <p:cNvSpPr txBox="1"/>
          <p:nvPr/>
        </p:nvSpPr>
        <p:spPr>
          <a:xfrm>
            <a:off x="1128713" y="11266948"/>
            <a:ext cx="7032625"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400" u="none" cap="none" strike="noStrike">
                <a:solidFill>
                  <a:srgbClr val="000000"/>
                </a:solidFill>
                <a:latin typeface="Arial"/>
                <a:ea typeface="Arial"/>
                <a:cs typeface="Arial"/>
                <a:sym typeface="Arial"/>
              </a:rPr>
              <a:t>https://www.freepik.com/free-vector/sharing-content-social-media_7769215.htm#fromView=search&amp;page=1&amp;position=0&amp;uuid=936f5367-1938-4269-85b5-b7e0b40076a3&amp;query=Google+Yourself+animation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3"/>
          <p:cNvSpPr txBox="1"/>
          <p:nvPr>
            <p:ph type="title"/>
          </p:nvPr>
        </p:nvSpPr>
        <p:spPr>
          <a:xfrm>
            <a:off x="1275443" y="1502230"/>
            <a:ext cx="22860000" cy="6015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Παράδειγμα</a:t>
            </a:r>
            <a:endParaRPr sz="3300">
              <a:latin typeface="Arial"/>
              <a:ea typeface="Arial"/>
              <a:cs typeface="Arial"/>
              <a:sym typeface="Arial"/>
            </a:endParaRPr>
          </a:p>
        </p:txBody>
      </p:sp>
      <p:sp>
        <p:nvSpPr>
          <p:cNvPr id="164" name="Google Shape;164;p13"/>
          <p:cNvSpPr txBox="1"/>
          <p:nvPr>
            <p:ph idx="1" type="body"/>
          </p:nvPr>
        </p:nvSpPr>
        <p:spPr>
          <a:xfrm>
            <a:off x="927100" y="2272049"/>
            <a:ext cx="22694900" cy="9941721"/>
          </a:xfrm>
          <a:prstGeom prst="rect">
            <a:avLst/>
          </a:prstGeom>
          <a:noFill/>
          <a:ln>
            <a:noFill/>
          </a:ln>
        </p:spPr>
        <p:txBody>
          <a:bodyPr anchorCtr="0" anchor="t" bIns="0" lIns="0" spcFirstLastPara="1" rIns="0" wrap="square" tIns="0">
            <a:noAutofit/>
          </a:bodyPr>
          <a:lstStyle/>
          <a:p>
            <a:pPr indent="-228600" lvl="0" marL="457200" rtl="0" algn="just">
              <a:lnSpc>
                <a:spcPct val="90000"/>
              </a:lnSpc>
              <a:spcBef>
                <a:spcPts val="2000"/>
              </a:spcBef>
              <a:spcAft>
                <a:spcPts val="0"/>
              </a:spcAft>
              <a:buSzPts val="5600"/>
              <a:buNone/>
            </a:pPr>
            <a:r>
              <a:rPr b="1" lang="en-IE" sz="2800"/>
              <a:t>Σενάριο 1</a:t>
            </a:r>
            <a:endParaRPr/>
          </a:p>
          <a:p>
            <a:pPr indent="-228600" lvl="0" marL="457200" rtl="0" algn="just">
              <a:lnSpc>
                <a:spcPct val="90000"/>
              </a:lnSpc>
              <a:spcBef>
                <a:spcPts val="2000"/>
              </a:spcBef>
              <a:spcAft>
                <a:spcPts val="0"/>
              </a:spcAft>
              <a:buSzPts val="5600"/>
              <a:buNone/>
            </a:pPr>
            <a:r>
              <a:rPr lang="en-IE" sz="2800"/>
              <a:t>Λαμβάνετε ένα DM από τον λογαριασμό του φίλου σας που λέει: "Γεια, αποσυνδέθηκα από τον λογαριασμό μου και το Instagram χρειάζεται να επαληθεύσω κάτι. Μπορείτε να βοηθήσετε; Θα σου στείλω έναν κωδικό και μπορείς να μου πεις τι είναι;» </a:t>
            </a:r>
            <a:br>
              <a:rPr lang="en-IE" sz="2800"/>
            </a:br>
            <a:r>
              <a:rPr lang="en-IE" sz="2800"/>
              <a:t> Αισθάνεται ελαφρώς βιαστικό. Το μήνυμα δεν ακούγεται ακριβώς όπως αυτοί, αλλά ο λογαριασμός φαίνεται αληθινός. Στη συνέχεια, ένας κωδικός φτάνει στο τηλέφωνό σας ζητώντας σας να επιβεβαιώσετε τη σύνδεση.</a:t>
            </a:r>
            <a:br>
              <a:rPr b="1" lang="en-IE" sz="2800"/>
            </a:br>
            <a:r>
              <a:rPr b="1" lang="en-IE" sz="2800"/>
              <a:t>Σενάριο 2</a:t>
            </a:r>
            <a:endParaRPr/>
          </a:p>
          <a:p>
            <a:pPr indent="-228600" lvl="0" marL="457200" rtl="0" algn="just">
              <a:lnSpc>
                <a:spcPct val="90000"/>
              </a:lnSpc>
              <a:spcBef>
                <a:spcPts val="2000"/>
              </a:spcBef>
              <a:spcAft>
                <a:spcPts val="0"/>
              </a:spcAft>
              <a:buSzPts val="5600"/>
              <a:buNone/>
            </a:pPr>
            <a:r>
              <a:rPr lang="en-IE" sz="2800"/>
              <a:t>Βλέπετε ένα σχόλιο κάτω από ένα βίντεο gaming: "Δωρεάν σπάνια πτώση δέρματος! Συνδεθείτε πριν τα μεσάνυχτα!»</a:t>
            </a:r>
            <a:br>
              <a:rPr lang="en-IE" sz="2800"/>
            </a:br>
            <a:r>
              <a:rPr lang="en-IE" sz="2800"/>
              <a:t>Ο σύνδεσμος φαίνεται πραγματικός, αλλά το όνομα του ιστότοπου είναι ελαφρώς ανορθόγραφο.</a:t>
            </a:r>
            <a:br>
              <a:rPr b="1" lang="en-IE" sz="2800"/>
            </a:br>
            <a:r>
              <a:rPr b="1" lang="en-IE" sz="2800"/>
              <a:t>Σενάριο 3</a:t>
            </a:r>
            <a:endParaRPr/>
          </a:p>
          <a:p>
            <a:pPr indent="-228600" lvl="0" marL="457200" rtl="0" algn="just">
              <a:lnSpc>
                <a:spcPct val="90000"/>
              </a:lnSpc>
              <a:spcBef>
                <a:spcPts val="2000"/>
              </a:spcBef>
              <a:spcAft>
                <a:spcPts val="0"/>
              </a:spcAft>
              <a:buSzPts val="5600"/>
              <a:buNone/>
            </a:pPr>
            <a:r>
              <a:rPr lang="en-IE" sz="2800"/>
              <a:t>Λαμβάνετε ένα μήνυμα: «Δεν ήταν δυνατή η παράδοση του δέματος σας. Ενημερώστε τα στοιχεία σας εδώ."</a:t>
            </a:r>
            <a:br>
              <a:rPr lang="en-IE" sz="2800"/>
            </a:br>
            <a:r>
              <a:rPr lang="en-IE" sz="2800"/>
              <a:t>Περιμένεις παράδοση, οπότε φαίνεται πιστευτό.</a:t>
            </a:r>
            <a:endParaRPr sz="2800"/>
          </a:p>
          <a:p>
            <a:pPr indent="0" lvl="0" marL="228600" rtl="0" algn="just">
              <a:lnSpc>
                <a:spcPct val="90000"/>
              </a:lnSpc>
              <a:spcBef>
                <a:spcPts val="2000"/>
              </a:spcBef>
              <a:spcAft>
                <a:spcPts val="0"/>
              </a:spcAft>
              <a:buSzPts val="2800"/>
              <a:buNone/>
            </a:pPr>
            <a:r>
              <a:rPr b="1" lang="en-IE" sz="2800"/>
              <a:t>Προστατέψτε τα προσωπικά σας στοιχεία!</a:t>
            </a:r>
            <a:endParaRPr/>
          </a:p>
          <a:p>
            <a:pPr indent="-457200" lvl="0" marL="685800" rtl="0" algn="just">
              <a:lnSpc>
                <a:spcPct val="90000"/>
              </a:lnSpc>
              <a:spcBef>
                <a:spcPts val="2000"/>
              </a:spcBef>
              <a:spcAft>
                <a:spcPts val="0"/>
              </a:spcAft>
              <a:buSzPts val="2800"/>
              <a:buFont typeface="Arial"/>
              <a:buChar char="•"/>
            </a:pPr>
            <a:r>
              <a:rPr lang="en-IE" sz="2800"/>
              <a:t>Οι απάτες συχνά δημιουργούν επείγουσα ανάγκη, ενθουσιασμό ή πίεση, ώστε να ενεργείτε γρήγορα.</a:t>
            </a:r>
            <a:br>
              <a:rPr lang="en-IE" sz="2800"/>
            </a:br>
            <a:r>
              <a:rPr lang="en-IE" sz="2800"/>
              <a:t>Μικρές λεπτομέρειες (ανορθόγραφοι σύνδεσμοι, ασυνήθιστος τόνος, βιαστικά αιτήματα) είναι προειδοποιητικά σημάδια.</a:t>
            </a:r>
            <a:br>
              <a:rPr lang="en-IE" sz="2800"/>
            </a:br>
            <a:r>
              <a:rPr lang="en-IE" sz="2800"/>
              <a:t>Οι κωδικοί επαλήθευσης, οι κωδικοί πρόσβασης και τα προσωπικά στοιχεία δεν πρέπει ποτέ να κοινοποιούνται.</a:t>
            </a:r>
            <a:br>
              <a:rPr lang="en-IE" sz="2800"/>
            </a:br>
            <a:r>
              <a:rPr lang="en-IE" sz="2800"/>
              <a:t>Όταν δεν είστε σίγουροι, κάντε παύση και ελέγξτε μέσω της επίσημης εφαρμογής ή επικοινωνήστε με το άτομο με άλλο τρόπο.</a:t>
            </a:r>
            <a:endParaRPr>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6"/>
          <p:cNvSpPr txBox="1"/>
          <p:nvPr>
            <p:ph idx="2" type="body"/>
          </p:nvPr>
        </p:nvSpPr>
        <p:spPr>
          <a:xfrm>
            <a:off x="8430491" y="4815574"/>
            <a:ext cx="14864696" cy="6091912"/>
          </a:xfrm>
          <a:prstGeom prst="rect">
            <a:avLst/>
          </a:prstGeom>
          <a:noFill/>
          <a:ln>
            <a:noFill/>
          </a:ln>
        </p:spPr>
        <p:txBody>
          <a:bodyPr anchorCtr="0" anchor="t" bIns="0" lIns="0" spcFirstLastPara="1" rIns="0" wrap="square" tIns="0">
            <a:noAutofit/>
          </a:bodyPr>
          <a:lstStyle/>
          <a:p>
            <a:pPr indent="-342900" lvl="0" marL="457200" rtl="0" algn="just">
              <a:lnSpc>
                <a:spcPct val="90000"/>
              </a:lnSpc>
              <a:spcBef>
                <a:spcPts val="2000"/>
              </a:spcBef>
              <a:spcAft>
                <a:spcPts val="0"/>
              </a:spcAft>
              <a:buSzPts val="4200"/>
              <a:buChar char="•"/>
            </a:pPr>
            <a:r>
              <a:rPr lang="en-IE" sz="2800"/>
              <a:t>Οι περισσότερες εφαρμογές για κινητά ζητούν πρόσβαση σε περισσότερα δεδομένα από όσα πραγματικά χρειάζονται για να λειτουργήσουν. Κατά την εγκατάσταση μιας εφαρμογής, μπορείτε να εκχωρήσετε αυτόματα δικαιώματα στις επαφές, το μικρόφωνο, την κάμερα, τις φωτογραφίες, την τοποθεσία ή τα αρχεία σας χωρίς να λάβετε πλήρως υπόψη γιατί απαιτείται αυτή η πρόσβαση. Με την πάροδο του χρόνου, αυτό μπορεί να οδηγήσει σε εκτεταμένη συλλογή δεδομένων παρασκηνίου, συχνά για σκοπούς διαφήμισης, δημιουργίας προφίλ ή ανάλυσης και όχι για βασικές λειτουργίες.</a:t>
            </a:r>
            <a:endParaRPr sz="2800"/>
          </a:p>
          <a:p>
            <a:pPr indent="-342900" lvl="0" marL="457200" rtl="0" algn="just">
              <a:lnSpc>
                <a:spcPct val="90000"/>
              </a:lnSpc>
              <a:spcBef>
                <a:spcPts val="2000"/>
              </a:spcBef>
              <a:spcAft>
                <a:spcPts val="0"/>
              </a:spcAft>
              <a:buSzPts val="4200"/>
              <a:buChar char="•"/>
            </a:pPr>
            <a:r>
              <a:rPr lang="en-IE" sz="2800"/>
              <a:t>Η προσαρμογή των αδειών εφαρμογών είναι μια απλή αλλά ισχυρή πρακτική ψηφιακής ασφάλειας. Σας επιτρέπει να ελέγχετε ενεργά ποιες πληροφορίες μπορεί να έχει πρόσβαση κάθε εφαρμογή και πότε. Αντί να δίνετε μόνιμη άδεια, μπορείτε συχνά να επιλέξετε επιλογές όπως "Να επιτρέπεται μόνο κατά τη χρήση της εφαρμογής" ή "Να μην επιτρέπεται". Αυτό μειώνει την περιττή παρακολούθηση και περιορίζει το πόσο μεγάλο μέρος της προσωπικής σας ζωής γίνεται μέρος των βάσεων δεδομένων δεδομένων.</a:t>
            </a:r>
            <a:endParaRPr sz="2800"/>
          </a:p>
        </p:txBody>
      </p:sp>
      <p:sp>
        <p:nvSpPr>
          <p:cNvPr id="170" name="Google Shape;170;p16"/>
          <p:cNvSpPr txBox="1"/>
          <p:nvPr>
            <p:ph type="title"/>
          </p:nvPr>
        </p:nvSpPr>
        <p:spPr>
          <a:xfrm>
            <a:off x="1088813" y="2340751"/>
            <a:ext cx="13171714" cy="100022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Προσέγγιση και Εργαλείο 1: Προσαρμογή των αδειών εφαρμογών για την ελαχιστοποίηση της συλλογής δεδομένων</a:t>
            </a:r>
            <a:endParaRPr sz="3300">
              <a:latin typeface="Arial"/>
              <a:ea typeface="Arial"/>
              <a:cs typeface="Arial"/>
              <a:sym typeface="Arial"/>
            </a:endParaRPr>
          </a:p>
        </p:txBody>
      </p:sp>
      <p:pic>
        <p:nvPicPr>
          <p:cNvPr id="171" name="Google Shape;171;p16" title="Screenshot 2026-01-27 171231.png">
            <a:hlinkClick r:id="rId3"/>
          </p:cNvPr>
          <p:cNvPicPr preferRelativeResize="0"/>
          <p:nvPr/>
        </p:nvPicPr>
        <p:blipFill rotWithShape="1">
          <a:blip r:embed="rId4">
            <a:alphaModFix/>
          </a:blip>
          <a:srcRect b="0" l="0" r="0" t="0"/>
          <a:stretch/>
        </p:blipFill>
        <p:spPr>
          <a:xfrm>
            <a:off x="1088813" y="4356643"/>
            <a:ext cx="6739536" cy="6305551"/>
          </a:xfrm>
          <a:prstGeom prst="rect">
            <a:avLst/>
          </a:prstGeom>
          <a:noFill/>
          <a:ln>
            <a:noFill/>
          </a:ln>
        </p:spPr>
      </p:pic>
      <p:sp>
        <p:nvSpPr>
          <p:cNvPr id="172" name="Google Shape;172;p16"/>
          <p:cNvSpPr txBox="1"/>
          <p:nvPr/>
        </p:nvSpPr>
        <p:spPr>
          <a:xfrm>
            <a:off x="1088813" y="10662194"/>
            <a:ext cx="5921587"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200" u="none" cap="none" strike="noStrike">
                <a:solidFill>
                  <a:srgbClr val="000000"/>
                </a:solidFill>
                <a:latin typeface="Arial"/>
                <a:ea typeface="Arial"/>
                <a:cs typeface="Arial"/>
                <a:sym typeface="Arial"/>
              </a:rPr>
              <a:t>https://www.freepik.com/free-vector/landing-page-template_1988188.htm#fromView=search&amp;page=1&amp;position=3&amp;uuid=715be5c5-d0f5-40c3-a05d-e1395121f8c8&amp;query=Adjusting+App+Permissions+to+Minimise+Data+Collection+animation</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7"/>
          <p:cNvSpPr txBox="1"/>
          <p:nvPr>
            <p:ph type="title"/>
          </p:nvPr>
        </p:nvSpPr>
        <p:spPr>
          <a:xfrm>
            <a:off x="1523999" y="2369994"/>
            <a:ext cx="22860001" cy="460292"/>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Παράδειγμα</a:t>
            </a:r>
            <a:endParaRPr sz="3300">
              <a:latin typeface="Arial"/>
              <a:ea typeface="Arial"/>
              <a:cs typeface="Arial"/>
              <a:sym typeface="Arial"/>
            </a:endParaRPr>
          </a:p>
        </p:txBody>
      </p:sp>
      <p:sp>
        <p:nvSpPr>
          <p:cNvPr id="179" name="Google Shape;179;p17"/>
          <p:cNvSpPr txBox="1"/>
          <p:nvPr>
            <p:ph idx="1" type="body"/>
          </p:nvPr>
        </p:nvSpPr>
        <p:spPr>
          <a:xfrm>
            <a:off x="1175656" y="3228975"/>
            <a:ext cx="20903746" cy="7258050"/>
          </a:xfrm>
          <a:prstGeom prst="rect">
            <a:avLst/>
          </a:prstGeom>
          <a:noFill/>
          <a:ln>
            <a:noFill/>
          </a:ln>
        </p:spPr>
        <p:txBody>
          <a:bodyPr anchorCtr="0" anchor="t" bIns="0" lIns="0" spcFirstLastPara="1" rIns="0" wrap="square" tIns="0">
            <a:normAutofit/>
          </a:bodyPr>
          <a:lstStyle/>
          <a:p>
            <a:pPr indent="-228600" lvl="0" marL="457200" rtl="0" algn="just">
              <a:lnSpc>
                <a:spcPct val="100000"/>
              </a:lnSpc>
              <a:spcBef>
                <a:spcPts val="2000"/>
              </a:spcBef>
              <a:spcAft>
                <a:spcPts val="0"/>
              </a:spcAft>
              <a:buSzPts val="5600"/>
              <a:buNone/>
            </a:pPr>
            <a:r>
              <a:t/>
            </a:r>
            <a:endParaRPr sz="3200">
              <a:latin typeface="Arial"/>
              <a:ea typeface="Arial"/>
              <a:cs typeface="Arial"/>
              <a:sym typeface="Arial"/>
            </a:endParaRPr>
          </a:p>
          <a:p>
            <a:pPr indent="-228600" lvl="0" marL="457200" rtl="0" algn="just">
              <a:lnSpc>
                <a:spcPct val="100000"/>
              </a:lnSpc>
              <a:spcBef>
                <a:spcPts val="2000"/>
              </a:spcBef>
              <a:spcAft>
                <a:spcPts val="0"/>
              </a:spcAft>
              <a:buSzPts val="5600"/>
              <a:buNone/>
            </a:pPr>
            <a:r>
              <a:rPr lang="en-IE" sz="2800"/>
              <a:t>Στο smartphone σας, ανοίξτε τις ρυθμίσεις σας → "Απόρρητο και ασφάλεια" → "Δικαιώματα εφαρμογής".</a:t>
            </a:r>
            <a:endParaRPr/>
          </a:p>
          <a:p>
            <a:pPr indent="-228600" lvl="0" marL="457200" rtl="0" algn="just">
              <a:lnSpc>
                <a:spcPct val="100000"/>
              </a:lnSpc>
              <a:spcBef>
                <a:spcPts val="2000"/>
              </a:spcBef>
              <a:spcAft>
                <a:spcPts val="0"/>
              </a:spcAft>
              <a:buSzPts val="5600"/>
              <a:buNone/>
            </a:pPr>
            <a:r>
              <a:t/>
            </a:r>
            <a:endParaRPr sz="2800">
              <a:latin typeface="Arial"/>
              <a:ea typeface="Arial"/>
              <a:cs typeface="Arial"/>
              <a:sym typeface="Arial"/>
            </a:endParaRPr>
          </a:p>
          <a:p>
            <a:pPr indent="0" lvl="0" marL="228600" rtl="0" algn="just">
              <a:lnSpc>
                <a:spcPct val="100000"/>
              </a:lnSpc>
              <a:spcBef>
                <a:spcPts val="2000"/>
              </a:spcBef>
              <a:spcAft>
                <a:spcPts val="0"/>
              </a:spcAft>
              <a:buSzPts val="5600"/>
              <a:buNone/>
            </a:pPr>
            <a:r>
              <a:rPr b="1" lang="en-IE" sz="2800"/>
              <a:t>Τι να κάνω:</a:t>
            </a:r>
            <a:endParaRPr/>
          </a:p>
          <a:p>
            <a:pPr indent="-457200" lvl="0" marL="685800" rtl="0" algn="just">
              <a:lnSpc>
                <a:spcPct val="100000"/>
              </a:lnSpc>
              <a:spcBef>
                <a:spcPts val="2000"/>
              </a:spcBef>
              <a:spcAft>
                <a:spcPts val="0"/>
              </a:spcAft>
              <a:buSzPts val="2800"/>
              <a:buFont typeface="Arial"/>
              <a:buChar char="•"/>
            </a:pPr>
            <a:r>
              <a:rPr lang="en-IE" sz="2800"/>
              <a:t>Ελέγξτε ποιες εφαρμογές μπορούν να έχουν πρόσβαση στην κάμερα, την τοποθεσία, τις επαφές και τα αρχεία σας.</a:t>
            </a:r>
            <a:br>
              <a:rPr lang="en-IE" sz="2800"/>
            </a:br>
            <a:r>
              <a:rPr lang="en-IE" sz="2800"/>
              <a:t>Απενεργοποιήστε τα περιττά δικαιώματα, ειδικά για εφαρμογές που δεν τα χρειάζονται.</a:t>
            </a:r>
            <a:br>
              <a:rPr lang="en-IE" sz="2800"/>
            </a:br>
            <a:r>
              <a:rPr lang="en-IE" sz="2800"/>
              <a:t>Επισκεφτείτε ξανά τα δικαιώματα μετά από κάθε ενημέρωση, οι εφαρμογές μερικές φορές επαναφέρουν αυτόματα την πρόσβαση.</a:t>
            </a:r>
            <a:endParaRPr sz="280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8"/>
          <p:cNvSpPr txBox="1"/>
          <p:nvPr>
            <p:ph idx="2" type="body"/>
          </p:nvPr>
        </p:nvSpPr>
        <p:spPr>
          <a:xfrm>
            <a:off x="8491538" y="4315121"/>
            <a:ext cx="14107885" cy="9074308"/>
          </a:xfrm>
          <a:prstGeom prst="rect">
            <a:avLst/>
          </a:prstGeom>
          <a:noFill/>
          <a:ln>
            <a:noFill/>
          </a:ln>
        </p:spPr>
        <p:txBody>
          <a:bodyPr anchorCtr="0" anchor="t" bIns="0" lIns="0" spcFirstLastPara="1" rIns="0" wrap="square" tIns="0">
            <a:noAutofit/>
          </a:bodyPr>
          <a:lstStyle/>
          <a:p>
            <a:pPr indent="-342900" lvl="0" marL="457200" rtl="0" algn="just">
              <a:lnSpc>
                <a:spcPct val="90000"/>
              </a:lnSpc>
              <a:spcBef>
                <a:spcPts val="2000"/>
              </a:spcBef>
              <a:spcAft>
                <a:spcPts val="0"/>
              </a:spcAft>
              <a:buSzPts val="4200"/>
              <a:buChar char="•"/>
            </a:pPr>
            <a:r>
              <a:rPr lang="en-IE" sz="2800"/>
              <a:t>Πολλοί άνθρωποι δεν γνωρίζουν ότι όταν τραβούν μια φωτογραφία, ανεβάζουν μια ανάρτηση ή μοιράζονται ένα έγγραφο, μπορεί επίσης να μοιράζονται κρυφές πληροφορίες που ονομάζονται μεταδεδομένα. Τα μεταδεδομένα είναι δεδομένα παρασκηνίου που επισυνάπτονται αυτόματα σε ψηφιακά αρχεία. Μπορεί να περιλαμβάνει λεπτομέρειες όπως την ακριβή τοποθεσία GPS όπου τραβήχτηκε μια φωτογραφία, την ημερομηνία και την ώρα, το μοντέλο της συσκευής και μερικές φορές ακόμη και τεχνικά αναγνωριστικά.</a:t>
            </a:r>
            <a:br>
              <a:rPr lang="en-IE" sz="2800"/>
            </a:br>
            <a:r>
              <a:rPr lang="en-IE" sz="2800"/>
              <a:t>Αν και αυτές οι πληροφορίες μπορεί να φαίνονται αβλαβείς, μπορεί να αποκαλύψουν ακούσια ευαίσθητες λεπτομέρειες. Για παράδειγμα, μια φωτογραφία που κοινοποιήθηκε στο διαδίκτυο μπορεί να μην δείχνει ορατά την τοποθεσία σας, αλλά τα ενσωματωμένα δεδομένα GPS θα μπορούσαν να αποκαλύψουν τη διεύθυνση του σπιτιού σας, τον χώρο εργασίας ή τον τρέχοντα ταξιδιωτικό προορισμό σας. Ομοίως, η κοινή χρήση ενός εγγράφου μπορεί να εκθέσει το όνομα, την οργάνωση ή το ιστορικό επεξεργασίας του συγγραφέα μέσω των ιδιοτήτων αρχείου.</a:t>
            </a:r>
            <a:br>
              <a:rPr lang="en-IE" sz="2800"/>
            </a:br>
            <a:r>
              <a:rPr lang="en-IE" sz="2800"/>
              <a:t>Η απενεργοποίηση του γεωγραφικού εντοπισμού και η διαχείριση των μεταδεδομένων είναι ένας πρακτικός τρόπος για να ενισχύσετε το ψηφιακό σας απόρρητο. Απενεργοποιώντας την προσθήκη ετικετών τοποθεσίας στις ρυθμίσεις της κάμερας και στις εφαρμογές κοινωνικών μέσων, εμποδίζετε τη συσκευή σας να ενσωματώνει αυτόματα ακριβείς συντεταγμένες GPS στις φωτογραφίες σας. Πριν από την κοινή χρήση εγγράφων, μπορείτε επίσης να αφαιρέσετε ιδιότητες αρχείων ή να τις εξαγάγετε σε μορφές που αφαιρούν πληροφορίες αναγνώρισης.</a:t>
            </a:r>
            <a:endParaRPr sz="2800"/>
          </a:p>
        </p:txBody>
      </p:sp>
      <p:sp>
        <p:nvSpPr>
          <p:cNvPr id="185" name="Google Shape;185;p18"/>
          <p:cNvSpPr txBox="1"/>
          <p:nvPr>
            <p:ph type="title"/>
          </p:nvPr>
        </p:nvSpPr>
        <p:spPr>
          <a:xfrm>
            <a:off x="751341" y="2146689"/>
            <a:ext cx="15480393" cy="853988"/>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Προσέγγιση και Εργαλείο 2: Απενεργοποίηση Γεωγραφικού Εντοπισμού και Κοινής Χρήσης Μεταδεδομένων</a:t>
            </a:r>
            <a:endParaRPr sz="3300">
              <a:latin typeface="Arial"/>
              <a:ea typeface="Arial"/>
              <a:cs typeface="Arial"/>
              <a:sym typeface="Arial"/>
            </a:endParaRPr>
          </a:p>
        </p:txBody>
      </p:sp>
      <p:pic>
        <p:nvPicPr>
          <p:cNvPr id="186" name="Google Shape;186;p18" title="Screenshot 2026-01-27 171332.png"/>
          <p:cNvPicPr preferRelativeResize="0"/>
          <p:nvPr/>
        </p:nvPicPr>
        <p:blipFill rotWithShape="1">
          <a:blip r:embed="rId3">
            <a:alphaModFix/>
          </a:blip>
          <a:srcRect b="0" l="0" r="0" t="0"/>
          <a:stretch/>
        </p:blipFill>
        <p:spPr>
          <a:xfrm>
            <a:off x="762000" y="4315121"/>
            <a:ext cx="7114650" cy="6827196"/>
          </a:xfrm>
          <a:prstGeom prst="rect">
            <a:avLst/>
          </a:prstGeom>
          <a:noFill/>
          <a:ln>
            <a:noFill/>
          </a:ln>
        </p:spPr>
      </p:pic>
      <p:sp>
        <p:nvSpPr>
          <p:cNvPr id="187" name="Google Shape;187;p18"/>
          <p:cNvSpPr txBox="1"/>
          <p:nvPr/>
        </p:nvSpPr>
        <p:spPr>
          <a:xfrm>
            <a:off x="762000" y="11569311"/>
            <a:ext cx="1220288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400" u="sng" cap="none" strike="noStrike">
                <a:solidFill>
                  <a:srgbClr val="000000"/>
                </a:solidFill>
                <a:latin typeface="Arial"/>
                <a:ea typeface="Arial"/>
                <a:cs typeface="Arial"/>
                <a:sym typeface="Arial"/>
                <a:hlinkClick r:id="rId4">
                  <a:extLst>
                    <a:ext uri="{A12FA001-AC4F-418D-AE19-62706E023703}">
                      <ahyp:hlinkClr val="tx"/>
                    </a:ext>
                  </a:extLst>
                </a:hlinkClick>
              </a:rPr>
              <a:t>Business team management | Premium Vector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9"/>
          <p:cNvSpPr txBox="1"/>
          <p:nvPr>
            <p:ph type="title"/>
          </p:nvPr>
        </p:nvSpPr>
        <p:spPr>
          <a:xfrm>
            <a:off x="761999" y="1771650"/>
            <a:ext cx="22860001" cy="4953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Παράδειγμα</a:t>
            </a:r>
            <a:endParaRPr sz="3300">
              <a:latin typeface="Arial"/>
              <a:ea typeface="Arial"/>
              <a:cs typeface="Arial"/>
              <a:sym typeface="Arial"/>
            </a:endParaRPr>
          </a:p>
        </p:txBody>
      </p:sp>
      <p:sp>
        <p:nvSpPr>
          <p:cNvPr id="194" name="Google Shape;194;p19"/>
          <p:cNvSpPr txBox="1"/>
          <p:nvPr>
            <p:ph idx="1" type="body"/>
          </p:nvPr>
        </p:nvSpPr>
        <p:spPr>
          <a:xfrm>
            <a:off x="762000" y="3021087"/>
            <a:ext cx="20378058" cy="10019999"/>
          </a:xfrm>
          <a:prstGeom prst="rect">
            <a:avLst/>
          </a:prstGeom>
          <a:noFill/>
          <a:ln>
            <a:noFill/>
          </a:ln>
        </p:spPr>
        <p:txBody>
          <a:bodyPr anchorCtr="0" anchor="t" bIns="0" lIns="0" spcFirstLastPara="1" rIns="0" wrap="square" tIns="0">
            <a:noAutofit/>
          </a:bodyPr>
          <a:lstStyle/>
          <a:p>
            <a:pPr indent="0" lvl="0" marL="228600" rtl="0" algn="just">
              <a:lnSpc>
                <a:spcPct val="150000"/>
              </a:lnSpc>
              <a:spcBef>
                <a:spcPts val="2000"/>
              </a:spcBef>
              <a:spcAft>
                <a:spcPts val="0"/>
              </a:spcAft>
              <a:buSzPts val="5600"/>
              <a:buNone/>
            </a:pPr>
            <a:r>
              <a:rPr lang="en-IE" sz="2800"/>
              <a:t>Πριν ανεβάσετε μια φωτογραφία στα μέσα κοινωνικής δικτύωσης, ανοίγετε τις λεπτομέρειες της εικόνας και αφαιρείτε δεδομένα GPS. Μπορείτε επίσης να απενεργοποιήσετε την επιλογή "Προσθήκη τοποθεσία" στην εφαρμογή κάμερας.</a:t>
            </a:r>
            <a:endParaRPr sz="2800">
              <a:latin typeface="Arial"/>
              <a:ea typeface="Arial"/>
              <a:cs typeface="Arial"/>
              <a:sym typeface="Arial"/>
            </a:endParaRPr>
          </a:p>
          <a:p>
            <a:pPr indent="0" lvl="0" marL="228600" rtl="0" algn="just">
              <a:lnSpc>
                <a:spcPct val="150000"/>
              </a:lnSpc>
              <a:spcBef>
                <a:spcPts val="2000"/>
              </a:spcBef>
              <a:spcAft>
                <a:spcPts val="0"/>
              </a:spcAft>
              <a:buSzPts val="5600"/>
              <a:buNone/>
            </a:pPr>
            <a:r>
              <a:rPr b="1" lang="en-IE" sz="2800"/>
              <a:t>Πως να το χρησιμοποιήσεις:</a:t>
            </a:r>
            <a:endParaRPr b="1" sz="2800">
              <a:latin typeface="Arial"/>
              <a:ea typeface="Arial"/>
              <a:cs typeface="Arial"/>
              <a:sym typeface="Arial"/>
            </a:endParaRPr>
          </a:p>
          <a:p>
            <a:pPr indent="-457200" lvl="0" marL="685800" rtl="0" algn="just">
              <a:lnSpc>
                <a:spcPct val="150000"/>
              </a:lnSpc>
              <a:spcBef>
                <a:spcPts val="2000"/>
              </a:spcBef>
              <a:spcAft>
                <a:spcPts val="0"/>
              </a:spcAft>
              <a:buSzPts val="2800"/>
              <a:buFont typeface="Arial"/>
              <a:buChar char="•"/>
            </a:pPr>
            <a:r>
              <a:rPr lang="en-IE" sz="2800"/>
              <a:t>Στις ρυθμίσεις της κάμερας, απενεργοποιήστε την προσθήκη ετικετών τοποθεσίας.</a:t>
            </a:r>
            <a:br>
              <a:rPr lang="en-IE" sz="2800"/>
            </a:br>
            <a:r>
              <a:rPr lang="en-IE" sz="2800"/>
              <a:t>Χρησιμοποιήστε εργαλεία όπως το ExifCleaner ή τις ενσωματωμένες λειτουργίες "Κατάργηση μεταδεδομένων" πριν μοιραστείτε φωτογραφίες.</a:t>
            </a:r>
            <a:br>
              <a:rPr lang="en-IE" sz="2800"/>
            </a:br>
            <a:r>
              <a:rPr lang="en-IE" sz="2800"/>
              <a:t>Αποφύγετε τη δημοσίευση εικόνων που αποκαλύπτουν αναγνωρίσιμα ορόσημα ή τοποθεσίες ρουτίνας (π.χ. σπίτι, σχολείο).</a:t>
            </a:r>
            <a:br>
              <a:rPr lang="en-IE" sz="2800"/>
            </a:br>
            <a:r>
              <a:rPr lang="en-IE" sz="2800"/>
              <a:t>Εάν μοιράζεστε ομαδικές φωτογραφίες, ζητήστε τη συγκατάθεσή σας πριν δημοσιεύσετε.</a:t>
            </a:r>
            <a:endParaRPr sz="280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0"/>
          <p:cNvSpPr txBox="1"/>
          <p:nvPr>
            <p:ph type="title"/>
          </p:nvPr>
        </p:nvSpPr>
        <p:spPr>
          <a:xfrm>
            <a:off x="927101" y="5657851"/>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1500"/>
              <a:buNone/>
            </a:pPr>
            <a:r>
              <a:rPr lang="en-IE" sz="8000">
                <a:latin typeface="Arial"/>
                <a:ea typeface="Arial"/>
                <a:cs typeface="Arial"/>
                <a:sym typeface="Arial"/>
              </a:rPr>
              <a:t>Δραστηριότητα 1</a:t>
            </a:r>
            <a:endParaRPr sz="80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1"/>
          <p:cNvSpPr txBox="1"/>
          <p:nvPr>
            <p:ph idx="1" type="body"/>
          </p:nvPr>
        </p:nvSpPr>
        <p:spPr>
          <a:xfrm>
            <a:off x="6976676" y="1469875"/>
            <a:ext cx="15382581" cy="10177840"/>
          </a:xfrm>
          <a:prstGeom prst="rect">
            <a:avLst/>
          </a:prstGeom>
          <a:noFill/>
          <a:ln>
            <a:noFill/>
          </a:ln>
        </p:spPr>
        <p:txBody>
          <a:bodyPr anchorCtr="0" anchor="t" bIns="0" lIns="0" spcFirstLastPara="1" rIns="0" wrap="square" tIns="0">
            <a:noAutofit/>
          </a:bodyPr>
          <a:lstStyle/>
          <a:p>
            <a:pPr indent="0" lvl="0" marL="144000" rtl="0" algn="just">
              <a:lnSpc>
                <a:spcPct val="150000"/>
              </a:lnSpc>
              <a:spcBef>
                <a:spcPts val="2400"/>
              </a:spcBef>
              <a:spcAft>
                <a:spcPts val="0"/>
              </a:spcAft>
              <a:buSzPts val="2800"/>
              <a:buNone/>
            </a:pPr>
            <a:r>
              <a:rPr b="1" lang="en-IE" sz="2800">
                <a:latin typeface="Arial"/>
                <a:ea typeface="Arial"/>
                <a:cs typeface="Arial"/>
                <a:sym typeface="Arial"/>
              </a:rPr>
              <a:t>4ήμερη Πρόκληση Ψηφιακής Ευημερίας</a:t>
            </a:r>
            <a:endParaRPr/>
          </a:p>
          <a:p>
            <a:pPr indent="0" lvl="0" marL="144000" rtl="0" algn="just">
              <a:lnSpc>
                <a:spcPct val="150000"/>
              </a:lnSpc>
              <a:spcBef>
                <a:spcPts val="2400"/>
              </a:spcBef>
              <a:spcAft>
                <a:spcPts val="0"/>
              </a:spcAft>
              <a:buSzPts val="2800"/>
              <a:buNone/>
            </a:pPr>
            <a:r>
              <a:rPr b="1" lang="en-IE" sz="2800">
                <a:latin typeface="Arial"/>
                <a:ea typeface="Arial"/>
                <a:cs typeface="Arial"/>
                <a:sym typeface="Arial"/>
              </a:rPr>
              <a:t>Στόχος:</a:t>
            </a:r>
            <a:r>
              <a:rPr b="1" lang="en-IE" sz="2800">
                <a:latin typeface="Arial"/>
                <a:ea typeface="Arial"/>
                <a:cs typeface="Arial"/>
                <a:sym typeface="Arial"/>
              </a:rPr>
              <a:t> </a:t>
            </a:r>
            <a:r>
              <a:rPr lang="en-IE" sz="2800">
                <a:latin typeface="Arial"/>
                <a:ea typeface="Arial"/>
                <a:cs typeface="Arial"/>
                <a:sym typeface="Arial"/>
              </a:rPr>
              <a:t>Ενισχύστε τις δεξιότητές σας στο απόρρητο και την προστασία δεδομένων στο διαδίκτυο ολοκληρώνοντας μια μικρή, πρακτική ενέργεια κάθε μέρα.</a:t>
            </a:r>
            <a:br>
              <a:rPr lang="en-IE" sz="2800">
                <a:latin typeface="Arial"/>
                <a:ea typeface="Arial"/>
                <a:cs typeface="Arial"/>
                <a:sym typeface="Arial"/>
              </a:rPr>
            </a:br>
            <a:r>
              <a:rPr lang="en-IE" sz="2800">
                <a:latin typeface="Arial"/>
                <a:ea typeface="Arial"/>
                <a:cs typeface="Arial"/>
                <a:sym typeface="Arial"/>
              </a:rPr>
              <a:t>Κάθε εργασία σάς βοηθά να προστατεύσετε τα προσωπικά σας στοιχεία, να διαχειριστείτε το ψηφιακό σας αποτύπωμα και να κατανοήσετε πώς να ελέγχετε τα δεδομένα σας.</a:t>
            </a:r>
            <a:endParaRPr/>
          </a:p>
          <a:p>
            <a:pPr indent="0" lvl="0" marL="144000" rtl="0" algn="just">
              <a:lnSpc>
                <a:spcPct val="150000"/>
              </a:lnSpc>
              <a:spcBef>
                <a:spcPts val="2400"/>
              </a:spcBef>
              <a:spcAft>
                <a:spcPts val="0"/>
              </a:spcAft>
              <a:buSzPts val="2800"/>
              <a:buNone/>
            </a:pPr>
            <a:r>
              <a:t/>
            </a:r>
            <a:endParaRPr sz="2800">
              <a:latin typeface="Arial"/>
              <a:ea typeface="Arial"/>
              <a:cs typeface="Arial"/>
              <a:sym typeface="Arial"/>
            </a:endParaRPr>
          </a:p>
          <a:p>
            <a:pPr indent="-228600" lvl="0" marL="457200" rtl="0" algn="just">
              <a:lnSpc>
                <a:spcPct val="90000"/>
              </a:lnSpc>
              <a:spcBef>
                <a:spcPts val="2000"/>
              </a:spcBef>
              <a:spcAft>
                <a:spcPts val="0"/>
              </a:spcAft>
              <a:buSzPts val="5600"/>
              <a:buNone/>
            </a:pPr>
            <a:r>
              <a:rPr b="1" lang="en-IE" sz="2800">
                <a:latin typeface="Arial"/>
                <a:ea typeface="Arial"/>
                <a:cs typeface="Arial"/>
                <a:sym typeface="Arial"/>
              </a:rPr>
              <a:t>Ημέρα 1: Ελέγξτε τις ρυθμίσεις απορρήτου σας</a:t>
            </a:r>
            <a:endParaRPr/>
          </a:p>
          <a:p>
            <a:pPr indent="-228600" lvl="0" marL="457200" rtl="0" algn="just">
              <a:lnSpc>
                <a:spcPct val="90000"/>
              </a:lnSpc>
              <a:spcBef>
                <a:spcPts val="2000"/>
              </a:spcBef>
              <a:spcAft>
                <a:spcPts val="0"/>
              </a:spcAft>
              <a:buSzPts val="5600"/>
              <a:buNone/>
            </a:pPr>
            <a:r>
              <a:rPr lang="en-IE" sz="2800">
                <a:latin typeface="Arial"/>
                <a:ea typeface="Arial"/>
                <a:cs typeface="Arial"/>
                <a:sym typeface="Arial"/>
              </a:rPr>
              <a:t>Επισκεφτείτε έναν λογαριασμό μέσων κοινωνικής δικτύωσης ή εφαρμογής που χρησιμοποιείτε συχνά. Ελέγξτε ποιος μπορεί να δει τις δημοσιεύσεις, τα προσωπικά στοιχεία και τα στοιχεία του προφίλ σας. Απενεργοποιήστε την κοινοποίηση τοποθεσίας, την προσθήκη ετικετών και την "κατάσταση δραστηριότητας", αν είναι ενεργοποιημένες.</a:t>
            </a:r>
            <a:endParaRPr/>
          </a:p>
          <a:p>
            <a:pPr indent="-228600" lvl="0" marL="457200" rtl="0" algn="just">
              <a:lnSpc>
                <a:spcPct val="90000"/>
              </a:lnSpc>
              <a:spcBef>
                <a:spcPts val="2000"/>
              </a:spcBef>
              <a:spcAft>
                <a:spcPts val="0"/>
              </a:spcAft>
              <a:buSzPts val="5600"/>
              <a:buNone/>
            </a:pPr>
            <a:r>
              <a:rPr b="1" lang="en-IE" sz="2800">
                <a:latin typeface="Arial"/>
                <a:ea typeface="Arial"/>
                <a:cs typeface="Arial"/>
                <a:sym typeface="Arial"/>
              </a:rPr>
              <a:t>Αναστοχασμός:</a:t>
            </a:r>
            <a:endParaRPr/>
          </a:p>
          <a:p>
            <a:pPr indent="-228600" lvl="0" marL="457200" rtl="0" algn="just">
              <a:lnSpc>
                <a:spcPct val="90000"/>
              </a:lnSpc>
              <a:spcBef>
                <a:spcPts val="2000"/>
              </a:spcBef>
              <a:spcAft>
                <a:spcPts val="0"/>
              </a:spcAft>
              <a:buSzPts val="5600"/>
              <a:buNone/>
            </a:pPr>
            <a:r>
              <a:rPr lang="en-IE" sz="2800">
                <a:latin typeface="Arial"/>
                <a:ea typeface="Arial"/>
                <a:cs typeface="Arial"/>
                <a:sym typeface="Arial"/>
              </a:rPr>
              <a:t>Βρήκατε κάτι που είχατε ξεχάσει ότι ήταν δημόσιο;</a:t>
            </a:r>
            <a:br>
              <a:rPr lang="en-IE" sz="2800">
                <a:latin typeface="Arial"/>
                <a:ea typeface="Arial"/>
                <a:cs typeface="Arial"/>
                <a:sym typeface="Arial"/>
              </a:rPr>
            </a:br>
            <a:r>
              <a:rPr lang="en-IE" sz="2800">
                <a:latin typeface="Arial"/>
                <a:ea typeface="Arial"/>
                <a:cs typeface="Arial"/>
                <a:sym typeface="Arial"/>
              </a:rPr>
              <a:t>Πώς σας έκανε να νιώσετε η προσαρμογή των ρυθμίσεων σχετικά με τον έλεγχο προστασίας προσωπικών δεδομένων;</a:t>
            </a:r>
            <a:endParaRPr sz="2800">
              <a:latin typeface="Arial"/>
              <a:ea typeface="Arial"/>
              <a:cs typeface="Arial"/>
              <a:sym typeface="Arial"/>
            </a:endParaRPr>
          </a:p>
        </p:txBody>
      </p:sp>
      <p:sp>
        <p:nvSpPr>
          <p:cNvPr id="206" name="Google Shape;206;p21"/>
          <p:cNvSpPr txBox="1"/>
          <p:nvPr>
            <p:ph type="title"/>
          </p:nvPr>
        </p:nvSpPr>
        <p:spPr>
          <a:xfrm>
            <a:off x="631077" y="2092531"/>
            <a:ext cx="5467351" cy="849086"/>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Χρόνος δραστηριότητας</a:t>
            </a:r>
            <a:endParaRPr b="1" sz="3300">
              <a:latin typeface="Arial"/>
              <a:ea typeface="Arial"/>
              <a:cs typeface="Arial"/>
              <a:sym typeface="Arial"/>
            </a:endParaRPr>
          </a:p>
        </p:txBody>
      </p:sp>
      <p:pic>
        <p:nvPicPr>
          <p:cNvPr descr="Dance with solid fill" id="207" name="Google Shape;207;p21"/>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
          <p:cNvSpPr txBox="1"/>
          <p:nvPr>
            <p:ph idx="1" type="body"/>
          </p:nvPr>
        </p:nvSpPr>
        <p:spPr>
          <a:xfrm>
            <a:off x="7271952" y="2092531"/>
            <a:ext cx="15261477" cy="10089394"/>
          </a:xfrm>
          <a:prstGeom prst="rect">
            <a:avLst/>
          </a:prstGeom>
          <a:noFill/>
          <a:ln>
            <a:noFill/>
          </a:ln>
        </p:spPr>
        <p:txBody>
          <a:bodyPr anchorCtr="0" anchor="t" bIns="0" lIns="0" spcFirstLastPara="1" rIns="0" wrap="square" tIns="0">
            <a:noAutofit/>
          </a:bodyPr>
          <a:lstStyle/>
          <a:p>
            <a:pPr indent="-228600" lvl="0" marL="457200" rtl="0" algn="just">
              <a:lnSpc>
                <a:spcPct val="90000"/>
              </a:lnSpc>
              <a:spcBef>
                <a:spcPts val="2000"/>
              </a:spcBef>
              <a:spcAft>
                <a:spcPts val="0"/>
              </a:spcAft>
              <a:buSzPts val="5600"/>
              <a:buNone/>
            </a:pPr>
            <a:r>
              <a:rPr b="1" lang="en-IE" sz="2800"/>
              <a:t>Ημέρα 2: Ελέγξτε το ψηφιακό σας αποτύπωμα</a:t>
            </a:r>
            <a:endParaRPr b="1" sz="2800"/>
          </a:p>
          <a:p>
            <a:pPr indent="-228600" lvl="0" marL="457200" rtl="0" algn="just">
              <a:lnSpc>
                <a:spcPct val="90000"/>
              </a:lnSpc>
              <a:spcBef>
                <a:spcPts val="2000"/>
              </a:spcBef>
              <a:spcAft>
                <a:spcPts val="0"/>
              </a:spcAft>
              <a:buSzPts val="5600"/>
              <a:buNone/>
            </a:pPr>
            <a:r>
              <a:rPr lang="en-IE" sz="2800"/>
              <a:t>Αναζητήστε το πλήρες όνομά σας στο Google και στα μέσα κοινωνικής δικτύωσης. Σημειώστε ποιες προσωπικές πληροφορίες εμφανίζονται (φωτογραφίες, αναρτήσεις, παλιοί λογαριασμοί). Αποφασίστε ποιες πληροφορίες θέλετε να διαγράψετε ή να κάνετε ιδιωτικές.</a:t>
            </a:r>
            <a:endParaRPr sz="2800"/>
          </a:p>
          <a:p>
            <a:pPr indent="-228600" lvl="0" marL="457200" rtl="0" algn="just">
              <a:lnSpc>
                <a:spcPct val="90000"/>
              </a:lnSpc>
              <a:spcBef>
                <a:spcPts val="2000"/>
              </a:spcBef>
              <a:spcAft>
                <a:spcPts val="0"/>
              </a:spcAft>
              <a:buSzPts val="5600"/>
              <a:buNone/>
            </a:pPr>
            <a:r>
              <a:rPr b="1" lang="en-IE" sz="2800"/>
              <a:t>Αναστοχασμός</a:t>
            </a:r>
            <a:r>
              <a:rPr b="1" lang="en-IE" sz="2800">
                <a:latin typeface="Arial"/>
                <a:ea typeface="Arial"/>
                <a:cs typeface="Arial"/>
                <a:sym typeface="Arial"/>
              </a:rPr>
              <a:t>:</a:t>
            </a:r>
            <a:endParaRPr sz="28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2800"/>
              <a:t>Σας εξέπληξε αυτό που βρήκατε;</a:t>
            </a:r>
            <a:br>
              <a:rPr lang="en-IE" sz="2800"/>
            </a:br>
            <a:r>
              <a:rPr lang="en-IE" sz="2800"/>
              <a:t>Ποια βήματα μπορείτε να κάνετε για να καθαρίσετε ή να προστατέψετε την ψηφιακή σας παρουσία;</a:t>
            </a:r>
            <a:endParaRPr/>
          </a:p>
          <a:p>
            <a:pPr indent="-228600" lvl="0" marL="457200" rtl="0" algn="just">
              <a:lnSpc>
                <a:spcPct val="90000"/>
              </a:lnSpc>
              <a:spcBef>
                <a:spcPts val="2000"/>
              </a:spcBef>
              <a:spcAft>
                <a:spcPts val="0"/>
              </a:spcAft>
              <a:buSzPts val="5600"/>
              <a:buNone/>
            </a:pPr>
            <a:r>
              <a:t/>
            </a:r>
            <a:endParaRPr sz="2800">
              <a:latin typeface="Arial"/>
              <a:ea typeface="Arial"/>
              <a:cs typeface="Arial"/>
              <a:sym typeface="Arial"/>
            </a:endParaRPr>
          </a:p>
          <a:p>
            <a:pPr indent="-228600" lvl="0" marL="457200" rtl="0" algn="just">
              <a:lnSpc>
                <a:spcPct val="90000"/>
              </a:lnSpc>
              <a:spcBef>
                <a:spcPts val="2000"/>
              </a:spcBef>
              <a:spcAft>
                <a:spcPts val="0"/>
              </a:spcAft>
              <a:buSzPts val="5600"/>
              <a:buNone/>
            </a:pPr>
            <a:r>
              <a:rPr b="1" lang="en-IE" sz="2800"/>
              <a:t>Ημέρα 3: Διαχείριση αδειών εφαρμογών και μεταδεδομένων</a:t>
            </a:r>
            <a:endParaRPr b="1" sz="2800"/>
          </a:p>
          <a:p>
            <a:pPr indent="-228600" lvl="0" marL="457200" rtl="0" algn="just">
              <a:lnSpc>
                <a:spcPct val="90000"/>
              </a:lnSpc>
              <a:spcBef>
                <a:spcPts val="2000"/>
              </a:spcBef>
              <a:spcAft>
                <a:spcPts val="0"/>
              </a:spcAft>
              <a:buSzPts val="5600"/>
              <a:buNone/>
            </a:pPr>
            <a:r>
              <a:rPr lang="en-IE" sz="2800"/>
              <a:t>Ανοίξτε τις ρυθμίσεις "Απόρρητο" του τηλεφώνου σας. Ελέγξτε ποια δικαιώματα έχουν οι εφαρμογές (κάμερα, μικρόφωνο, επαφές, τοποθεσία). Απενεργοποιήστε τις περιττές άδειες για εφαρμογές που δεν τις χρειάζονται.</a:t>
            </a:r>
            <a:br>
              <a:rPr lang="en-IE" sz="2800"/>
            </a:br>
            <a:r>
              <a:rPr lang="en-IE" sz="2800"/>
              <a:t>Προαιρετικά: Καταργήστε τα μεταδεδομένα (όπως τις ετικέτες GPS) από μια φωτογραφία πριν την κοινοποιήσετε.</a:t>
            </a:r>
            <a:endParaRPr/>
          </a:p>
          <a:p>
            <a:pPr indent="-228600" lvl="0" marL="457200" rtl="0" algn="just">
              <a:lnSpc>
                <a:spcPct val="90000"/>
              </a:lnSpc>
              <a:spcBef>
                <a:spcPts val="2000"/>
              </a:spcBef>
              <a:spcAft>
                <a:spcPts val="0"/>
              </a:spcAft>
              <a:buSzPts val="5600"/>
              <a:buNone/>
            </a:pPr>
            <a:r>
              <a:rPr b="1" lang="en-IE" sz="2800"/>
              <a:t>Αναστοχασμός:</a:t>
            </a:r>
            <a:endParaRPr sz="2800"/>
          </a:p>
          <a:p>
            <a:pPr indent="-228600" lvl="0" marL="457200" rtl="0" algn="just">
              <a:lnSpc>
                <a:spcPct val="90000"/>
              </a:lnSpc>
              <a:spcBef>
                <a:spcPts val="2000"/>
              </a:spcBef>
              <a:spcAft>
                <a:spcPts val="0"/>
              </a:spcAft>
              <a:buSzPts val="5600"/>
              <a:buNone/>
            </a:pPr>
            <a:r>
              <a:rPr lang="en-IE" sz="2800"/>
              <a:t>Ποιες εφαρμογές είχαν περισσότερη πρόσβαση από ό,τι περιμένατε;</a:t>
            </a:r>
            <a:br>
              <a:rPr lang="en-IE" sz="2800"/>
            </a:br>
            <a:r>
              <a:rPr lang="en-IE" sz="2800"/>
              <a:t>Πώς προστατεύει τα δεδομένα σας ο περιορισμός των αδειών;</a:t>
            </a:r>
            <a:endParaRPr sz="2800"/>
          </a:p>
        </p:txBody>
      </p:sp>
      <p:sp>
        <p:nvSpPr>
          <p:cNvPr id="214" name="Google Shape;214;p2"/>
          <p:cNvSpPr txBox="1"/>
          <p:nvPr>
            <p:ph type="title"/>
          </p:nvPr>
        </p:nvSpPr>
        <p:spPr>
          <a:xfrm>
            <a:off x="631077" y="2092531"/>
            <a:ext cx="5467351" cy="849086"/>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Χρόνος δραστηριότητας</a:t>
            </a:r>
            <a:endParaRPr b="1" sz="3300">
              <a:latin typeface="Arial"/>
              <a:ea typeface="Arial"/>
              <a:cs typeface="Arial"/>
              <a:sym typeface="Arial"/>
            </a:endParaRPr>
          </a:p>
        </p:txBody>
      </p:sp>
      <p:pic>
        <p:nvPicPr>
          <p:cNvPr descr="Dance with solid fill" id="215" name="Google Shape;215;p2"/>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idx="1" type="body"/>
          </p:nvPr>
        </p:nvSpPr>
        <p:spPr>
          <a:xfrm>
            <a:off x="7155657" y="2931523"/>
            <a:ext cx="15660801" cy="6340929"/>
          </a:xfrm>
          <a:prstGeom prst="rect">
            <a:avLst/>
          </a:prstGeom>
          <a:noFill/>
          <a:ln>
            <a:noFill/>
          </a:ln>
        </p:spPr>
        <p:txBody>
          <a:bodyPr anchorCtr="0" anchor="t" bIns="0" lIns="0" spcFirstLastPara="1" rIns="0" wrap="square" tIns="0">
            <a:normAutofit/>
          </a:bodyPr>
          <a:lstStyle/>
          <a:p>
            <a:pPr indent="-457200" lvl="0" marL="685800" rtl="0" algn="just">
              <a:lnSpc>
                <a:spcPct val="90000"/>
              </a:lnSpc>
              <a:spcBef>
                <a:spcPts val="2000"/>
              </a:spcBef>
              <a:spcAft>
                <a:spcPts val="0"/>
              </a:spcAft>
              <a:buSzPts val="2800"/>
              <a:buFont typeface="Arial"/>
              <a:buChar char="•"/>
            </a:pPr>
            <a:r>
              <a:rPr lang="en-IE" sz="2800"/>
              <a:t>Θα καταλάβετε τι είναι οι προσωπικές πληροφορίες και γιατί έχουν σημασία, συμπεριλαμβανομένων λιγότερο προφανών δεδομένων όπως φωτογραφίες, τοποθεσία και διαδικτυακή δραστηριότητα. Θα είστε σε θέση να αναγνωρίσετε κοινούς διαδικτυακούς κινδύνους, όπως απάτες, phishing, πλαστά προφίλ και υπερβολική κοινή χρήση.</a:t>
            </a:r>
            <a:br>
              <a:rPr lang="en-IE" sz="2800"/>
            </a:br>
            <a:r>
              <a:rPr lang="en-IE" sz="2800"/>
              <a:t>Θα μάθετε πρακτικά βήματα για την προστασία των δεδομένων σας, όπως η προσαρμογή των ρυθμίσεων απορρήτου, η χρήση ισχυρών κωδικών πρόσβασης και η σκέψη πριν από τη δημοσίευση. Θα είστε επίσης καλύτερα προετοιμασμένοι να υποστηρίξετε τους νέους να κάνουν ασφαλέστερες ψηφιακές επιλογές.</a:t>
            </a:r>
            <a:br>
              <a:rPr lang="en-IE" sz="2800"/>
            </a:br>
            <a:r>
              <a:rPr lang="en-IE" sz="2800"/>
              <a:t>Θα κατανοήσετε το ψηφιακό σας αποτύπωμα, θα δείτε πώς η παρουσία σας στο διαδίκτυο μπορεί να επηρεάσει τη φήμη, την ευημερία και τις μελλοντικές σας ευκαιρίες. </a:t>
            </a:r>
            <a:br>
              <a:rPr lang="en-IE" sz="2800"/>
            </a:br>
            <a:r>
              <a:rPr lang="en-IE" sz="2800"/>
              <a:t>Θα ξέρετε πού να αναζητήσετε βοήθεια, να εφαρμόσετε πρακτικές προστασίας και να κατανοήσετε τα βασικά δικαιώματα και τις υποχρεώσεις σας βάσει του GDPR.</a:t>
            </a:r>
            <a:endParaRPr sz="2800"/>
          </a:p>
        </p:txBody>
      </p:sp>
      <p:sp>
        <p:nvSpPr>
          <p:cNvPr id="100" name="Google Shape;100;p3"/>
          <p:cNvSpPr txBox="1"/>
          <p:nvPr>
            <p:ph type="title"/>
          </p:nvPr>
        </p:nvSpPr>
        <p:spPr>
          <a:xfrm>
            <a:off x="761999" y="2424793"/>
            <a:ext cx="5467351" cy="158115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Στο τέλος αυτής της ενότητας, θα είστε σε θέση:</a:t>
            </a:r>
            <a:endParaRPr b="1" sz="330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51"/>
          <p:cNvSpPr txBox="1"/>
          <p:nvPr>
            <p:ph idx="1" type="body"/>
          </p:nvPr>
        </p:nvSpPr>
        <p:spPr>
          <a:xfrm>
            <a:off x="7278647" y="2569028"/>
            <a:ext cx="15080610" cy="6052457"/>
          </a:xfrm>
          <a:prstGeom prst="rect">
            <a:avLst/>
          </a:prstGeom>
          <a:noFill/>
          <a:ln>
            <a:noFill/>
          </a:ln>
        </p:spPr>
        <p:txBody>
          <a:bodyPr anchorCtr="0" anchor="t" bIns="0" lIns="0" spcFirstLastPara="1" rIns="0" wrap="square" tIns="0">
            <a:noAutofit/>
          </a:bodyPr>
          <a:lstStyle/>
          <a:p>
            <a:pPr indent="-228600" lvl="0" marL="457200" rtl="0" algn="just">
              <a:lnSpc>
                <a:spcPct val="90000"/>
              </a:lnSpc>
              <a:spcBef>
                <a:spcPts val="2000"/>
              </a:spcBef>
              <a:spcAft>
                <a:spcPts val="0"/>
              </a:spcAft>
              <a:buSzPts val="5600"/>
              <a:buNone/>
            </a:pPr>
            <a:r>
              <a:rPr b="1" lang="en-IE" sz="2800"/>
              <a:t>Ημέρα 4: Ενισχύστε την ασφάλεια του λογαριασμού</a:t>
            </a:r>
            <a:endParaRPr/>
          </a:p>
          <a:p>
            <a:pPr indent="-228600" lvl="0" marL="457200" rtl="0" algn="just">
              <a:lnSpc>
                <a:spcPct val="90000"/>
              </a:lnSpc>
              <a:spcBef>
                <a:spcPts val="2000"/>
              </a:spcBef>
              <a:spcAft>
                <a:spcPts val="0"/>
              </a:spcAft>
              <a:buSzPts val="5600"/>
              <a:buNone/>
            </a:pPr>
            <a:r>
              <a:rPr lang="en-IE" sz="2800"/>
              <a:t>Επιλέξτε δύο σημαντικούς λογαριασμούς (π.χ. email, τραπεζικές συναλλαγές ή μέσα κοινωνικής δικτύωσης). Ενημερώστε τους κωδικούς πρόσβασης σε ισχυρούς, μοναδικούς ή χρησιμοποιήστε έναν διαχειριστή κωδικών πρόσβασης. Ενεργοποιήστε τον έλεγχο ταυτότητας δύο παραγόντων (2FA) εάν είναι διαθέσιμος.</a:t>
            </a:r>
            <a:endParaRPr/>
          </a:p>
          <a:p>
            <a:pPr indent="-228600" lvl="0" marL="457200" rtl="0" algn="just">
              <a:lnSpc>
                <a:spcPct val="90000"/>
              </a:lnSpc>
              <a:spcBef>
                <a:spcPts val="2000"/>
              </a:spcBef>
              <a:spcAft>
                <a:spcPts val="0"/>
              </a:spcAft>
              <a:buSzPts val="5600"/>
              <a:buNone/>
            </a:pPr>
            <a:r>
              <a:rPr b="1" lang="en-IE" sz="2800">
                <a:latin typeface="Arial"/>
                <a:ea typeface="Arial"/>
                <a:cs typeface="Arial"/>
                <a:sym typeface="Arial"/>
              </a:rPr>
              <a:t>Αναστοχασμός:</a:t>
            </a:r>
            <a:endParaRPr sz="28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2800"/>
              <a:t>Πώς η αλλαγή των κωδικών πρόσβασής σας σας έκανε να νιώσετε πιο ασφαλείς ή πιο συνειδητοποιημένοι;</a:t>
            </a:r>
            <a:br>
              <a:rPr lang="en-IE" sz="2800"/>
            </a:br>
            <a:r>
              <a:rPr lang="en-IE" sz="2800"/>
              <a:t>Τι μπορείτε να κάνετε για να διατηρήσετε την ασφάλεια του λογαριασμού σας μακροπρόθεσμα;</a:t>
            </a:r>
            <a:endParaRPr sz="2800">
              <a:latin typeface="Arial"/>
              <a:ea typeface="Arial"/>
              <a:cs typeface="Arial"/>
              <a:sym typeface="Arial"/>
            </a:endParaRPr>
          </a:p>
        </p:txBody>
      </p:sp>
      <p:sp>
        <p:nvSpPr>
          <p:cNvPr id="222" name="Google Shape;222;p51"/>
          <p:cNvSpPr txBox="1"/>
          <p:nvPr>
            <p:ph type="title"/>
          </p:nvPr>
        </p:nvSpPr>
        <p:spPr>
          <a:xfrm>
            <a:off x="926354" y="2155371"/>
            <a:ext cx="4908390" cy="1262743"/>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Χρόνος δραστηριότητας</a:t>
            </a:r>
            <a:endParaRPr b="1" sz="3300">
              <a:latin typeface="Arial"/>
              <a:ea typeface="Arial"/>
              <a:cs typeface="Arial"/>
              <a:sym typeface="Arial"/>
            </a:endParaRPr>
          </a:p>
        </p:txBody>
      </p:sp>
      <p:pic>
        <p:nvPicPr>
          <p:cNvPr descr="Dance with solid fill" id="223" name="Google Shape;223;p51"/>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22"/>
          <p:cNvSpPr txBox="1"/>
          <p:nvPr>
            <p:ph type="title"/>
          </p:nvPr>
        </p:nvSpPr>
        <p:spPr>
          <a:xfrm>
            <a:off x="762000" y="1046187"/>
            <a:ext cx="22860001" cy="577851"/>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SzPts val="8000"/>
              <a:buNone/>
            </a:pPr>
            <a:r>
              <a:rPr lang="en-IE" sz="3300"/>
              <a:t>Ερωτήσεις προβληματισμού</a:t>
            </a:r>
            <a:endParaRPr sz="3300">
              <a:latin typeface="Arial"/>
              <a:ea typeface="Arial"/>
              <a:cs typeface="Arial"/>
              <a:sym typeface="Arial"/>
            </a:endParaRPr>
          </a:p>
        </p:txBody>
      </p:sp>
      <p:sp>
        <p:nvSpPr>
          <p:cNvPr id="229" name="Google Shape;229;p22"/>
          <p:cNvSpPr/>
          <p:nvPr/>
        </p:nvSpPr>
        <p:spPr>
          <a:xfrm>
            <a:off x="762000" y="2333725"/>
            <a:ext cx="7094700" cy="4401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IE" sz="2800" u="none" cap="none" strike="noStrike">
                <a:solidFill>
                  <a:srgbClr val="181A3C"/>
                </a:solidFill>
                <a:latin typeface="Arial"/>
                <a:ea typeface="Arial"/>
                <a:cs typeface="Arial"/>
                <a:sym typeface="Arial"/>
              </a:rPr>
              <a:t>Πώς επηρεάζουν οι συνήθειες κοινής χρήσης την εμπειρία μου στο διαδίκτυο;</a:t>
            </a:r>
            <a:br>
              <a:rPr b="0" i="0" lang="en-IE" sz="2800" u="none" cap="none" strike="noStrike">
                <a:solidFill>
                  <a:srgbClr val="181A3C"/>
                </a:solidFill>
                <a:latin typeface="Arial"/>
                <a:ea typeface="Arial"/>
                <a:cs typeface="Arial"/>
                <a:sym typeface="Arial"/>
              </a:rPr>
            </a:br>
            <a:r>
              <a:rPr b="0" i="0" lang="en-IE" sz="2800" u="none" cap="none" strike="noStrike">
                <a:solidFill>
                  <a:srgbClr val="181A3C"/>
                </a:solidFill>
                <a:latin typeface="Arial"/>
                <a:ea typeface="Arial"/>
                <a:cs typeface="Arial"/>
                <a:sym typeface="Arial"/>
              </a:rPr>
              <a:t>Το να σκέφτομαι τι δημοσιεύω και πότε δημοσιεύω με βοηθά να καταλάβω πώς οι επιλογές μου διαμορφώνουν την ψηφιακή μου ταυτότητα. Ο προβληματισμός για στιγμές που μοιράστηκα χωρίς σκέψη μπορεί να με βοηθήσει να αναγνωρίσω μοτίβα και να πάρω πιο προσεκτικές αποφάσεις στο διαδίκτυο.</a:t>
            </a:r>
            <a:endParaRPr b="0" i="0" sz="2800" u="none" cap="none" strike="noStrike">
              <a:solidFill>
                <a:srgbClr val="000000"/>
              </a:solidFill>
              <a:highlight>
                <a:schemeClr val="lt1"/>
              </a:highlight>
              <a:latin typeface="Arial"/>
              <a:ea typeface="Arial"/>
              <a:cs typeface="Arial"/>
              <a:sym typeface="Arial"/>
            </a:endParaRPr>
          </a:p>
        </p:txBody>
      </p:sp>
      <p:sp>
        <p:nvSpPr>
          <p:cNvPr id="230" name="Google Shape;230;p22"/>
          <p:cNvSpPr/>
          <p:nvPr/>
        </p:nvSpPr>
        <p:spPr>
          <a:xfrm>
            <a:off x="748275" y="7664867"/>
            <a:ext cx="7095000" cy="4401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IE" sz="2800" u="none" cap="none" strike="noStrike">
                <a:solidFill>
                  <a:srgbClr val="181A3C"/>
                </a:solidFill>
                <a:latin typeface="Arial"/>
                <a:ea typeface="Arial"/>
                <a:cs typeface="Arial"/>
                <a:sym typeface="Arial"/>
              </a:rPr>
              <a:t>Τι με βοηθά να νιώθω περισσότερο τον έλεγχο του ψηφιακού μου χώρου;</a:t>
            </a:r>
            <a:br>
              <a:rPr b="0" i="0" lang="en-IE" sz="2800" u="none" cap="none" strike="noStrike">
                <a:solidFill>
                  <a:srgbClr val="181A3C"/>
                </a:solidFill>
                <a:latin typeface="Arial"/>
                <a:ea typeface="Arial"/>
                <a:cs typeface="Arial"/>
                <a:sym typeface="Arial"/>
              </a:rPr>
            </a:br>
            <a:r>
              <a:rPr b="0" i="0" lang="en-IE" sz="2800" u="none" cap="none" strike="noStrike">
                <a:solidFill>
                  <a:srgbClr val="181A3C"/>
                </a:solidFill>
                <a:latin typeface="Arial"/>
                <a:ea typeface="Arial"/>
                <a:cs typeface="Arial"/>
                <a:sym typeface="Arial"/>
              </a:rPr>
              <a:t>Ο έλεγχος του ποιος μπορεί να δει τις αναρτήσεις μου, πώς διαχειρίζομαι τους κωδικούς πρόσβασης και πώς αποφασίζω εάν μια εφαρμογή είναι αξιόπιστη, με βοηθά να ενισχύσω τα όριά μου. Μικρές αλλαγές στις ρυθμίσεις απορρήτου μπορούν να κάνουν μεγάλη διαφορά στο πόσο ασφαλής αισθάνομαι.</a:t>
            </a:r>
            <a:endParaRPr b="0" i="0" sz="2800" u="none" cap="none" strike="noStrike">
              <a:solidFill>
                <a:schemeClr val="dk1"/>
              </a:solidFill>
              <a:highlight>
                <a:srgbClr val="FF0000"/>
              </a:highlight>
              <a:latin typeface="Arial"/>
              <a:ea typeface="Arial"/>
              <a:cs typeface="Arial"/>
              <a:sym typeface="Arial"/>
            </a:endParaRPr>
          </a:p>
        </p:txBody>
      </p:sp>
      <p:sp>
        <p:nvSpPr>
          <p:cNvPr id="231" name="Google Shape;231;p22"/>
          <p:cNvSpPr/>
          <p:nvPr/>
        </p:nvSpPr>
        <p:spPr>
          <a:xfrm>
            <a:off x="15857374" y="2370500"/>
            <a:ext cx="7631275" cy="4401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IE" sz="2800" u="none" cap="none" strike="noStrike">
                <a:solidFill>
                  <a:srgbClr val="181A3C"/>
                </a:solidFill>
                <a:latin typeface="Arial"/>
                <a:ea typeface="Arial"/>
                <a:cs typeface="Arial"/>
                <a:sym typeface="Arial"/>
              </a:rPr>
              <a:t>Πώς μπορώ να αναγνωρίσω πιθανές απάτες ή απόπειρες ηλεκτρονικού ψαρέματος;</a:t>
            </a:r>
            <a:br>
              <a:rPr b="0" i="0" lang="en-IE" sz="2800" u="none" cap="none" strike="noStrike">
                <a:solidFill>
                  <a:srgbClr val="181A3C"/>
                </a:solidFill>
                <a:latin typeface="Arial"/>
                <a:ea typeface="Arial"/>
                <a:cs typeface="Arial"/>
                <a:sym typeface="Arial"/>
              </a:rPr>
            </a:br>
            <a:r>
              <a:rPr b="0" i="0" lang="en-IE" sz="2800" u="none" cap="none" strike="noStrike">
                <a:solidFill>
                  <a:srgbClr val="181A3C"/>
                </a:solidFill>
                <a:latin typeface="Arial"/>
                <a:ea typeface="Arial"/>
                <a:cs typeface="Arial"/>
                <a:sym typeface="Arial"/>
              </a:rPr>
              <a:t>Εξετάστε τα μηνύματα που δημιουργούν επείγουσα ανάγκη, ζητούν στοιχεία σύνδεσης ή υπόσχονται ανταμοιβές. Ο προβληματισμός σχετικά με τα προειδοποιητικά σημάδια με βοηθά να σταματήσω, να επαληθεύσω και να αποφύγω την κοινή χρήση ευαίσθητων πληροφοριών.</a:t>
            </a:r>
            <a:endParaRPr b="0" i="0" sz="2800" u="none" cap="none" strike="noStrike">
              <a:solidFill>
                <a:schemeClr val="dk1"/>
              </a:solidFill>
              <a:latin typeface="Arial"/>
              <a:ea typeface="Arial"/>
              <a:cs typeface="Arial"/>
              <a:sym typeface="Arial"/>
            </a:endParaRPr>
          </a:p>
        </p:txBody>
      </p:sp>
      <p:sp>
        <p:nvSpPr>
          <p:cNvPr id="232" name="Google Shape;232;p22"/>
          <p:cNvSpPr/>
          <p:nvPr/>
        </p:nvSpPr>
        <p:spPr>
          <a:xfrm>
            <a:off x="15874125" y="7664867"/>
            <a:ext cx="7764625" cy="35393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IE" sz="2800" u="none" cap="none" strike="noStrike">
                <a:solidFill>
                  <a:srgbClr val="181A3C"/>
                </a:solidFill>
                <a:latin typeface="Arial"/>
                <a:ea typeface="Arial"/>
                <a:cs typeface="Arial"/>
                <a:sym typeface="Arial"/>
              </a:rPr>
              <a:t>Ποια μέτρα θα λάβω για να προστατεύσω τις πληροφορίες μου στο μέλλον;</a:t>
            </a:r>
            <a:br>
              <a:rPr b="0" i="0" lang="en-IE" sz="2800" u="none" cap="none" strike="noStrike">
                <a:solidFill>
                  <a:srgbClr val="181A3C"/>
                </a:solidFill>
                <a:latin typeface="Arial"/>
                <a:ea typeface="Arial"/>
                <a:cs typeface="Arial"/>
                <a:sym typeface="Arial"/>
              </a:rPr>
            </a:br>
            <a:r>
              <a:rPr b="0" i="0" lang="en-IE" sz="2800" u="none" cap="none" strike="noStrike">
                <a:solidFill>
                  <a:srgbClr val="181A3C"/>
                </a:solidFill>
                <a:latin typeface="Arial"/>
                <a:ea typeface="Arial"/>
                <a:cs typeface="Arial"/>
                <a:sym typeface="Arial"/>
              </a:rPr>
              <a:t>Σκεφτείτε πρακτικές ενέργειες όπως ο έλεγχος των ρυθμίσεων απορρήτου, η ενεργοποίηση του ελέγχου ταυτότητας δύο παραγόντων, η αποφυγή ύποπτων συνδέσμων και η αναφορά ψεύτικων ή επιβλαβών λογαριασμών όταν είναι απαραίτητο.</a:t>
            </a:r>
            <a:endParaRPr b="0" i="0" sz="2800" u="none" cap="none" strike="noStrike">
              <a:solidFill>
                <a:srgbClr val="000000"/>
              </a:solidFill>
              <a:highlight>
                <a:srgbClr val="FF0000"/>
              </a:highlight>
              <a:latin typeface="Arial"/>
              <a:ea typeface="Arial"/>
              <a:cs typeface="Arial"/>
              <a:sym typeface="Arial"/>
            </a:endParaRPr>
          </a:p>
        </p:txBody>
      </p:sp>
      <p:pic>
        <p:nvPicPr>
          <p:cNvPr descr="A logo with a black background&#10;&#10;AI-generated content may be incorrect." id="233" name="Google Shape;233;p22"/>
          <p:cNvPicPr preferRelativeResize="0"/>
          <p:nvPr/>
        </p:nvPicPr>
        <p:blipFill rotWithShape="1">
          <a:blip r:embed="rId3">
            <a:alphaModFix/>
          </a:blip>
          <a:srcRect b="0" l="0" r="0" t="0"/>
          <a:stretch/>
        </p:blipFill>
        <p:spPr>
          <a:xfrm>
            <a:off x="7339537" y="3910350"/>
            <a:ext cx="9374751" cy="815568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3"/>
          <p:cNvSpPr txBox="1"/>
          <p:nvPr>
            <p:ph type="title"/>
          </p:nvPr>
        </p:nvSpPr>
        <p:spPr>
          <a:xfrm>
            <a:off x="762000" y="5715001"/>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11500"/>
              <a:buNone/>
            </a:pPr>
            <a:r>
              <a:rPr lang="en-IE" sz="8000">
                <a:latin typeface="Arial"/>
                <a:ea typeface="Arial"/>
                <a:cs typeface="Arial"/>
                <a:sym typeface="Arial"/>
              </a:rPr>
              <a:t>Οι περιπτωσιολογικές μελέτες</a:t>
            </a:r>
            <a:endParaRPr sz="8000">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4"/>
          <p:cNvSpPr txBox="1"/>
          <p:nvPr>
            <p:ph type="title"/>
          </p:nvPr>
        </p:nvSpPr>
        <p:spPr>
          <a:xfrm>
            <a:off x="755650" y="1163782"/>
            <a:ext cx="22860001" cy="659478"/>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4000">
                <a:latin typeface="Arial"/>
                <a:ea typeface="Arial"/>
                <a:cs typeface="Arial"/>
                <a:sym typeface="Arial"/>
              </a:rPr>
              <a:t>Μελέτη περίπτωσης: Ακολουθεί ένα χρήσιμο βίντεο</a:t>
            </a:r>
            <a:endParaRPr sz="4000">
              <a:latin typeface="Arial"/>
              <a:ea typeface="Arial"/>
              <a:cs typeface="Arial"/>
              <a:sym typeface="Arial"/>
            </a:endParaRPr>
          </a:p>
        </p:txBody>
      </p:sp>
      <p:pic>
        <p:nvPicPr>
          <p:cNvPr descr="A screen shot of a video&#10;&#10;AI-generated content may be incorrect." id="245" name="Google Shape;245;p24"/>
          <p:cNvPicPr preferRelativeResize="0"/>
          <p:nvPr/>
        </p:nvPicPr>
        <p:blipFill rotWithShape="1">
          <a:blip r:embed="rId3">
            <a:alphaModFix/>
          </a:blip>
          <a:srcRect b="0" l="0" r="0" t="0"/>
          <a:stretch/>
        </p:blipFill>
        <p:spPr>
          <a:xfrm>
            <a:off x="755650" y="2069264"/>
            <a:ext cx="22104350" cy="9577471"/>
          </a:xfrm>
          <a:prstGeom prst="rect">
            <a:avLst/>
          </a:prstGeom>
          <a:noFill/>
          <a:ln>
            <a:noFill/>
          </a:ln>
        </p:spPr>
      </p:pic>
      <p:sp>
        <p:nvSpPr>
          <p:cNvPr id="246" name="Google Shape;246;p24"/>
          <p:cNvSpPr txBox="1"/>
          <p:nvPr/>
        </p:nvSpPr>
        <p:spPr>
          <a:xfrm>
            <a:off x="755650" y="12046193"/>
            <a:ext cx="12192000"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600" u="sng" cap="none" strike="noStrike">
                <a:solidFill>
                  <a:srgbClr val="000000"/>
                </a:solidFill>
                <a:latin typeface="Arial"/>
                <a:ea typeface="Arial"/>
                <a:cs typeface="Arial"/>
                <a:sym typeface="Arial"/>
                <a:hlinkClick r:id="rId4">
                  <a:extLst>
                    <a:ext uri="{A12FA001-AC4F-418D-AE19-62706E023703}">
                      <ahyp:hlinkClr val="tx"/>
                    </a:ext>
                  </a:extLst>
                </a:hlinkClick>
              </a:rPr>
              <a:t>https://www.youtube.com/watch?v=BcdZm3WAF4A</a:t>
            </a:r>
            <a:r>
              <a:rPr b="0" i="0" lang="en-IE" sz="1600" u="none" cap="none" strike="noStrike">
                <a:solidFill>
                  <a:srgbClr val="000000"/>
                </a:solidFill>
                <a:latin typeface="Arial"/>
                <a:ea typeface="Arial"/>
                <a:cs typeface="Arial"/>
                <a:sym typeface="Arial"/>
              </a:rPr>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25"/>
          <p:cNvSpPr txBox="1"/>
          <p:nvPr>
            <p:ph idx="1" type="body"/>
          </p:nvPr>
        </p:nvSpPr>
        <p:spPr>
          <a:xfrm>
            <a:off x="762000" y="4679197"/>
            <a:ext cx="21749657" cy="7164460"/>
          </a:xfrm>
          <a:prstGeom prst="rect">
            <a:avLst/>
          </a:prstGeom>
          <a:noFill/>
          <a:ln>
            <a:noFill/>
          </a:ln>
        </p:spPr>
        <p:txBody>
          <a:bodyPr anchorCtr="0" anchor="t" bIns="0" lIns="0" spcFirstLastPara="1" rIns="0" wrap="square" tIns="0">
            <a:noAutofit/>
          </a:bodyPr>
          <a:lstStyle/>
          <a:p>
            <a:pPr indent="-101600" lvl="0" marL="457200" rtl="0" algn="just">
              <a:lnSpc>
                <a:spcPct val="100000"/>
              </a:lnSpc>
              <a:spcBef>
                <a:spcPts val="2000"/>
              </a:spcBef>
              <a:spcAft>
                <a:spcPts val="0"/>
              </a:spcAft>
              <a:buSzPts val="5600"/>
              <a:buNone/>
            </a:pPr>
            <a:r>
              <a:rPr b="1" lang="en-IE" sz="2800"/>
              <a:t>#DataDetox </a:t>
            </a:r>
            <a:r>
              <a:rPr lang="en-IE" sz="2800"/>
              <a:t>είναι μια εκστρατεία και μια διαδικτυακή εργαλειοθήκη που δημιουργήθηκε από ευρωπαϊκές ομάδες ψηφιακών δικαιωμάτων, συμπεριλαμβανομένων των Tactical Tech και Mozilla Foundation. https://datadetoxkit.org/en/families/datadetox-x-youth/</a:t>
            </a:r>
            <a:br>
              <a:rPr lang="en-IE" sz="2800"/>
            </a:br>
            <a:r>
              <a:rPr lang="en-IE" sz="2800"/>
              <a:t>Βοηθά τους ανθρώπους να αναλάβουν τον έλεγχο των προσωπικών τους δεδομένων, του απορρήτου και του ψηφιακού τους αποτυπώματος. Μέσα από οδηγούς και προκλήσεις, οι χρήστες μαθαίνουν ποια δεδομένα μοιράζονται στο διαδίκτυο και πώς να τα προστατεύουν αποτελεσματικά.</a:t>
            </a:r>
            <a:endParaRPr sz="2800">
              <a:latin typeface="Arial"/>
              <a:ea typeface="Arial"/>
              <a:cs typeface="Arial"/>
              <a:sym typeface="Arial"/>
            </a:endParaRPr>
          </a:p>
          <a:p>
            <a:pPr indent="-101600" lvl="0" marL="457200" rtl="0" algn="just">
              <a:lnSpc>
                <a:spcPct val="100000"/>
              </a:lnSpc>
              <a:spcBef>
                <a:spcPts val="2000"/>
              </a:spcBef>
              <a:spcAft>
                <a:spcPts val="0"/>
              </a:spcAft>
              <a:buSzPts val="5600"/>
              <a:buNone/>
            </a:pPr>
            <a:r>
              <a:rPr b="1" lang="en-IE" sz="2800"/>
              <a:t>Για ποιόν είναι?</a:t>
            </a:r>
            <a:endParaRPr b="1" sz="2800"/>
          </a:p>
          <a:p>
            <a:pPr indent="-457200" lvl="0" marL="812800" rtl="0" algn="just">
              <a:lnSpc>
                <a:spcPct val="100000"/>
              </a:lnSpc>
              <a:spcBef>
                <a:spcPts val="2000"/>
              </a:spcBef>
              <a:spcAft>
                <a:spcPts val="0"/>
              </a:spcAft>
              <a:buSzPts val="2800"/>
              <a:buChar char="•"/>
            </a:pPr>
            <a:r>
              <a:rPr lang="en-IE" sz="2800"/>
              <a:t>Νέοι ηλικίας 13–25 ετών</a:t>
            </a:r>
            <a:br>
              <a:rPr lang="en-IE" sz="2800"/>
            </a:br>
            <a:r>
              <a:rPr lang="en-IE" sz="2800"/>
              <a:t>Εργαζόμενοι στον τομέα της νεολαίας, εκπαιδευτές συνομηλίκων και εκπαιδευτές που προωθούν τον ψηφιακό γραμματισμό</a:t>
            </a:r>
            <a:br>
              <a:rPr lang="en-IE" sz="2800"/>
            </a:br>
            <a:r>
              <a:rPr lang="en-IE" sz="2800"/>
              <a:t>Όποιος ενδιαφέρεται να δημιουργήσει ασφαλέστερες διαδικτυακές συνήθειες</a:t>
            </a:r>
            <a:endParaRPr sz="2800"/>
          </a:p>
        </p:txBody>
      </p:sp>
      <p:sp>
        <p:nvSpPr>
          <p:cNvPr id="252" name="Google Shape;252;p25"/>
          <p:cNvSpPr txBox="1"/>
          <p:nvPr>
            <p:ph type="title"/>
          </p:nvPr>
        </p:nvSpPr>
        <p:spPr>
          <a:xfrm>
            <a:off x="762000" y="2650000"/>
            <a:ext cx="19324638" cy="630701"/>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lang="en-IE" sz="3300">
                <a:latin typeface="Arial"/>
                <a:ea typeface="Arial"/>
                <a:cs typeface="Arial"/>
                <a:sym typeface="Arial"/>
              </a:rPr>
              <a:t>Μελέτη περίπτωσης: #DataDetox (Ευρώπη)</a:t>
            </a:r>
            <a:endParaRPr sz="330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52"/>
          <p:cNvSpPr txBox="1"/>
          <p:nvPr>
            <p:ph idx="1" type="body"/>
          </p:nvPr>
        </p:nvSpPr>
        <p:spPr>
          <a:xfrm>
            <a:off x="762000" y="4657708"/>
            <a:ext cx="21727886" cy="5966750"/>
          </a:xfrm>
          <a:prstGeom prst="rect">
            <a:avLst/>
          </a:prstGeom>
          <a:noFill/>
          <a:ln>
            <a:noFill/>
          </a:ln>
        </p:spPr>
        <p:txBody>
          <a:bodyPr anchorCtr="0" anchor="t" bIns="0" lIns="0" spcFirstLastPara="1" rIns="0" wrap="square" tIns="0">
            <a:noAutofit/>
          </a:bodyPr>
          <a:lstStyle/>
          <a:p>
            <a:pPr indent="-101600" lvl="0" marL="457200" rtl="0" algn="just">
              <a:lnSpc>
                <a:spcPct val="100000"/>
              </a:lnSpc>
              <a:spcBef>
                <a:spcPts val="2000"/>
              </a:spcBef>
              <a:spcAft>
                <a:spcPts val="0"/>
              </a:spcAft>
              <a:buSzPts val="5600"/>
              <a:buNone/>
            </a:pPr>
            <a:r>
              <a:rPr b="1" lang="en-IE" sz="2800"/>
              <a:t>Βασικές στρατηγικές</a:t>
            </a:r>
            <a:endParaRPr b="1" sz="2800"/>
          </a:p>
          <a:p>
            <a:pPr indent="-101600" lvl="0" marL="457200" rtl="0" algn="just">
              <a:lnSpc>
                <a:spcPct val="100000"/>
              </a:lnSpc>
              <a:spcBef>
                <a:spcPts val="2000"/>
              </a:spcBef>
              <a:spcAft>
                <a:spcPts val="0"/>
              </a:spcAft>
              <a:buSzPts val="5600"/>
              <a:buNone/>
            </a:pPr>
            <a:r>
              <a:rPr b="1" i="1" lang="en-IE" sz="2800"/>
              <a:t>Διαδραστική εργαλειοθήκη:</a:t>
            </a:r>
            <a:endParaRPr b="1" i="1" sz="2800">
              <a:latin typeface="Arial"/>
              <a:ea typeface="Arial"/>
              <a:cs typeface="Arial"/>
              <a:sym typeface="Arial"/>
            </a:endParaRPr>
          </a:p>
          <a:p>
            <a:pPr indent="-457200" lvl="0" marL="812800" rtl="0" algn="just">
              <a:lnSpc>
                <a:spcPct val="100000"/>
              </a:lnSpc>
              <a:spcBef>
                <a:spcPts val="2000"/>
              </a:spcBef>
              <a:spcAft>
                <a:spcPts val="0"/>
              </a:spcAft>
              <a:buSzPts val="2800"/>
              <a:buChar char="•"/>
            </a:pPr>
            <a:r>
              <a:rPr lang="en-IE" sz="2800"/>
              <a:t>Προσφέρει οδηγούς βήμα προς βήμα για τον έλεγχο και την εκκαθάριση των ρυθμίσεων απορρήτου στα μέσα κοινωνικής δικτύωσης και τις εφαρμογές.</a:t>
            </a:r>
            <a:br>
              <a:rPr lang="en-IE" sz="2800"/>
            </a:br>
            <a:r>
              <a:rPr lang="en-IE" sz="2800"/>
              <a:t>Περιλαμβάνει κουίζ και προκλήσεις για την ευαισθητοποίηση σχετικά με τις συνήθειες κοινής χρήσης δεδομένων.</a:t>
            </a:r>
            <a:endParaRPr sz="2800">
              <a:latin typeface="Arial"/>
              <a:ea typeface="Arial"/>
              <a:cs typeface="Arial"/>
              <a:sym typeface="Arial"/>
            </a:endParaRPr>
          </a:p>
          <a:p>
            <a:pPr indent="-101600" lvl="0" marL="457200" rtl="0" algn="just">
              <a:lnSpc>
                <a:spcPct val="100000"/>
              </a:lnSpc>
              <a:spcBef>
                <a:spcPts val="2000"/>
              </a:spcBef>
              <a:spcAft>
                <a:spcPts val="0"/>
              </a:spcAft>
              <a:buSzPts val="5600"/>
              <a:buNone/>
            </a:pPr>
            <a:r>
              <a:rPr b="1" i="1" lang="en-IE" sz="2800"/>
              <a:t>Συμμετοχή των νέων:</a:t>
            </a:r>
            <a:endParaRPr sz="2800">
              <a:latin typeface="Arial"/>
              <a:ea typeface="Arial"/>
              <a:cs typeface="Arial"/>
              <a:sym typeface="Arial"/>
            </a:endParaRPr>
          </a:p>
          <a:p>
            <a:pPr indent="-266700" lvl="0" marL="527050" rtl="0" algn="just">
              <a:lnSpc>
                <a:spcPct val="100000"/>
              </a:lnSpc>
              <a:spcBef>
                <a:spcPts val="2000"/>
              </a:spcBef>
              <a:spcAft>
                <a:spcPts val="0"/>
              </a:spcAft>
              <a:buSzPts val="2800"/>
              <a:buChar char="•"/>
            </a:pPr>
            <a:r>
              <a:rPr lang="en-IE" sz="2800"/>
              <a:t>Το υλικό της εκστρατείας δοκιμάστηκε με ομάδες εστίασης νέων σε διάφορες χώρες για να διασφαλιστεί η συνάφεια και η σαφήνεια.</a:t>
            </a:r>
            <a:br>
              <a:rPr lang="en-IE" sz="2800"/>
            </a:br>
            <a:r>
              <a:rPr lang="en-IE" sz="2800"/>
              <a:t>Έμφαση στην απλή γλώσσα και πρακτικές συμβουλές.</a:t>
            </a:r>
            <a:endParaRPr sz="2800">
              <a:latin typeface="Arial"/>
              <a:ea typeface="Arial"/>
              <a:cs typeface="Arial"/>
              <a:sym typeface="Arial"/>
            </a:endParaRPr>
          </a:p>
        </p:txBody>
      </p:sp>
      <p:sp>
        <p:nvSpPr>
          <p:cNvPr id="258" name="Google Shape;258;p52"/>
          <p:cNvSpPr txBox="1"/>
          <p:nvPr>
            <p:ph type="title"/>
          </p:nvPr>
        </p:nvSpPr>
        <p:spPr>
          <a:xfrm>
            <a:off x="762000" y="2650000"/>
            <a:ext cx="20135850" cy="630701"/>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Μελέτη περίπτωσης: #DataDetox (Ευρώπη)</a:t>
            </a:r>
            <a:endParaRPr sz="3300">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6"/>
          <p:cNvSpPr txBox="1"/>
          <p:nvPr>
            <p:ph idx="1" type="body"/>
          </p:nvPr>
        </p:nvSpPr>
        <p:spPr>
          <a:xfrm>
            <a:off x="7076395" y="2420471"/>
            <a:ext cx="15435262" cy="9510272"/>
          </a:xfrm>
          <a:prstGeom prst="rect">
            <a:avLst/>
          </a:prstGeom>
          <a:noFill/>
          <a:ln>
            <a:noFill/>
          </a:ln>
        </p:spPr>
        <p:txBody>
          <a:bodyPr anchorCtr="0" anchor="t" bIns="0" lIns="0" spcFirstLastPara="1" rIns="0" wrap="square" tIns="0">
            <a:normAutofit fontScale="85000" lnSpcReduction="20000"/>
          </a:bodyPr>
          <a:lstStyle/>
          <a:p>
            <a:pPr indent="0" lvl="0" marL="0" rtl="0" algn="just">
              <a:lnSpc>
                <a:spcPct val="115000"/>
              </a:lnSpc>
              <a:spcBef>
                <a:spcPts val="1400"/>
              </a:spcBef>
              <a:spcAft>
                <a:spcPts val="0"/>
              </a:spcAft>
              <a:buClr>
                <a:schemeClr val="dk1"/>
              </a:buClr>
              <a:buSzPct val="39216"/>
              <a:buNone/>
            </a:pPr>
            <a:r>
              <a:rPr b="1" lang="en-IE" sz="3300">
                <a:solidFill>
                  <a:schemeClr val="dk1"/>
                </a:solidFill>
              </a:rPr>
              <a:t>Πώς να προστατέψετε τα προσωπικά σας στοιχεία στο διαδίκτυο</a:t>
            </a:r>
            <a:endParaRPr b="1" sz="3300">
              <a:solidFill>
                <a:schemeClr val="dk1"/>
              </a:solidFill>
            </a:endParaRPr>
          </a:p>
          <a:p>
            <a:pPr indent="0" lvl="0" marL="0" rtl="0" algn="just">
              <a:lnSpc>
                <a:spcPct val="115000"/>
              </a:lnSpc>
              <a:spcBef>
                <a:spcPts val="1400"/>
              </a:spcBef>
              <a:spcAft>
                <a:spcPts val="0"/>
              </a:spcAft>
              <a:buClr>
                <a:schemeClr val="dk1"/>
              </a:buClr>
              <a:buSzPct val="39216"/>
              <a:buNone/>
            </a:pPr>
            <a:r>
              <a:rPr lang="en-IE" sz="3300"/>
              <a:t>Η προστασία των προσωπικών σας πληροφοριών στο διαδίκτυο δεν έχει να κάνει με τον φόβο, αλλά με την ευαισθητοποίηση, τον έλεγχο και τις συνεπείς ψηφιακές συνήθειες. Κάθε κλικ, ανάρτηση και μήνυμα συμβάλλει στο ψηφιακό σας αποτύπωμα. Ο στόχος δεν είναι να σταματήσετε να μοιράζεστε, αλλά να μοιράζεστε σκόπιμα και υπεύθυνα.</a:t>
            </a:r>
            <a:br>
              <a:rPr lang="en-IE" sz="3300"/>
            </a:br>
            <a:r>
              <a:rPr lang="en-IE" sz="3300"/>
              <a:t>Η ψηφιακή ασφάλεια ξεκινά με την κατανόηση ότι το διαδίκτυο έχει μεγάλη μνήμη. Οι πληροφορίες μπορούν να αντιγραφούν, να ληφθούν στιγμιότυπα οθόνης, να αρχειοθετηθούν ή να αναδημοσιευτούν χωρίς τη συγκατάθεσή σας. Ακόμη και το διαγραμμένο περιεχόμενο μπορεί να εξακολουθεί να υπάρχει σε διακομιστές, αντίγραφα ασφαλείας ή στη συσκευή κάποιου άλλου. Η ανάπτυξη μικρών, προσεκτικών συνηθειών μειώνει σημαντικά τους μακροπρόθεσμους κινδύνους.</a:t>
            </a:r>
            <a:endParaRPr sz="3300"/>
          </a:p>
          <a:p>
            <a:pPr indent="0" lvl="0" marL="0" rtl="0" algn="just">
              <a:lnSpc>
                <a:spcPct val="115000"/>
              </a:lnSpc>
              <a:spcBef>
                <a:spcPts val="1400"/>
              </a:spcBef>
              <a:spcAft>
                <a:spcPts val="0"/>
              </a:spcAft>
              <a:buClr>
                <a:schemeClr val="dk1"/>
              </a:buClr>
              <a:buSzPct val="39216"/>
              <a:buNone/>
            </a:pPr>
            <a:r>
              <a:t/>
            </a:r>
            <a:endParaRPr b="1" sz="3300">
              <a:latin typeface="Arial"/>
              <a:ea typeface="Arial"/>
              <a:cs typeface="Arial"/>
              <a:sym typeface="Arial"/>
            </a:endParaRPr>
          </a:p>
          <a:p>
            <a:pPr indent="0" lvl="0" marL="0" rtl="0" algn="just">
              <a:lnSpc>
                <a:spcPct val="115000"/>
              </a:lnSpc>
              <a:spcBef>
                <a:spcPts val="1400"/>
              </a:spcBef>
              <a:spcAft>
                <a:spcPts val="0"/>
              </a:spcAft>
              <a:buClr>
                <a:schemeClr val="dk1"/>
              </a:buClr>
              <a:buSzPct val="39216"/>
              <a:buNone/>
            </a:pPr>
            <a:r>
              <a:rPr b="1" lang="en-IE" sz="3300"/>
              <a:t>Παύση πριν κάνετε κλικ ή κοινή χρήση</a:t>
            </a:r>
            <a:endParaRPr b="1" sz="3300"/>
          </a:p>
          <a:p>
            <a:pPr indent="0" lvl="0" marL="0" rtl="0" algn="just">
              <a:lnSpc>
                <a:spcPct val="115000"/>
              </a:lnSpc>
              <a:spcBef>
                <a:spcPts val="1400"/>
              </a:spcBef>
              <a:spcAft>
                <a:spcPts val="0"/>
              </a:spcAft>
              <a:buClr>
                <a:schemeClr val="dk1"/>
              </a:buClr>
              <a:buSzPct val="39216"/>
              <a:buNone/>
            </a:pPr>
            <a:r>
              <a:rPr lang="en-IE" sz="3300"/>
              <a:t>Πριν ανοίξετε έναν σύνδεσμο ή απαντήσετε σε ένα μήνυμα, αναρωτηθείτε: "Γνωρίζω αυτό το άτομο ή τον οργανισμό και έχει νόημα αυτό το αίτημα;"</a:t>
            </a:r>
            <a:br>
              <a:rPr lang="en-IE" sz="3300"/>
            </a:br>
            <a:r>
              <a:rPr lang="en-IE" sz="3300"/>
              <a:t>Τα μηνύματα απάτης μπορεί να υπόσχονται ανταμοιβές, να ισχυρίζονται ότι ο λογαριασμός σας κινδυνεύει ή να ζητούν προσωπικές πληροφορίες. Αφιερώνοντας λίγο χρόνο για να επαληθεύσετε ονόματα χρήστη, να ελέγξετε επίσημους ιστότοπους ή να αγνοήσετε ύποπτα μηνύματα μπορεί να αποτρέψει την κακή χρήση των πληροφοριών σας. Αν κάτι δεν σας φαίνεται ασυνήθιστο, μπλοκάρετε ή αναφέρετε τον λογαριασμό και μιλήστε με κάποιον που εμπιστεύεστε για υποστήριξη.</a:t>
            </a:r>
            <a:endParaRPr sz="3300">
              <a:latin typeface="Arial"/>
              <a:ea typeface="Arial"/>
              <a:cs typeface="Arial"/>
              <a:sym typeface="Arial"/>
            </a:endParaRPr>
          </a:p>
          <a:p>
            <a:pPr indent="0" lvl="0" marL="0" rtl="0" algn="just">
              <a:lnSpc>
                <a:spcPct val="115000"/>
              </a:lnSpc>
              <a:spcBef>
                <a:spcPts val="1400"/>
              </a:spcBef>
              <a:spcAft>
                <a:spcPts val="0"/>
              </a:spcAft>
              <a:buClr>
                <a:schemeClr val="dk1"/>
              </a:buClr>
              <a:buSzPts val="1100"/>
              <a:buNone/>
            </a:pPr>
            <a:r>
              <a:t/>
            </a:r>
            <a:endParaRPr/>
          </a:p>
          <a:p>
            <a:pPr indent="0" lvl="0" marL="228600" rtl="0" algn="l">
              <a:lnSpc>
                <a:spcPct val="90000"/>
              </a:lnSpc>
              <a:spcBef>
                <a:spcPts val="2000"/>
              </a:spcBef>
              <a:spcAft>
                <a:spcPts val="0"/>
              </a:spcAft>
              <a:buSzPct val="235294"/>
              <a:buNone/>
            </a:pPr>
            <a:r>
              <a:t/>
            </a:r>
            <a:endParaRPr sz="2800">
              <a:latin typeface="Arial"/>
              <a:ea typeface="Arial"/>
              <a:cs typeface="Arial"/>
              <a:sym typeface="Arial"/>
            </a:endParaRPr>
          </a:p>
          <a:p>
            <a:pPr indent="-228600" lvl="0" marL="457200" rtl="0" algn="just">
              <a:lnSpc>
                <a:spcPct val="90000"/>
              </a:lnSpc>
              <a:spcBef>
                <a:spcPts val="2000"/>
              </a:spcBef>
              <a:spcAft>
                <a:spcPts val="0"/>
              </a:spcAft>
              <a:buSzPct val="235294"/>
              <a:buNone/>
            </a:pPr>
            <a:r>
              <a:t/>
            </a:r>
            <a:endParaRPr sz="2800"/>
          </a:p>
        </p:txBody>
      </p:sp>
      <p:sp>
        <p:nvSpPr>
          <p:cNvPr id="264" name="Google Shape;264;p26"/>
          <p:cNvSpPr txBox="1"/>
          <p:nvPr>
            <p:ph type="title"/>
          </p:nvPr>
        </p:nvSpPr>
        <p:spPr>
          <a:xfrm>
            <a:off x="528917" y="2420471"/>
            <a:ext cx="5467351" cy="3490452"/>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6000"/>
              <a:buNone/>
            </a:pPr>
            <a:r>
              <a:rPr b="1" lang="en-IE" sz="3300">
                <a:latin typeface="Arial"/>
                <a:ea typeface="Arial"/>
                <a:cs typeface="Arial"/>
                <a:sym typeface="Arial"/>
              </a:rPr>
              <a:t>Συνιστώμενη πρακτική</a:t>
            </a:r>
            <a:endParaRPr b="1" sz="3300">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g3be1575cf6d_0_19"/>
          <p:cNvSpPr txBox="1"/>
          <p:nvPr>
            <p:ph idx="1" type="body"/>
          </p:nvPr>
        </p:nvSpPr>
        <p:spPr>
          <a:xfrm>
            <a:off x="7281515" y="743726"/>
            <a:ext cx="15208371" cy="12228547"/>
          </a:xfrm>
          <a:prstGeom prst="rect">
            <a:avLst/>
          </a:prstGeom>
          <a:noFill/>
          <a:ln>
            <a:noFill/>
          </a:ln>
        </p:spPr>
        <p:txBody>
          <a:bodyPr anchorCtr="0" anchor="t" bIns="0" lIns="0" spcFirstLastPara="1" rIns="0" wrap="square" tIns="0">
            <a:noAutofit/>
          </a:bodyPr>
          <a:lstStyle/>
          <a:p>
            <a:pPr indent="0" lvl="0" marL="0" rtl="0" algn="just">
              <a:lnSpc>
                <a:spcPct val="100000"/>
              </a:lnSpc>
              <a:spcBef>
                <a:spcPts val="1200"/>
              </a:spcBef>
              <a:spcAft>
                <a:spcPts val="0"/>
              </a:spcAft>
              <a:buClr>
                <a:schemeClr val="dk1"/>
              </a:buClr>
              <a:buSzPts val="1100"/>
              <a:buNone/>
            </a:pPr>
            <a:r>
              <a:rPr b="1" lang="en-IE" sz="2800">
                <a:solidFill>
                  <a:schemeClr val="dk1"/>
                </a:solidFill>
              </a:rPr>
              <a:t>Ελέγξτε το απόρρητό σας</a:t>
            </a:r>
            <a:endParaRPr b="1" sz="2800">
              <a:solidFill>
                <a:schemeClr val="dk1"/>
              </a:solidFill>
            </a:endParaRPr>
          </a:p>
          <a:p>
            <a:pPr indent="-457200" lvl="0" marL="457200" rtl="0" algn="just">
              <a:lnSpc>
                <a:spcPct val="100000"/>
              </a:lnSpc>
              <a:spcBef>
                <a:spcPts val="1200"/>
              </a:spcBef>
              <a:spcAft>
                <a:spcPts val="0"/>
              </a:spcAft>
              <a:buClr>
                <a:schemeClr val="dk1"/>
              </a:buClr>
              <a:buSzPts val="2800"/>
              <a:buFont typeface="Arial"/>
              <a:buChar char="•"/>
            </a:pPr>
            <a:r>
              <a:rPr lang="en-IE" sz="2800">
                <a:solidFill>
                  <a:schemeClr val="dk1"/>
                </a:solidFill>
              </a:rPr>
              <a:t>Ελέγχετε τακτικά τις ρυθμίσεις απορρήτου στα μέσα κοινωνικής δικτύωσης και τις εφαρμογές.</a:t>
            </a:r>
            <a:br>
              <a:rPr lang="en-IE" sz="2800">
                <a:solidFill>
                  <a:schemeClr val="dk1"/>
                </a:solidFill>
              </a:rPr>
            </a:br>
            <a:r>
              <a:rPr lang="en-IE" sz="2800">
                <a:solidFill>
                  <a:schemeClr val="dk1"/>
                </a:solidFill>
              </a:rPr>
              <a:t>Βεβαιωθείτε ότι μόνο έμπιστα άτομα μπορούν να δουν το περιεχόμενό σας.</a:t>
            </a:r>
            <a:br>
              <a:rPr lang="en-IE" sz="2800">
                <a:solidFill>
                  <a:schemeClr val="dk1"/>
                </a:solidFill>
              </a:rPr>
            </a:br>
            <a:r>
              <a:rPr lang="en-IE" sz="2800">
                <a:solidFill>
                  <a:schemeClr val="dk1"/>
                </a:solidFill>
              </a:rPr>
              <a:t>Απενεργοποιήστε την κοινοποίηση τοποθεσίας και την προσθήκη γεωγραφικών ετικετών, εκτός εάν είναι απαραίτητο.</a:t>
            </a:r>
            <a:endParaRPr sz="2800">
              <a:solidFill>
                <a:schemeClr val="dk1"/>
              </a:solidFill>
            </a:endParaRPr>
          </a:p>
          <a:p>
            <a:pPr indent="0" lvl="0" marL="0" rtl="0" algn="just">
              <a:lnSpc>
                <a:spcPct val="100000"/>
              </a:lnSpc>
              <a:spcBef>
                <a:spcPts val="1200"/>
              </a:spcBef>
              <a:spcAft>
                <a:spcPts val="0"/>
              </a:spcAft>
              <a:buClr>
                <a:schemeClr val="dk1"/>
              </a:buClr>
              <a:buSzPts val="2800"/>
              <a:buNone/>
            </a:pPr>
            <a:r>
              <a:t/>
            </a:r>
            <a:endParaRPr sz="2800">
              <a:solidFill>
                <a:schemeClr val="dk1"/>
              </a:solidFill>
              <a:latin typeface="Arial"/>
              <a:ea typeface="Arial"/>
              <a:cs typeface="Arial"/>
              <a:sym typeface="Arial"/>
            </a:endParaRPr>
          </a:p>
          <a:p>
            <a:pPr indent="0" lvl="0" marL="0" rtl="0" algn="just">
              <a:lnSpc>
                <a:spcPct val="100000"/>
              </a:lnSpc>
              <a:spcBef>
                <a:spcPts val="1200"/>
              </a:spcBef>
              <a:spcAft>
                <a:spcPts val="0"/>
              </a:spcAft>
              <a:buClr>
                <a:schemeClr val="dk1"/>
              </a:buClr>
              <a:buSzPts val="1100"/>
              <a:buNone/>
            </a:pPr>
            <a:r>
              <a:rPr b="1" lang="en-IE" sz="2800">
                <a:solidFill>
                  <a:schemeClr val="dk1"/>
                </a:solidFill>
              </a:rPr>
              <a:t>Προστατέψτε τους λογαριασμούς σας</a:t>
            </a:r>
            <a:endParaRPr b="1" sz="2800">
              <a:solidFill>
                <a:schemeClr val="dk1"/>
              </a:solidFill>
            </a:endParaRPr>
          </a:p>
          <a:p>
            <a:pPr indent="-457200" lvl="0" marL="457200" rtl="0" algn="just">
              <a:lnSpc>
                <a:spcPct val="100000"/>
              </a:lnSpc>
              <a:spcBef>
                <a:spcPts val="1200"/>
              </a:spcBef>
              <a:spcAft>
                <a:spcPts val="0"/>
              </a:spcAft>
              <a:buClr>
                <a:schemeClr val="dk1"/>
              </a:buClr>
              <a:buSzPts val="2800"/>
              <a:buFont typeface="Arial"/>
              <a:buChar char="•"/>
            </a:pPr>
            <a:r>
              <a:rPr lang="en-IE" sz="2800">
                <a:solidFill>
                  <a:schemeClr val="dk1"/>
                </a:solidFill>
              </a:rPr>
              <a:t>Χρησιμοποιήστε ισχυρούς, μοναδικούς κωδικούς πρόσβασης για κάθε λογαριασμό.</a:t>
            </a:r>
            <a:br>
              <a:rPr lang="en-IE" sz="2800">
                <a:solidFill>
                  <a:schemeClr val="dk1"/>
                </a:solidFill>
              </a:rPr>
            </a:br>
            <a:r>
              <a:rPr lang="en-IE" sz="2800">
                <a:solidFill>
                  <a:schemeClr val="dk1"/>
                </a:solidFill>
              </a:rPr>
              <a:t>Εξετάστε το ενδεχόμενο να χρησιμοποιήσετε έναν διαχειριστή κωδικών πρόσβασης.</a:t>
            </a:r>
            <a:br>
              <a:rPr lang="en-IE" sz="2800">
                <a:solidFill>
                  <a:schemeClr val="dk1"/>
                </a:solidFill>
              </a:rPr>
            </a:br>
            <a:r>
              <a:rPr lang="en-IE" sz="2800">
                <a:solidFill>
                  <a:schemeClr val="dk1"/>
                </a:solidFill>
              </a:rPr>
              <a:t>Ενεργοποιήστε τον έλεγχο ταυτότητας δύο παραγόντων (2FA) σε σημαντικούς λογαριασμούς</a:t>
            </a:r>
            <a:r>
              <a:rPr lang="en-IE" sz="2800">
                <a:solidFill>
                  <a:schemeClr val="dk1"/>
                </a:solidFill>
                <a:latin typeface="Arial"/>
                <a:ea typeface="Arial"/>
                <a:cs typeface="Arial"/>
                <a:sym typeface="Arial"/>
              </a:rPr>
              <a:t>.</a:t>
            </a:r>
            <a:endParaRPr/>
          </a:p>
          <a:p>
            <a:pPr indent="0" lvl="0" marL="0" rtl="0" algn="just">
              <a:lnSpc>
                <a:spcPct val="100000"/>
              </a:lnSpc>
              <a:spcBef>
                <a:spcPts val="1200"/>
              </a:spcBef>
              <a:spcAft>
                <a:spcPts val="0"/>
              </a:spcAft>
              <a:buClr>
                <a:schemeClr val="dk1"/>
              </a:buClr>
              <a:buSzPts val="2800"/>
              <a:buNone/>
            </a:pPr>
            <a:r>
              <a:t/>
            </a:r>
            <a:endParaRPr sz="2800">
              <a:solidFill>
                <a:schemeClr val="dk1"/>
              </a:solidFill>
              <a:latin typeface="Arial"/>
              <a:ea typeface="Arial"/>
              <a:cs typeface="Arial"/>
              <a:sym typeface="Arial"/>
            </a:endParaRPr>
          </a:p>
          <a:p>
            <a:pPr indent="0" lvl="0" marL="0" rtl="0" algn="just">
              <a:lnSpc>
                <a:spcPct val="100000"/>
              </a:lnSpc>
              <a:spcBef>
                <a:spcPts val="1200"/>
              </a:spcBef>
              <a:spcAft>
                <a:spcPts val="0"/>
              </a:spcAft>
              <a:buClr>
                <a:schemeClr val="dk1"/>
              </a:buClr>
              <a:buSzPts val="1100"/>
              <a:buNone/>
            </a:pPr>
            <a:r>
              <a:rPr b="1" lang="en-IE" sz="2800">
                <a:solidFill>
                  <a:schemeClr val="dk1"/>
                </a:solidFill>
              </a:rPr>
              <a:t>Μάθε τα δικαιώματά σου</a:t>
            </a:r>
            <a:endParaRPr b="1" sz="2800">
              <a:solidFill>
                <a:schemeClr val="dk1"/>
              </a:solidFill>
            </a:endParaRPr>
          </a:p>
          <a:p>
            <a:pPr indent="-457200" lvl="0" marL="457200" rtl="0" algn="just">
              <a:lnSpc>
                <a:spcPct val="100000"/>
              </a:lnSpc>
              <a:spcBef>
                <a:spcPts val="1200"/>
              </a:spcBef>
              <a:spcAft>
                <a:spcPts val="0"/>
              </a:spcAft>
              <a:buClr>
                <a:schemeClr val="dk1"/>
              </a:buClr>
              <a:buSzPts val="2800"/>
              <a:buFont typeface="Arial"/>
              <a:buChar char="•"/>
            </a:pPr>
            <a:r>
              <a:rPr lang="en-IE" sz="2800">
                <a:solidFill>
                  <a:schemeClr val="dk1"/>
                </a:solidFill>
              </a:rPr>
              <a:t>Σύμφωνα με τον GDPR, μπορείτε να ελέγξετε ποιος συλλέγει και χρησιμοποιεί τα προσωπικά σας δεδομένα.</a:t>
            </a:r>
            <a:br>
              <a:rPr lang="en-IE" sz="2800">
                <a:solidFill>
                  <a:schemeClr val="dk1"/>
                </a:solidFill>
              </a:rPr>
            </a:br>
            <a:r>
              <a:rPr lang="en-IE" sz="2800">
                <a:solidFill>
                  <a:schemeClr val="dk1"/>
                </a:solidFill>
              </a:rPr>
              <a:t>Μπορείτε να ζητήσετε πρόσβαση ή διαγραφή των δεδομένων σας.</a:t>
            </a:r>
            <a:endParaRPr sz="2800">
              <a:solidFill>
                <a:schemeClr val="dk1"/>
              </a:solidFill>
            </a:endParaRPr>
          </a:p>
          <a:p>
            <a:pPr indent="0" lvl="0" marL="0" rtl="0" algn="just">
              <a:lnSpc>
                <a:spcPct val="100000"/>
              </a:lnSpc>
              <a:spcBef>
                <a:spcPts val="1200"/>
              </a:spcBef>
              <a:spcAft>
                <a:spcPts val="0"/>
              </a:spcAft>
              <a:buClr>
                <a:schemeClr val="dk1"/>
              </a:buClr>
              <a:buSzPts val="2800"/>
              <a:buNone/>
            </a:pPr>
            <a:r>
              <a:t/>
            </a:r>
            <a:endParaRPr sz="2800">
              <a:solidFill>
                <a:schemeClr val="dk1"/>
              </a:solidFill>
              <a:latin typeface="Arial"/>
              <a:ea typeface="Arial"/>
              <a:cs typeface="Arial"/>
              <a:sym typeface="Arial"/>
            </a:endParaRPr>
          </a:p>
          <a:p>
            <a:pPr indent="0" lvl="0" marL="50800" rtl="0" algn="just">
              <a:lnSpc>
                <a:spcPct val="100000"/>
              </a:lnSpc>
              <a:spcBef>
                <a:spcPts val="0"/>
              </a:spcBef>
              <a:spcAft>
                <a:spcPts val="0"/>
              </a:spcAft>
              <a:buClr>
                <a:schemeClr val="dk1"/>
              </a:buClr>
              <a:buSzPts val="2800"/>
              <a:buNone/>
            </a:pPr>
            <a:r>
              <a:rPr b="1" lang="en-IE" sz="2800">
                <a:solidFill>
                  <a:schemeClr val="dk1"/>
                </a:solidFill>
              </a:rPr>
              <a:t>Εντοπίστε απάτες και προστατέψτε τις πληροφορίες σας</a:t>
            </a:r>
            <a:endParaRPr b="1" sz="2800">
              <a:solidFill>
                <a:schemeClr val="dk1"/>
              </a:solidFill>
            </a:endParaRPr>
          </a:p>
          <a:p>
            <a:pPr indent="-457200" lvl="0" marL="508000" rtl="0" algn="just">
              <a:lnSpc>
                <a:spcPct val="100000"/>
              </a:lnSpc>
              <a:spcBef>
                <a:spcPts val="0"/>
              </a:spcBef>
              <a:spcAft>
                <a:spcPts val="0"/>
              </a:spcAft>
              <a:buClr>
                <a:schemeClr val="dk1"/>
              </a:buClr>
              <a:buSzPts val="2800"/>
              <a:buFont typeface="Arial"/>
              <a:buChar char="•"/>
            </a:pPr>
            <a:r>
              <a:rPr lang="en-IE" sz="2800">
                <a:solidFill>
                  <a:schemeClr val="dk1"/>
                </a:solidFill>
              </a:rPr>
              <a:t>Να είστε προσεκτικοί με μηνύματα που δημιουργούν επείγουσα ανάγκη, προσφέρουν ανταμοιβές ή ζητούν προσωπικά στοιχεία.</a:t>
            </a:r>
            <a:br>
              <a:rPr lang="en-IE" sz="2800">
                <a:solidFill>
                  <a:schemeClr val="dk1"/>
                </a:solidFill>
              </a:rPr>
            </a:br>
            <a:r>
              <a:rPr lang="en-IE" sz="2800">
                <a:solidFill>
                  <a:schemeClr val="dk1"/>
                </a:solidFill>
              </a:rPr>
              <a:t>Ελέγξτε τα ονόματα χρήστη, τους συνδέσμους και τη δραστηριότητα του προφίλ πριν εμπιστευτείτε ένα μήνυμα.</a:t>
            </a:r>
            <a:br>
              <a:rPr lang="en-IE" sz="2800">
                <a:solidFill>
                  <a:schemeClr val="dk1"/>
                </a:solidFill>
              </a:rPr>
            </a:br>
            <a:r>
              <a:rPr lang="en-IE" sz="2800">
                <a:solidFill>
                  <a:schemeClr val="dk1"/>
                </a:solidFill>
              </a:rPr>
              <a:t>Ποτέ μην κοινοποιείτε κωδικούς πρόσβασης, κωδικούς επαλήθευσης ή προσωπικές πληροφορίες μέσω απευθείας μηνυμάτων</a:t>
            </a:r>
            <a:r>
              <a:rPr lang="en-IE" sz="2800">
                <a:solidFill>
                  <a:schemeClr val="dk1"/>
                </a:solidFill>
                <a:latin typeface="Arial"/>
                <a:ea typeface="Arial"/>
                <a:cs typeface="Arial"/>
                <a:sym typeface="Arial"/>
              </a:rPr>
              <a:t>.</a:t>
            </a:r>
            <a:endParaRPr/>
          </a:p>
          <a:p>
            <a:pPr indent="-228600" lvl="0" marL="457200" rtl="0" algn="just">
              <a:lnSpc>
                <a:spcPct val="100000"/>
              </a:lnSpc>
              <a:spcBef>
                <a:spcPts val="0"/>
              </a:spcBef>
              <a:spcAft>
                <a:spcPts val="0"/>
              </a:spcAft>
              <a:buClr>
                <a:schemeClr val="dk1"/>
              </a:buClr>
              <a:buSzPts val="2800"/>
              <a:buNone/>
            </a:pPr>
            <a:r>
              <a:t/>
            </a:r>
            <a:endParaRPr b="1" sz="3200">
              <a:solidFill>
                <a:schemeClr val="dk1"/>
              </a:solidFill>
              <a:latin typeface="Arial"/>
              <a:ea typeface="Arial"/>
              <a:cs typeface="Arial"/>
              <a:sym typeface="Arial"/>
            </a:endParaRPr>
          </a:p>
        </p:txBody>
      </p:sp>
      <p:sp>
        <p:nvSpPr>
          <p:cNvPr id="270" name="Google Shape;270;g3be1575cf6d_0_19"/>
          <p:cNvSpPr txBox="1"/>
          <p:nvPr>
            <p:ph type="title"/>
          </p:nvPr>
        </p:nvSpPr>
        <p:spPr>
          <a:xfrm>
            <a:off x="635593" y="2082278"/>
            <a:ext cx="5467500" cy="107457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6000"/>
              <a:buNone/>
            </a:pPr>
            <a:r>
              <a:rPr b="1" lang="en-IE" sz="3300">
                <a:latin typeface="Arial"/>
                <a:ea typeface="Arial"/>
                <a:cs typeface="Arial"/>
                <a:sym typeface="Arial"/>
              </a:rPr>
              <a:t>Συνιστώμενη πρακτική</a:t>
            </a:r>
            <a:endParaRPr b="1" sz="3300">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9"/>
          <p:cNvSpPr txBox="1"/>
          <p:nvPr>
            <p:ph type="title"/>
          </p:nvPr>
        </p:nvSpPr>
        <p:spPr>
          <a:xfrm>
            <a:off x="761999" y="1462139"/>
            <a:ext cx="22860001" cy="600119"/>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SzPts val="8000"/>
              <a:buNone/>
            </a:pPr>
            <a:r>
              <a:rPr lang="en-IE" sz="3300">
                <a:latin typeface="Arial"/>
                <a:ea typeface="Arial"/>
                <a:cs typeface="Arial"/>
                <a:sym typeface="Arial"/>
              </a:rPr>
              <a:t>Το ξέρατε;</a:t>
            </a:r>
            <a:endParaRPr sz="3300">
              <a:latin typeface="Arial"/>
              <a:ea typeface="Arial"/>
              <a:cs typeface="Arial"/>
              <a:sym typeface="Arial"/>
            </a:endParaRPr>
          </a:p>
        </p:txBody>
      </p:sp>
      <p:pic>
        <p:nvPicPr>
          <p:cNvPr descr="Badge Question Mark with solid fill" id="277" name="Google Shape;277;p29"/>
          <p:cNvPicPr preferRelativeResize="0"/>
          <p:nvPr/>
        </p:nvPicPr>
        <p:blipFill rotWithShape="1">
          <a:blip r:embed="rId3">
            <a:alphaModFix/>
          </a:blip>
          <a:srcRect b="0" l="0" r="0" t="0"/>
          <a:stretch/>
        </p:blipFill>
        <p:spPr>
          <a:xfrm>
            <a:off x="2032000" y="3109589"/>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78" name="Google Shape;278;p29"/>
          <p:cNvPicPr preferRelativeResize="0"/>
          <p:nvPr/>
        </p:nvPicPr>
        <p:blipFill rotWithShape="1">
          <a:blip r:embed="rId3">
            <a:alphaModFix/>
          </a:blip>
          <a:srcRect b="0" l="0" r="0" t="0"/>
          <a:stretch/>
        </p:blipFill>
        <p:spPr>
          <a:xfrm>
            <a:off x="10751999" y="2950077"/>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79" name="Google Shape;279;p29"/>
          <p:cNvPicPr preferRelativeResize="0"/>
          <p:nvPr/>
        </p:nvPicPr>
        <p:blipFill rotWithShape="1">
          <a:blip r:embed="rId3">
            <a:alphaModFix/>
          </a:blip>
          <a:srcRect b="0" l="0" r="0" t="0"/>
          <a:stretch/>
        </p:blipFill>
        <p:spPr>
          <a:xfrm>
            <a:off x="19471998" y="2873163"/>
            <a:ext cx="2880000" cy="2880000"/>
          </a:xfrm>
          <a:prstGeom prst="rect">
            <a:avLst/>
          </a:prstGeom>
          <a:noFill/>
          <a:ln>
            <a:noFill/>
          </a:ln>
          <a:effectLst>
            <a:outerShdw blurRad="50800" rotWithShape="0" algn="tl" dir="2700000" dist="38100">
              <a:srgbClr val="000000">
                <a:alpha val="40000"/>
              </a:srgbClr>
            </a:outerShdw>
          </a:effectLst>
        </p:spPr>
      </p:pic>
      <p:sp>
        <p:nvSpPr>
          <p:cNvPr id="280" name="Google Shape;280;p29"/>
          <p:cNvSpPr txBox="1"/>
          <p:nvPr/>
        </p:nvSpPr>
        <p:spPr>
          <a:xfrm>
            <a:off x="1411328" y="5989589"/>
            <a:ext cx="4131857" cy="6001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3300" u="none" cap="none" strike="noStrike">
                <a:solidFill>
                  <a:schemeClr val="dk1"/>
                </a:solidFill>
                <a:latin typeface="Arial"/>
                <a:ea typeface="Arial"/>
                <a:cs typeface="Arial"/>
                <a:sym typeface="Arial"/>
              </a:rPr>
              <a:t>Περίπτωση #1</a:t>
            </a:r>
            <a:endParaRPr b="0" i="0" sz="3300" u="none" cap="none" strike="noStrike">
              <a:solidFill>
                <a:srgbClr val="000000"/>
              </a:solidFill>
              <a:latin typeface="Arial"/>
              <a:ea typeface="Arial"/>
              <a:cs typeface="Arial"/>
              <a:sym typeface="Arial"/>
            </a:endParaRPr>
          </a:p>
        </p:txBody>
      </p:sp>
      <p:sp>
        <p:nvSpPr>
          <p:cNvPr id="281" name="Google Shape;281;p29"/>
          <p:cNvSpPr txBox="1"/>
          <p:nvPr/>
        </p:nvSpPr>
        <p:spPr>
          <a:xfrm>
            <a:off x="1150619" y="6940475"/>
            <a:ext cx="5907857" cy="483205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000000"/>
                </a:solidFill>
                <a:latin typeface="Arial"/>
                <a:ea typeface="Arial"/>
                <a:cs typeface="Arial"/>
                <a:sym typeface="Arial"/>
              </a:rPr>
              <a:t>Πολλά μηνύματα απάτης έχουν σχεδιαστεί για να φαίνονται επείγοντα ή συναρπαστικά, όπως "Ο λογαριασμός σας θα διαγραφεί!" ή "Κερδίσατε ένα βραβείο!" Αφιερώνοντας λίγο χρόνο για να σταματήσετε και να ελέγξετε την πηγή μπορεί να σας βοηθήσει να αποφύγετε την κοινή χρήση προσωπικών πληροφοριών κατά λάθος.</a:t>
            </a:r>
            <a:endParaRPr b="0" i="0" sz="2800" u="none" cap="none" strike="noStrike">
              <a:solidFill>
                <a:srgbClr val="000000"/>
              </a:solidFill>
              <a:latin typeface="Arial"/>
              <a:ea typeface="Arial"/>
              <a:cs typeface="Arial"/>
              <a:sym typeface="Arial"/>
            </a:endParaRPr>
          </a:p>
        </p:txBody>
      </p:sp>
      <p:sp>
        <p:nvSpPr>
          <p:cNvPr id="282" name="Google Shape;282;p29"/>
          <p:cNvSpPr txBox="1"/>
          <p:nvPr/>
        </p:nvSpPr>
        <p:spPr>
          <a:xfrm>
            <a:off x="9502143" y="6858000"/>
            <a:ext cx="5379712" cy="35393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chemeClr val="dk1"/>
                </a:solidFill>
                <a:latin typeface="Arial"/>
                <a:ea typeface="Arial"/>
                <a:cs typeface="Arial"/>
                <a:sym typeface="Arial"/>
              </a:rPr>
              <a:t>Πάνω από το 50% των νέων παραδέχονται ότι μοιράζονται προσωπικές πληροφορίες στο διαδίκτυο χωρίς να συνειδητοποιούν τους κινδύνους. (Πηγή: Κέντρο Ασφαλούς Διαδικτύου του Ηνωμένου Βασιλείου, 2023)</a:t>
            </a:r>
            <a:endParaRPr b="0" i="0" sz="2800" u="none" cap="none" strike="noStrike">
              <a:solidFill>
                <a:srgbClr val="000000"/>
              </a:solidFill>
              <a:latin typeface="Arial"/>
              <a:ea typeface="Arial"/>
              <a:cs typeface="Arial"/>
              <a:sym typeface="Arial"/>
            </a:endParaRPr>
          </a:p>
        </p:txBody>
      </p:sp>
      <p:sp>
        <p:nvSpPr>
          <p:cNvPr id="283" name="Google Shape;283;p29"/>
          <p:cNvSpPr txBox="1"/>
          <p:nvPr/>
        </p:nvSpPr>
        <p:spPr>
          <a:xfrm>
            <a:off x="18222142" y="6858000"/>
            <a:ext cx="5379712" cy="4401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000000"/>
                </a:solidFill>
                <a:latin typeface="Arial"/>
                <a:ea typeface="Arial"/>
                <a:cs typeface="Arial"/>
                <a:sym typeface="Arial"/>
              </a:rPr>
              <a:t>Τα ψεύτικα προφίλ και οι λογαριασμοί πλαστοπροσωπίας είναι κοινά στις απάτες. Εάν κάποιος που δεν γνωρίζετε ζητήσει να μεταφερθεί γρήγορα η συνομιλία σε άλλη εφαρμογή ή ζητήσει προσωπικά στοιχεία, μπορεί να είναι ένα προειδοποιητικό σημάδι για διακοπή και αναφορά.</a:t>
            </a:r>
            <a:endParaRPr b="0" i="0" sz="2800" u="none" cap="none" strike="noStrike">
              <a:solidFill>
                <a:srgbClr val="000000"/>
              </a:solidFill>
              <a:latin typeface="Arial"/>
              <a:ea typeface="Arial"/>
              <a:cs typeface="Arial"/>
              <a:sym typeface="Arial"/>
            </a:endParaRPr>
          </a:p>
        </p:txBody>
      </p:sp>
      <p:sp>
        <p:nvSpPr>
          <p:cNvPr id="284" name="Google Shape;284;p29"/>
          <p:cNvSpPr txBox="1"/>
          <p:nvPr/>
        </p:nvSpPr>
        <p:spPr>
          <a:xfrm>
            <a:off x="6163857" y="5989179"/>
            <a:ext cx="12192000" cy="60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3300" u="none" cap="none" strike="noStrike">
                <a:solidFill>
                  <a:schemeClr val="dk1"/>
                </a:solidFill>
                <a:latin typeface="Arial"/>
                <a:ea typeface="Arial"/>
                <a:cs typeface="Arial"/>
                <a:sym typeface="Arial"/>
              </a:rPr>
              <a:t>Περίπτωση #2</a:t>
            </a:r>
            <a:endParaRPr b="0" i="0" sz="3300" u="none" cap="none" strike="noStrike">
              <a:solidFill>
                <a:srgbClr val="000000"/>
              </a:solidFill>
              <a:latin typeface="Arial"/>
              <a:ea typeface="Arial"/>
              <a:cs typeface="Arial"/>
              <a:sym typeface="Arial"/>
            </a:endParaRPr>
          </a:p>
        </p:txBody>
      </p:sp>
      <p:sp>
        <p:nvSpPr>
          <p:cNvPr id="285" name="Google Shape;285;p29"/>
          <p:cNvSpPr txBox="1"/>
          <p:nvPr/>
        </p:nvSpPr>
        <p:spPr>
          <a:xfrm>
            <a:off x="14881855" y="5989179"/>
            <a:ext cx="12192000" cy="60016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3300" u="none" cap="none" strike="noStrike">
                <a:solidFill>
                  <a:schemeClr val="dk1"/>
                </a:solidFill>
                <a:latin typeface="Arial"/>
                <a:ea typeface="Arial"/>
                <a:cs typeface="Arial"/>
                <a:sym typeface="Arial"/>
              </a:rPr>
              <a:t>Περίπτωση #3</a:t>
            </a:r>
            <a:endParaRPr b="0" i="0" sz="33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pic>
        <p:nvPicPr>
          <p:cNvPr descr="Badge Question Mark with solid fill" id="291" name="Google Shape;291;p55"/>
          <p:cNvPicPr preferRelativeResize="0"/>
          <p:nvPr/>
        </p:nvPicPr>
        <p:blipFill rotWithShape="1">
          <a:blip r:embed="rId3">
            <a:alphaModFix/>
          </a:blip>
          <a:srcRect b="0" l="0" r="0" t="0"/>
          <a:stretch/>
        </p:blipFill>
        <p:spPr>
          <a:xfrm>
            <a:off x="2032000" y="241970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92" name="Google Shape;292;p55"/>
          <p:cNvPicPr preferRelativeResize="0"/>
          <p:nvPr/>
        </p:nvPicPr>
        <p:blipFill rotWithShape="1">
          <a:blip r:embed="rId3">
            <a:alphaModFix/>
          </a:blip>
          <a:srcRect b="0" l="0" r="0" t="0"/>
          <a:stretch/>
        </p:blipFill>
        <p:spPr>
          <a:xfrm>
            <a:off x="10352359" y="225968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93" name="Google Shape;293;p55"/>
          <p:cNvPicPr preferRelativeResize="0"/>
          <p:nvPr/>
        </p:nvPicPr>
        <p:blipFill rotWithShape="1">
          <a:blip r:embed="rId3">
            <a:alphaModFix/>
          </a:blip>
          <a:srcRect b="0" l="0" r="0" t="0"/>
          <a:stretch/>
        </p:blipFill>
        <p:spPr>
          <a:xfrm>
            <a:off x="19106240" y="2259680"/>
            <a:ext cx="2880000" cy="2880000"/>
          </a:xfrm>
          <a:prstGeom prst="rect">
            <a:avLst/>
          </a:prstGeom>
          <a:noFill/>
          <a:ln>
            <a:noFill/>
          </a:ln>
          <a:effectLst>
            <a:outerShdw blurRad="50800" rotWithShape="0" algn="tl" dir="2700000" dist="38100">
              <a:srgbClr val="000000">
                <a:alpha val="40000"/>
              </a:srgbClr>
            </a:outerShdw>
          </a:effectLst>
        </p:spPr>
      </p:pic>
      <p:sp>
        <p:nvSpPr>
          <p:cNvPr id="294" name="Google Shape;294;p55"/>
          <p:cNvSpPr txBox="1"/>
          <p:nvPr/>
        </p:nvSpPr>
        <p:spPr>
          <a:xfrm>
            <a:off x="1554032" y="5896238"/>
            <a:ext cx="4274997" cy="6001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3300" u="none" cap="none" strike="noStrike">
                <a:solidFill>
                  <a:schemeClr val="dk1"/>
                </a:solidFill>
                <a:latin typeface="Arial"/>
                <a:ea typeface="Arial"/>
                <a:cs typeface="Arial"/>
                <a:sym typeface="Arial"/>
              </a:rPr>
              <a:t>Περίπτωση #4</a:t>
            </a:r>
            <a:endParaRPr b="0" i="0" sz="3300" u="none" cap="none" strike="noStrike">
              <a:solidFill>
                <a:srgbClr val="000000"/>
              </a:solidFill>
              <a:latin typeface="Arial"/>
              <a:ea typeface="Arial"/>
              <a:cs typeface="Arial"/>
              <a:sym typeface="Arial"/>
            </a:endParaRPr>
          </a:p>
        </p:txBody>
      </p:sp>
      <p:sp>
        <p:nvSpPr>
          <p:cNvPr id="295" name="Google Shape;295;p55"/>
          <p:cNvSpPr txBox="1"/>
          <p:nvPr/>
        </p:nvSpPr>
        <p:spPr>
          <a:xfrm>
            <a:off x="1554032" y="7480646"/>
            <a:ext cx="4993458" cy="267761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000000"/>
                </a:solidFill>
                <a:latin typeface="Arial"/>
                <a:ea typeface="Arial"/>
                <a:cs typeface="Arial"/>
                <a:sym typeface="Arial"/>
              </a:rPr>
              <a:t>Η χρήση του ίδιου κωδικού πρόσβασης σε πολλούς λογαριασμούς αυξάνει τον κίνδυνο παραβίασης.</a:t>
            </a:r>
            <a:br>
              <a:rPr b="0" i="0" lang="en-IE" sz="2800" u="none" cap="none" strike="noStrike">
                <a:solidFill>
                  <a:srgbClr val="000000"/>
                </a:solidFill>
                <a:latin typeface="Arial"/>
                <a:ea typeface="Arial"/>
                <a:cs typeface="Arial"/>
                <a:sym typeface="Arial"/>
              </a:rPr>
            </a:br>
            <a:r>
              <a:rPr b="0" i="0" lang="en-IE" sz="2800" u="none" cap="none" strike="noStrike">
                <a:solidFill>
                  <a:srgbClr val="000000"/>
                </a:solidFill>
                <a:latin typeface="Arial"/>
                <a:ea typeface="Arial"/>
                <a:cs typeface="Arial"/>
                <a:sym typeface="Arial"/>
              </a:rPr>
              <a:t>Μία διαρροή = πολλαπλοί ευάλωτοι λογαριασμοί.</a:t>
            </a:r>
            <a:endParaRPr b="0" i="0" sz="2800" u="none" cap="none" strike="noStrike">
              <a:solidFill>
                <a:srgbClr val="000000"/>
              </a:solidFill>
              <a:latin typeface="Arial"/>
              <a:ea typeface="Arial"/>
              <a:cs typeface="Arial"/>
              <a:sym typeface="Arial"/>
            </a:endParaRPr>
          </a:p>
        </p:txBody>
      </p:sp>
      <p:sp>
        <p:nvSpPr>
          <p:cNvPr id="296" name="Google Shape;296;p55"/>
          <p:cNvSpPr txBox="1"/>
          <p:nvPr/>
        </p:nvSpPr>
        <p:spPr>
          <a:xfrm>
            <a:off x="9654860" y="7480646"/>
            <a:ext cx="4993457" cy="267761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000000"/>
                </a:solidFill>
                <a:latin typeface="Arial"/>
                <a:ea typeface="Arial"/>
                <a:cs typeface="Arial"/>
                <a:sym typeface="Arial"/>
              </a:rPr>
              <a:t>Ο έλεγχος ταυτότητας δύο παραγόντων μπορεί να σταματήσει το 99,9% των αυτοματοποιημένων προσπαθειών hacking.</a:t>
            </a:r>
            <a:br>
              <a:rPr b="0" i="0" lang="en-IE" sz="2800" u="none" cap="none" strike="noStrike">
                <a:solidFill>
                  <a:srgbClr val="000000"/>
                </a:solidFill>
                <a:latin typeface="Arial"/>
                <a:ea typeface="Arial"/>
                <a:cs typeface="Arial"/>
                <a:sym typeface="Arial"/>
              </a:rPr>
            </a:br>
            <a:r>
              <a:rPr b="0" i="0" lang="en-IE" sz="2800" u="none" cap="none" strike="noStrike">
                <a:solidFill>
                  <a:srgbClr val="000000"/>
                </a:solidFill>
                <a:latin typeface="Arial"/>
                <a:ea typeface="Arial"/>
                <a:cs typeface="Arial"/>
                <a:sym typeface="Arial"/>
              </a:rPr>
              <a:t>(Πηγή: Microsoft, 2020)</a:t>
            </a:r>
            <a:endParaRPr b="0" i="0" sz="2800" u="none" cap="none" strike="noStrike">
              <a:solidFill>
                <a:srgbClr val="000000"/>
              </a:solidFill>
              <a:latin typeface="Arial"/>
              <a:ea typeface="Arial"/>
              <a:cs typeface="Arial"/>
              <a:sym typeface="Arial"/>
            </a:endParaRPr>
          </a:p>
        </p:txBody>
      </p:sp>
      <p:sp>
        <p:nvSpPr>
          <p:cNvPr id="297" name="Google Shape;297;p55"/>
          <p:cNvSpPr txBox="1"/>
          <p:nvPr/>
        </p:nvSpPr>
        <p:spPr>
          <a:xfrm>
            <a:off x="18408741" y="7480646"/>
            <a:ext cx="4588419" cy="267761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IE" sz="2800" u="none" cap="none" strike="noStrike">
                <a:solidFill>
                  <a:srgbClr val="000000"/>
                </a:solidFill>
                <a:latin typeface="Arial"/>
                <a:ea typeface="Arial"/>
                <a:cs typeface="Arial"/>
                <a:sym typeface="Arial"/>
              </a:rPr>
              <a:t>Πολλοί ιστότοποι σας παρακολουθούν ακόμα και αφού τους εγκαταλείψετε. Αυτό γίνεται με τη χρήση cookies και εικονοστοιχείων παρακολούθησης.</a:t>
            </a:r>
            <a:endParaRPr b="0" i="0" sz="2800" u="none" cap="none" strike="noStrike">
              <a:solidFill>
                <a:srgbClr val="000000"/>
              </a:solidFill>
              <a:latin typeface="Arial"/>
              <a:ea typeface="Arial"/>
              <a:cs typeface="Arial"/>
              <a:sym typeface="Arial"/>
            </a:endParaRPr>
          </a:p>
        </p:txBody>
      </p:sp>
      <p:sp>
        <p:nvSpPr>
          <p:cNvPr id="298" name="Google Shape;298;p55"/>
          <p:cNvSpPr txBox="1"/>
          <p:nvPr/>
        </p:nvSpPr>
        <p:spPr>
          <a:xfrm>
            <a:off x="9654860" y="5896238"/>
            <a:ext cx="4274997" cy="6001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3300" u="none" cap="none" strike="noStrike">
                <a:solidFill>
                  <a:schemeClr val="dk1"/>
                </a:solidFill>
                <a:latin typeface="Arial"/>
                <a:ea typeface="Arial"/>
                <a:cs typeface="Arial"/>
                <a:sym typeface="Arial"/>
              </a:rPr>
              <a:t>Περίπτωση #5</a:t>
            </a:r>
            <a:endParaRPr b="0" i="0" sz="3300" u="none" cap="none" strike="noStrike">
              <a:solidFill>
                <a:srgbClr val="000000"/>
              </a:solidFill>
              <a:latin typeface="Arial"/>
              <a:ea typeface="Arial"/>
              <a:cs typeface="Arial"/>
              <a:sym typeface="Arial"/>
            </a:endParaRPr>
          </a:p>
        </p:txBody>
      </p:sp>
      <p:sp>
        <p:nvSpPr>
          <p:cNvPr id="299" name="Google Shape;299;p55"/>
          <p:cNvSpPr txBox="1"/>
          <p:nvPr/>
        </p:nvSpPr>
        <p:spPr>
          <a:xfrm>
            <a:off x="18408741" y="5896238"/>
            <a:ext cx="4274997" cy="6001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3300" u="none" cap="none" strike="noStrike">
                <a:solidFill>
                  <a:schemeClr val="dk1"/>
                </a:solidFill>
                <a:latin typeface="Arial"/>
                <a:ea typeface="Arial"/>
                <a:cs typeface="Arial"/>
                <a:sym typeface="Arial"/>
              </a:rPr>
              <a:t>Περίπτωση #6</a:t>
            </a:r>
            <a:endParaRPr b="0" i="0" sz="33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3300"/>
              <a:buNone/>
            </a:pPr>
            <a:r>
              <a:rPr lang="en-IE" sz="8000">
                <a:latin typeface="Arial"/>
                <a:ea typeface="Arial"/>
                <a:cs typeface="Arial"/>
                <a:sym typeface="Arial"/>
              </a:rPr>
              <a:t>Εισαγωγική Θεωρία</a:t>
            </a:r>
            <a:endParaRPr sz="8000">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descr="List with solid fill" id="305" name="Google Shape;305;p30"/>
          <p:cNvPicPr preferRelativeResize="0"/>
          <p:nvPr/>
        </p:nvPicPr>
        <p:blipFill rotWithShape="1">
          <a:blip r:embed="rId3">
            <a:alphaModFix/>
          </a:blip>
          <a:srcRect b="0" l="0" r="0" t="0"/>
          <a:stretch/>
        </p:blipFill>
        <p:spPr>
          <a:xfrm>
            <a:off x="9597046" y="1775012"/>
            <a:ext cx="10519754" cy="10519754"/>
          </a:xfrm>
          <a:prstGeom prst="rect">
            <a:avLst/>
          </a:prstGeom>
          <a:noFill/>
          <a:ln>
            <a:noFill/>
          </a:ln>
        </p:spPr>
      </p:pic>
      <p:sp>
        <p:nvSpPr>
          <p:cNvPr id="306" name="Google Shape;306;p30"/>
          <p:cNvSpPr txBox="1"/>
          <p:nvPr>
            <p:ph type="title"/>
          </p:nvPr>
        </p:nvSpPr>
        <p:spPr>
          <a:xfrm>
            <a:off x="1112904" y="2424312"/>
            <a:ext cx="4395268" cy="1095039"/>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Κουίζ</a:t>
            </a:r>
            <a:endParaRPr b="1" sz="3300">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descr="Badge 1 with solid fill" id="312" name="Google Shape;312;p31"/>
          <p:cNvPicPr preferRelativeResize="0"/>
          <p:nvPr/>
        </p:nvPicPr>
        <p:blipFill rotWithShape="1">
          <a:blip r:embed="rId3">
            <a:alphaModFix/>
          </a:blip>
          <a:srcRect b="0" l="0" r="0" t="0"/>
          <a:stretch/>
        </p:blipFill>
        <p:spPr>
          <a:xfrm>
            <a:off x="1769035" y="3068917"/>
            <a:ext cx="2438400" cy="2438400"/>
          </a:xfrm>
          <a:prstGeom prst="rect">
            <a:avLst/>
          </a:prstGeom>
          <a:noFill/>
          <a:ln>
            <a:noFill/>
          </a:ln>
          <a:effectLst>
            <a:outerShdw blurRad="50800" rotWithShape="0" algn="tl" dir="2700000" dist="38100">
              <a:srgbClr val="000000">
                <a:alpha val="40000"/>
              </a:srgbClr>
            </a:outerShdw>
          </a:effectLst>
        </p:spPr>
      </p:pic>
      <p:sp>
        <p:nvSpPr>
          <p:cNvPr id="313" name="Google Shape;313;p31"/>
          <p:cNvSpPr txBox="1"/>
          <p:nvPr>
            <p:ph idx="1" type="body"/>
          </p:nvPr>
        </p:nvSpPr>
        <p:spPr>
          <a:xfrm>
            <a:off x="8161338" y="2775857"/>
            <a:ext cx="14453627" cy="8164286"/>
          </a:xfrm>
          <a:prstGeom prst="rect">
            <a:avLst/>
          </a:prstGeom>
          <a:noFill/>
          <a:ln>
            <a:noFill/>
          </a:ln>
        </p:spPr>
        <p:txBody>
          <a:bodyPr anchorCtr="0" anchor="ctr" bIns="0" lIns="0" spcFirstLastPara="1" rIns="0" wrap="square" tIns="0">
            <a:noAutofit/>
          </a:bodyPr>
          <a:lstStyle/>
          <a:p>
            <a:pPr indent="-228600" lvl="0" marL="457200" rtl="0" algn="l">
              <a:lnSpc>
                <a:spcPct val="90000"/>
              </a:lnSpc>
              <a:spcBef>
                <a:spcPts val="2000"/>
              </a:spcBef>
              <a:spcAft>
                <a:spcPts val="0"/>
              </a:spcAft>
              <a:buSzPts val="5600"/>
              <a:buNone/>
            </a:pPr>
            <a:r>
              <a:rPr b="1" lang="en-IE" sz="2800"/>
              <a:t>Ποιος είναι ένας καλός κανόνας πριν μοιραστείτε κάτι στο διαδίκτυο;</a:t>
            </a:r>
            <a:br>
              <a:rPr b="1" lang="en-IE" sz="2800"/>
            </a:br>
            <a:r>
              <a:rPr lang="en-IE" sz="2800"/>
              <a:t>1. Μοιραστείτε πρώτα, σκεφτείτε αργότερα</a:t>
            </a:r>
            <a:br>
              <a:rPr lang="en-IE" sz="2800"/>
            </a:br>
            <a:r>
              <a:rPr lang="en-IE" sz="2800"/>
              <a:t>2. Μοιραστείτε μόνο αν είναι αστείο</a:t>
            </a:r>
            <a:br>
              <a:rPr lang="en-IE" sz="2800"/>
            </a:br>
            <a:r>
              <a:rPr lang="en-IE" sz="2800">
                <a:highlight>
                  <a:srgbClr val="00FF00"/>
                </a:highlight>
              </a:rPr>
              <a:t>3. Σκεφτείτε: «Θα ήμουν εντάξει αν το έβλεπαν όλοι αυτό;» </a:t>
            </a:r>
            <a:br>
              <a:rPr lang="en-IE" sz="2800"/>
            </a:br>
            <a:r>
              <a:rPr lang="en-IE" sz="2800"/>
              <a:t>4. Ζητήστε από έναν φίλο να αποφασίσει για εσάς</a:t>
            </a:r>
            <a:endParaRPr sz="2800">
              <a:latin typeface="Arial"/>
              <a:ea typeface="Arial"/>
              <a:cs typeface="Arial"/>
              <a:sym typeface="Arial"/>
            </a:endParaRPr>
          </a:p>
          <a:p>
            <a:pPr indent="0" lvl="0" marL="228600" rtl="0" algn="l">
              <a:lnSpc>
                <a:spcPct val="150000"/>
              </a:lnSpc>
              <a:spcBef>
                <a:spcPts val="0"/>
              </a:spcBef>
              <a:spcAft>
                <a:spcPts val="0"/>
              </a:spcAft>
              <a:buSzPts val="3976"/>
              <a:buNone/>
            </a:pPr>
            <a:r>
              <a:t/>
            </a:r>
            <a:endParaRPr sz="2800">
              <a:latin typeface="Arial"/>
              <a:ea typeface="Arial"/>
              <a:cs typeface="Arial"/>
              <a:sym typeface="Arial"/>
            </a:endParaRPr>
          </a:p>
          <a:p>
            <a:pPr indent="0" lvl="0" marL="228600" rtl="0" algn="just">
              <a:lnSpc>
                <a:spcPct val="150000"/>
              </a:lnSpc>
              <a:spcBef>
                <a:spcPts val="0"/>
              </a:spcBef>
              <a:spcAft>
                <a:spcPts val="0"/>
              </a:spcAft>
              <a:buSzPts val="3976"/>
              <a:buNone/>
            </a:pPr>
            <a:r>
              <a:rPr lang="en-IE" sz="2800">
                <a:highlight>
                  <a:srgbClr val="00FF00"/>
                </a:highlight>
              </a:rPr>
              <a:t>Σωστή απάντηση: Απάντηση 3. </a:t>
            </a:r>
            <a:r>
              <a:rPr lang="en-IE" sz="2800"/>
              <a:t>Μόλις κάτι δημοσιευτεί στο διαδίκτυο, μπορεί να αντιγραφεί, να κοινοποιηθεί ή να αποθηκευτεί ακόμα κι αν το διαγράψετε αργότερα. Το να σκέφτεστε αν θα νιώθατε άνετα με το να το βλέπουν όλοι, σας βοηθά να προστατεύσετε το απόρρητό σας και να αποφύγετε την υπερβολική κοινή χρήση προσωπικών πληροφοριών.</a:t>
            </a:r>
            <a:endParaRPr sz="2800">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descr="Badge with solid fill" id="318" name="Google Shape;318;p32"/>
          <p:cNvPicPr preferRelativeResize="0"/>
          <p:nvPr/>
        </p:nvPicPr>
        <p:blipFill rotWithShape="1">
          <a:blip r:embed="rId3">
            <a:alphaModFix/>
          </a:blip>
          <a:srcRect b="0" l="0" r="0" t="0"/>
          <a:stretch/>
        </p:blipFill>
        <p:spPr>
          <a:xfrm>
            <a:off x="1769036" y="3015130"/>
            <a:ext cx="2438400" cy="2438400"/>
          </a:xfrm>
          <a:prstGeom prst="rect">
            <a:avLst/>
          </a:prstGeom>
          <a:noFill/>
          <a:ln>
            <a:noFill/>
          </a:ln>
          <a:effectLst>
            <a:outerShdw blurRad="50800" rotWithShape="0" algn="tl" dir="2700000" dist="38100">
              <a:srgbClr val="000000">
                <a:alpha val="40000"/>
              </a:srgbClr>
            </a:outerShdw>
          </a:effectLst>
        </p:spPr>
      </p:pic>
      <p:sp>
        <p:nvSpPr>
          <p:cNvPr id="319" name="Google Shape;319;p32"/>
          <p:cNvSpPr txBox="1"/>
          <p:nvPr/>
        </p:nvSpPr>
        <p:spPr>
          <a:xfrm>
            <a:off x="8161338" y="2569029"/>
            <a:ext cx="14110833" cy="7620001"/>
          </a:xfrm>
          <a:prstGeom prst="rect">
            <a:avLst/>
          </a:prstGeom>
          <a:noFill/>
          <a:ln>
            <a:noFill/>
          </a:ln>
        </p:spPr>
        <p:txBody>
          <a:bodyPr anchorCtr="0" anchor="ctr" bIns="0" lIns="0" spcFirstLastPara="1" rIns="0" wrap="square" tIns="0">
            <a:noAutofit/>
          </a:bodyPr>
          <a:lstStyle/>
          <a:p>
            <a:pPr indent="-863615" lvl="0" marL="1219215" marR="0" rtl="0" algn="l">
              <a:lnSpc>
                <a:spcPct val="90000"/>
              </a:lnSpc>
              <a:spcBef>
                <a:spcPts val="2000"/>
              </a:spcBef>
              <a:spcAft>
                <a:spcPts val="0"/>
              </a:spcAft>
              <a:buClr>
                <a:srgbClr val="323232"/>
              </a:buClr>
              <a:buSzPts val="5600"/>
              <a:buFont typeface="Arial"/>
              <a:buNone/>
            </a:pPr>
            <a:r>
              <a:t/>
            </a:r>
            <a:endParaRPr b="0" i="0" sz="2800" u="none" cap="none" strike="noStrike">
              <a:solidFill>
                <a:srgbClr val="323232"/>
              </a:solidFill>
              <a:latin typeface="Arial"/>
              <a:ea typeface="Arial"/>
              <a:cs typeface="Arial"/>
              <a:sym typeface="Arial"/>
            </a:endParaRPr>
          </a:p>
          <a:p>
            <a:pPr indent="0" lvl="0" marL="0" marR="0" rtl="0" algn="just">
              <a:lnSpc>
                <a:spcPct val="150000"/>
              </a:lnSpc>
              <a:spcBef>
                <a:spcPts val="0"/>
              </a:spcBef>
              <a:spcAft>
                <a:spcPts val="0"/>
              </a:spcAft>
              <a:buNone/>
            </a:pPr>
            <a:r>
              <a:rPr b="1" i="0" lang="en-IE" sz="2800" u="none" cap="none" strike="noStrike">
                <a:solidFill>
                  <a:srgbClr val="000000"/>
                </a:solidFill>
                <a:latin typeface="Arial"/>
                <a:ea typeface="Arial"/>
                <a:cs typeface="Arial"/>
                <a:sym typeface="Arial"/>
              </a:rPr>
              <a:t>Τι είναι ο έλεγχος ταυτότητας δύο παραγόντων (2FA);</a:t>
            </a:r>
            <a:br>
              <a:rPr b="1" i="0" lang="en-IE" sz="2800" u="none" cap="none" strike="noStrike">
                <a:solidFill>
                  <a:srgbClr val="000000"/>
                </a:solidFill>
                <a:latin typeface="Arial"/>
                <a:ea typeface="Arial"/>
                <a:cs typeface="Arial"/>
                <a:sym typeface="Arial"/>
              </a:rPr>
            </a:br>
            <a:r>
              <a:rPr b="0" i="0" lang="en-IE" sz="2800" u="none" cap="none" strike="noStrike">
                <a:solidFill>
                  <a:srgbClr val="000000"/>
                </a:solidFill>
                <a:latin typeface="Arial"/>
                <a:ea typeface="Arial"/>
                <a:cs typeface="Arial"/>
                <a:sym typeface="Arial"/>
              </a:rPr>
              <a:t>1. Χρήση δύο κωδικών πρόσβασης για έναν λογαριασμό</a:t>
            </a:r>
            <a:br>
              <a:rPr b="0" i="0" lang="en-IE" sz="2800" u="none" cap="none" strike="noStrike">
                <a:solidFill>
                  <a:srgbClr val="000000"/>
                </a:solidFill>
                <a:latin typeface="Arial"/>
                <a:ea typeface="Arial"/>
                <a:cs typeface="Arial"/>
                <a:sym typeface="Arial"/>
              </a:rPr>
            </a:br>
            <a:r>
              <a:rPr b="0" i="0" lang="en-IE" sz="2800" u="none" cap="none" strike="noStrike">
                <a:solidFill>
                  <a:srgbClr val="000000"/>
                </a:solidFill>
                <a:latin typeface="Arial"/>
                <a:ea typeface="Arial"/>
                <a:cs typeface="Arial"/>
                <a:sym typeface="Arial"/>
              </a:rPr>
              <a:t>2. Σύνδεση από δύο διαφορετικές συσκευές</a:t>
            </a:r>
            <a:br>
              <a:rPr b="0" i="0" lang="en-IE" sz="2800" u="none" cap="none" strike="noStrike">
                <a:solidFill>
                  <a:srgbClr val="000000"/>
                </a:solidFill>
                <a:latin typeface="Arial"/>
                <a:ea typeface="Arial"/>
                <a:cs typeface="Arial"/>
                <a:sym typeface="Arial"/>
              </a:rPr>
            </a:br>
            <a:r>
              <a:rPr b="0" i="0" lang="en-IE" sz="2800" u="none" cap="none" strike="noStrike">
                <a:solidFill>
                  <a:srgbClr val="000000"/>
                </a:solidFill>
                <a:latin typeface="Arial"/>
                <a:ea typeface="Arial"/>
                <a:cs typeface="Arial"/>
                <a:sym typeface="Arial"/>
              </a:rPr>
              <a:t>3. Αλλαγή του κωδικού πρόσβασής σας δύο φορές την εβδομάδα</a:t>
            </a:r>
            <a:br>
              <a:rPr b="0" i="0" lang="en-IE" sz="2800" u="none" cap="none" strike="noStrike">
                <a:solidFill>
                  <a:srgbClr val="000000"/>
                </a:solidFill>
                <a:latin typeface="Arial"/>
                <a:ea typeface="Arial"/>
                <a:cs typeface="Arial"/>
                <a:sym typeface="Arial"/>
              </a:rPr>
            </a:br>
            <a:r>
              <a:rPr b="0" i="0" lang="en-IE" sz="2800" u="none" cap="none" strike="noStrike">
                <a:solidFill>
                  <a:srgbClr val="000000"/>
                </a:solidFill>
                <a:highlight>
                  <a:srgbClr val="00FF00"/>
                </a:highlight>
                <a:latin typeface="Arial"/>
                <a:ea typeface="Arial"/>
                <a:cs typeface="Arial"/>
                <a:sym typeface="Arial"/>
              </a:rPr>
              <a:t>4. Ένα δεύτερο βήμα για να επιβεβαιώσετε ότι είστε πραγματικά εσείς</a:t>
            </a:r>
            <a:endParaRPr b="0" i="0" sz="2800" u="none" cap="none" strike="noStrike">
              <a:solidFill>
                <a:srgbClr val="000000"/>
              </a:solidFill>
              <a:highlight>
                <a:srgbClr val="00FF00"/>
              </a:highlight>
              <a:latin typeface="Arial"/>
              <a:ea typeface="Arial"/>
              <a:cs typeface="Arial"/>
              <a:sym typeface="Arial"/>
            </a:endParaRPr>
          </a:p>
          <a:p>
            <a:pPr indent="0" lvl="0" marL="0" marR="0" rtl="0" algn="just">
              <a:lnSpc>
                <a:spcPct val="15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b="0" i="0" lang="en-IE" sz="2800" u="none" cap="none" strike="noStrike">
                <a:solidFill>
                  <a:srgbClr val="000000"/>
                </a:solidFill>
                <a:highlight>
                  <a:srgbClr val="00FF00"/>
                </a:highlight>
                <a:latin typeface="Arial"/>
                <a:ea typeface="Arial"/>
                <a:cs typeface="Arial"/>
                <a:sym typeface="Arial"/>
              </a:rPr>
              <a:t>Σωστή απάντηση: Απάντηση 4. </a:t>
            </a:r>
            <a:r>
              <a:rPr b="0" i="0" lang="en-IE" sz="2800" u="none" cap="none" strike="noStrike">
                <a:solidFill>
                  <a:srgbClr val="000000"/>
                </a:solidFill>
                <a:latin typeface="Arial"/>
                <a:ea typeface="Arial"/>
                <a:cs typeface="Arial"/>
                <a:sym typeface="Arial"/>
              </a:rPr>
              <a:t>Ο έλεγχος ταυτότητας δύο παραγόντων προσθέτει ένα επιπλέον επίπεδο ασφάλειας απαιτώντας μια δεύτερη μορφή επαλήθευσης, όπως έναν κωδικό που αποστέλλεται στο τηλέφωνό σας ή μια εφαρμογή ελέγχου ταυτότητας εκτός από τον κωδικό πρόσβασής σας. Αυτό βοηθά στην προστασία του λογαριασμού σας ακόμα και αν κλαπεί ο κωδικός πρόσβασής σας.</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pic>
        <p:nvPicPr>
          <p:cNvPr descr="Badge 3 with solid fill" id="324" name="Google Shape;324;p33"/>
          <p:cNvPicPr preferRelativeResize="0"/>
          <p:nvPr/>
        </p:nvPicPr>
        <p:blipFill rotWithShape="1">
          <a:blip r:embed="rId3">
            <a:alphaModFix/>
          </a:blip>
          <a:srcRect b="0" l="0" r="0" t="0"/>
          <a:stretch/>
        </p:blipFill>
        <p:spPr>
          <a:xfrm>
            <a:off x="1930400" y="2835835"/>
            <a:ext cx="2438400" cy="2438400"/>
          </a:xfrm>
          <a:prstGeom prst="rect">
            <a:avLst/>
          </a:prstGeom>
          <a:noFill/>
          <a:ln>
            <a:noFill/>
          </a:ln>
          <a:effectLst>
            <a:outerShdw blurRad="50800" rotWithShape="0" algn="tl" dir="2700000" dist="38100">
              <a:srgbClr val="000000">
                <a:alpha val="40000"/>
              </a:srgbClr>
            </a:outerShdw>
          </a:effectLst>
        </p:spPr>
      </p:pic>
      <p:sp>
        <p:nvSpPr>
          <p:cNvPr id="325" name="Google Shape;325;p33"/>
          <p:cNvSpPr txBox="1"/>
          <p:nvPr>
            <p:ph idx="1" type="body"/>
          </p:nvPr>
        </p:nvSpPr>
        <p:spPr>
          <a:xfrm>
            <a:off x="7943624" y="2618974"/>
            <a:ext cx="14730412" cy="7961940"/>
          </a:xfrm>
          <a:prstGeom prst="rect">
            <a:avLst/>
          </a:prstGeom>
          <a:noFill/>
          <a:ln>
            <a:noFill/>
          </a:ln>
        </p:spPr>
        <p:txBody>
          <a:bodyPr anchorCtr="0" anchor="ctr" bIns="0" lIns="0" spcFirstLastPara="1" rIns="0" wrap="square" tIns="0">
            <a:noAutofit/>
          </a:bodyPr>
          <a:lstStyle/>
          <a:p>
            <a:pPr indent="-863615" lvl="0" marL="1219215" rtl="0" algn="l">
              <a:lnSpc>
                <a:spcPct val="150000"/>
              </a:lnSpc>
              <a:spcBef>
                <a:spcPts val="2000"/>
              </a:spcBef>
              <a:spcAft>
                <a:spcPts val="0"/>
              </a:spcAft>
              <a:buClr>
                <a:srgbClr val="323232"/>
              </a:buClr>
              <a:buSzPts val="5600"/>
              <a:buFont typeface="Arial"/>
              <a:buNone/>
            </a:pPr>
            <a:r>
              <a:t/>
            </a:r>
            <a:endParaRPr sz="2800"/>
          </a:p>
          <a:p>
            <a:pPr indent="-228600" lvl="0" marL="457200" rtl="0" algn="just">
              <a:lnSpc>
                <a:spcPct val="150000"/>
              </a:lnSpc>
              <a:spcBef>
                <a:spcPts val="0"/>
              </a:spcBef>
              <a:spcAft>
                <a:spcPts val="0"/>
              </a:spcAft>
              <a:buSzPts val="5600"/>
              <a:buNone/>
            </a:pPr>
            <a:r>
              <a:rPr b="1" lang="en-IE" sz="2800"/>
              <a:t>Ποια από αυτά δεν πρέπει να δημοσιεύονται δημόσια;</a:t>
            </a:r>
            <a:br>
              <a:rPr b="1" lang="en-IE" sz="2800"/>
            </a:br>
            <a:r>
              <a:rPr lang="en-IE" sz="2800"/>
              <a:t>1. Το αγαπημένο σας συγκρότημα</a:t>
            </a:r>
            <a:br>
              <a:rPr lang="en-IE" sz="2800"/>
            </a:br>
            <a:r>
              <a:rPr lang="en-IE" sz="2800">
                <a:highlight>
                  <a:srgbClr val="00FF00"/>
                </a:highlight>
              </a:rPr>
              <a:t>2. Η διεύθυνση κατοικίας σας </a:t>
            </a:r>
            <a:br>
              <a:rPr lang="en-IE" sz="2800"/>
            </a:br>
            <a:r>
              <a:rPr lang="en-IE" sz="2800"/>
              <a:t>3. Μια φωτογραφία του κατοικίδιου ζώου σας</a:t>
            </a:r>
            <a:br>
              <a:rPr lang="en-IE" sz="2800"/>
            </a:br>
            <a:r>
              <a:rPr lang="en-IE" sz="2800"/>
              <a:t>4. Ένα απόσπασμα που σας αρέσει</a:t>
            </a:r>
            <a:endParaRPr/>
          </a:p>
          <a:p>
            <a:pPr indent="-228600" lvl="0" marL="457200" rtl="0" algn="just">
              <a:lnSpc>
                <a:spcPct val="150000"/>
              </a:lnSpc>
              <a:spcBef>
                <a:spcPts val="0"/>
              </a:spcBef>
              <a:spcAft>
                <a:spcPts val="0"/>
              </a:spcAft>
              <a:buSzPts val="5600"/>
              <a:buNone/>
            </a:pPr>
            <a:r>
              <a:t/>
            </a:r>
            <a:endParaRPr sz="2800">
              <a:latin typeface="Arial"/>
              <a:ea typeface="Arial"/>
              <a:cs typeface="Arial"/>
              <a:sym typeface="Arial"/>
            </a:endParaRPr>
          </a:p>
          <a:p>
            <a:pPr indent="0" lvl="0" marL="228600" rtl="0" algn="just">
              <a:lnSpc>
                <a:spcPct val="150000"/>
              </a:lnSpc>
              <a:spcBef>
                <a:spcPts val="0"/>
              </a:spcBef>
              <a:spcAft>
                <a:spcPts val="0"/>
              </a:spcAft>
              <a:buSzPts val="5600"/>
              <a:buNone/>
            </a:pPr>
            <a:r>
              <a:rPr lang="en-IE" sz="2800">
                <a:highlight>
                  <a:srgbClr val="00FF00"/>
                </a:highlight>
              </a:rPr>
              <a:t>Σωστή απάντηση: Απάντηση 2. </a:t>
            </a:r>
            <a:r>
              <a:rPr lang="en-IE" sz="2800"/>
              <a:t>Η διεύθυνση του σπιτιού σας είναι προσωπικές και ευαίσθητες πληροφορίες που μπορούν να χρησιμοποιηθούν για τον προσδιορισμό της τοποθεσίας σας ή την παρακολούθηση σας εκτός σύνδεσης. Η δημόσια κοινή χρήση του μπορεί να θέσει σε κίνδυνο την ασφάλεια και το απόρρητό σας, επομένως είναι σημαντικό να το διατηρείτε ιδιωτικό και να το μοιράζεστε μόνο με έμπιστα άτομα όταν είναι απαραίτητο.</a:t>
            </a:r>
            <a:endParaRPr sz="2800">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descr="Badge 4 with solid fill" id="330" name="Google Shape;330;p34"/>
          <p:cNvPicPr preferRelativeResize="0"/>
          <p:nvPr/>
        </p:nvPicPr>
        <p:blipFill rotWithShape="1">
          <a:blip r:embed="rId3">
            <a:alphaModFix/>
          </a:blip>
          <a:srcRect b="0" l="0" r="0" t="0"/>
          <a:stretch/>
        </p:blipFill>
        <p:spPr>
          <a:xfrm>
            <a:off x="1786965" y="2782047"/>
            <a:ext cx="2438400" cy="2438400"/>
          </a:xfrm>
          <a:prstGeom prst="rect">
            <a:avLst/>
          </a:prstGeom>
          <a:noFill/>
          <a:ln>
            <a:noFill/>
          </a:ln>
          <a:effectLst>
            <a:outerShdw blurRad="50800" rotWithShape="0" algn="tl" dir="2700000" dist="38100">
              <a:srgbClr val="000000">
                <a:alpha val="40000"/>
              </a:srgbClr>
            </a:outerShdw>
          </a:effectLst>
        </p:spPr>
      </p:pic>
      <p:sp>
        <p:nvSpPr>
          <p:cNvPr id="331" name="Google Shape;331;p34"/>
          <p:cNvSpPr txBox="1"/>
          <p:nvPr>
            <p:ph idx="1" type="body"/>
          </p:nvPr>
        </p:nvSpPr>
        <p:spPr>
          <a:xfrm>
            <a:off x="7925481" y="1072243"/>
            <a:ext cx="13606462" cy="10172700"/>
          </a:xfrm>
          <a:prstGeom prst="rect">
            <a:avLst/>
          </a:prstGeom>
          <a:noFill/>
          <a:ln>
            <a:noFill/>
          </a:ln>
        </p:spPr>
        <p:txBody>
          <a:bodyPr anchorCtr="0" anchor="ctr" bIns="0" lIns="0" spcFirstLastPara="1" rIns="0" wrap="square" tIns="0">
            <a:normAutofit/>
          </a:bodyPr>
          <a:lstStyle/>
          <a:p>
            <a:pPr indent="-863615" lvl="0" marL="1219215" rtl="0" algn="l">
              <a:lnSpc>
                <a:spcPct val="90000"/>
              </a:lnSpc>
              <a:spcBef>
                <a:spcPts val="2000"/>
              </a:spcBef>
              <a:spcAft>
                <a:spcPts val="0"/>
              </a:spcAft>
              <a:buClr>
                <a:srgbClr val="323232"/>
              </a:buClr>
              <a:buSzPts val="5600"/>
              <a:buFont typeface="Arial"/>
              <a:buNone/>
            </a:pPr>
            <a:r>
              <a:t/>
            </a:r>
            <a:endParaRPr/>
          </a:p>
          <a:p>
            <a:pPr indent="-228600" lvl="0" marL="457200" rtl="0" algn="just">
              <a:lnSpc>
                <a:spcPct val="150000"/>
              </a:lnSpc>
              <a:spcBef>
                <a:spcPts val="0"/>
              </a:spcBef>
              <a:spcAft>
                <a:spcPts val="0"/>
              </a:spcAft>
              <a:buSzPts val="5600"/>
              <a:buNone/>
            </a:pPr>
            <a:r>
              <a:rPr b="1" lang="en-IE" sz="2800"/>
              <a:t>Τι μπορεί να κάνει κάποιος με τα προσωπικά σας στοιχεία στο διαδίκτυο;</a:t>
            </a:r>
            <a:br>
              <a:rPr b="1" lang="en-IE" sz="2800"/>
            </a:br>
            <a:r>
              <a:rPr lang="en-IE" sz="2800"/>
              <a:t>1. Σας βοηθά να μελετήσετε</a:t>
            </a:r>
            <a:br>
              <a:rPr lang="en-IE" sz="2800"/>
            </a:br>
            <a:r>
              <a:rPr lang="en-IE" sz="2800"/>
              <a:t>2. Μοιραστείτε καλές συμβουλές</a:t>
            </a:r>
            <a:br>
              <a:rPr lang="en-IE" sz="2800"/>
            </a:br>
            <a:r>
              <a:rPr lang="en-IE" sz="2800">
                <a:highlight>
                  <a:srgbClr val="00FF00"/>
                </a:highlight>
              </a:rPr>
              <a:t>3. Χρησιμοποιήστε το για απάτες ή κλοπή ταυτότητας </a:t>
            </a:r>
            <a:br>
              <a:rPr lang="en-IE" sz="2800"/>
            </a:br>
            <a:r>
              <a:rPr lang="en-IE" sz="2800"/>
              <a:t>4. Τίποτα που δεν μπορούν να έχουν πρόσβαση σε αυτό</a:t>
            </a:r>
            <a:endParaRPr/>
          </a:p>
          <a:p>
            <a:pPr indent="-228600" lvl="0" marL="457200" rtl="0" algn="just">
              <a:lnSpc>
                <a:spcPct val="150000"/>
              </a:lnSpc>
              <a:spcBef>
                <a:spcPts val="0"/>
              </a:spcBef>
              <a:spcAft>
                <a:spcPts val="0"/>
              </a:spcAft>
              <a:buSzPts val="5600"/>
              <a:buNone/>
            </a:pPr>
            <a:r>
              <a:t/>
            </a:r>
            <a:endParaRPr sz="2800">
              <a:latin typeface="Arial"/>
              <a:ea typeface="Arial"/>
              <a:cs typeface="Arial"/>
              <a:sym typeface="Arial"/>
            </a:endParaRPr>
          </a:p>
          <a:p>
            <a:pPr indent="0" lvl="0" marL="228600" rtl="0" algn="just">
              <a:lnSpc>
                <a:spcPct val="150000"/>
              </a:lnSpc>
              <a:spcBef>
                <a:spcPts val="0"/>
              </a:spcBef>
              <a:spcAft>
                <a:spcPts val="0"/>
              </a:spcAft>
              <a:buSzPts val="5600"/>
              <a:buNone/>
            </a:pPr>
            <a:r>
              <a:rPr lang="en-IE" sz="2800">
                <a:highlight>
                  <a:srgbClr val="00FF00"/>
                </a:highlight>
              </a:rPr>
              <a:t>Σωστή απάντηση: Απάντηση 3. </a:t>
            </a:r>
            <a:r>
              <a:rPr lang="en-IE" sz="2800"/>
              <a:t>Εάν τα προσωπικά σας στοιχεία πέσουν σε λάθος χέρια, μπορεί να χρησιμοποιηθούν για απάτη, απάτες ή κλοπή ταυτότητας, όπως άνοιγμα λογαριασμών στο όνομά σας ή κλοπή χρημάτων. Η προστασία των δεδομένων σας και η προσοχή σχετικά με το τι μοιράζεστε στο διαδίκτυο συμβάλλει στη μείωση αυτών των κινδύνων.</a:t>
            </a:r>
            <a:endParaRPr sz="2800">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descr="Badge 5 with solid fill" id="336" name="Google Shape;336;p35"/>
          <p:cNvPicPr preferRelativeResize="0"/>
          <p:nvPr/>
        </p:nvPicPr>
        <p:blipFill rotWithShape="1">
          <a:blip r:embed="rId3">
            <a:alphaModFix/>
          </a:blip>
          <a:srcRect b="0" l="0" r="0" t="0"/>
          <a:stretch/>
        </p:blipFill>
        <p:spPr>
          <a:xfrm>
            <a:off x="1840753" y="2997200"/>
            <a:ext cx="2438400" cy="2438400"/>
          </a:xfrm>
          <a:prstGeom prst="rect">
            <a:avLst/>
          </a:prstGeom>
          <a:noFill/>
          <a:ln>
            <a:noFill/>
          </a:ln>
          <a:effectLst>
            <a:outerShdw blurRad="50800" rotWithShape="0" algn="tl" dir="2700000" dist="38100">
              <a:srgbClr val="000000">
                <a:alpha val="40000"/>
              </a:srgbClr>
            </a:outerShdw>
          </a:effectLst>
        </p:spPr>
      </p:pic>
      <p:sp>
        <p:nvSpPr>
          <p:cNvPr id="337" name="Google Shape;337;p35"/>
          <p:cNvSpPr txBox="1"/>
          <p:nvPr>
            <p:ph idx="1" type="body"/>
          </p:nvPr>
        </p:nvSpPr>
        <p:spPr>
          <a:xfrm>
            <a:off x="8604477" y="1524000"/>
            <a:ext cx="12579123" cy="10172700"/>
          </a:xfrm>
          <a:prstGeom prst="rect">
            <a:avLst/>
          </a:prstGeom>
          <a:noFill/>
          <a:ln>
            <a:noFill/>
          </a:ln>
        </p:spPr>
        <p:txBody>
          <a:bodyPr anchorCtr="0" anchor="ctr" bIns="0" lIns="0" spcFirstLastPara="1" rIns="0" wrap="square" tIns="0">
            <a:normAutofit/>
          </a:bodyPr>
          <a:lstStyle/>
          <a:p>
            <a:pPr indent="-863615" lvl="0" marL="1219215" rtl="0" algn="just">
              <a:lnSpc>
                <a:spcPct val="90000"/>
              </a:lnSpc>
              <a:spcBef>
                <a:spcPts val="2000"/>
              </a:spcBef>
              <a:spcAft>
                <a:spcPts val="0"/>
              </a:spcAft>
              <a:buClr>
                <a:srgbClr val="323232"/>
              </a:buClr>
              <a:buSzPts val="5600"/>
              <a:buFont typeface="Arial"/>
              <a:buNone/>
            </a:pPr>
            <a:r>
              <a:t/>
            </a:r>
            <a:endParaRPr/>
          </a:p>
          <a:p>
            <a:pPr indent="-228600" lvl="0" marL="457200" rtl="0" algn="l">
              <a:lnSpc>
                <a:spcPct val="150000"/>
              </a:lnSpc>
              <a:spcBef>
                <a:spcPts val="0"/>
              </a:spcBef>
              <a:spcAft>
                <a:spcPts val="0"/>
              </a:spcAft>
              <a:buSzPts val="5600"/>
              <a:buNone/>
            </a:pPr>
            <a:r>
              <a:rPr b="1" lang="en-IE" sz="2800"/>
              <a:t>Τι είναι ο ισχυρός κωδικός πρόσβασης;</a:t>
            </a:r>
            <a:br>
              <a:rPr b="1" lang="en-IE" sz="2800"/>
            </a:br>
            <a:r>
              <a:rPr lang="en-IE" sz="2800">
                <a:highlight>
                  <a:srgbClr val="00FF00"/>
                </a:highlight>
              </a:rPr>
              <a:t>1. Ένας συνδυασμός γραμμάτων, αριθμών και συμβόλων</a:t>
            </a:r>
            <a:br>
              <a:rPr lang="en-IE" sz="2800"/>
            </a:br>
            <a:r>
              <a:rPr lang="en-IE" sz="2800"/>
              <a:t>2. Το όνομα του κατοικίδιου ζώου σας</a:t>
            </a:r>
            <a:br>
              <a:rPr lang="en-IE" sz="2800"/>
            </a:br>
            <a:r>
              <a:rPr lang="en-IE" sz="2800"/>
              <a:t>3. 123456</a:t>
            </a:r>
            <a:endParaRPr sz="2800"/>
          </a:p>
          <a:p>
            <a:pPr indent="-228600" lvl="0" marL="457200" rtl="0" algn="l">
              <a:lnSpc>
                <a:spcPct val="150000"/>
              </a:lnSpc>
              <a:spcBef>
                <a:spcPts val="0"/>
              </a:spcBef>
              <a:spcAft>
                <a:spcPts val="0"/>
              </a:spcAft>
              <a:buSzPts val="5600"/>
              <a:buNone/>
            </a:pPr>
            <a:r>
              <a:rPr lang="en-IE" sz="2800"/>
              <a:t>4. Η ημερομηνία γέννησής σας</a:t>
            </a:r>
            <a:endParaRPr sz="2800"/>
          </a:p>
          <a:p>
            <a:pPr indent="-228600" lvl="0" marL="457200" rtl="0" algn="l">
              <a:lnSpc>
                <a:spcPct val="150000"/>
              </a:lnSpc>
              <a:spcBef>
                <a:spcPts val="0"/>
              </a:spcBef>
              <a:spcAft>
                <a:spcPts val="0"/>
              </a:spcAft>
              <a:buSzPts val="5600"/>
              <a:buNone/>
            </a:pPr>
            <a:r>
              <a:t/>
            </a:r>
            <a:endParaRPr sz="2800">
              <a:latin typeface="Arial"/>
              <a:ea typeface="Arial"/>
              <a:cs typeface="Arial"/>
              <a:sym typeface="Arial"/>
            </a:endParaRPr>
          </a:p>
          <a:p>
            <a:pPr indent="0" lvl="0" marL="228600" rtl="0" algn="just">
              <a:lnSpc>
                <a:spcPct val="150000"/>
              </a:lnSpc>
              <a:spcBef>
                <a:spcPts val="0"/>
              </a:spcBef>
              <a:spcAft>
                <a:spcPts val="0"/>
              </a:spcAft>
              <a:buSzPts val="5600"/>
              <a:buNone/>
            </a:pPr>
            <a:r>
              <a:rPr lang="en-IE" sz="2800">
                <a:highlight>
                  <a:srgbClr val="00FF00"/>
                </a:highlight>
              </a:rPr>
              <a:t>Σωστή απάντηση: Απάντηση 1. </a:t>
            </a:r>
            <a:r>
              <a:rPr lang="en-IE" sz="2800"/>
              <a:t>Ένας ισχυρός κωδικός πρόσβασης συνδυάζει κεφαλαία και πεζά γράμματα, αριθμούς και ειδικά σύμβολα για να είναι πιο δύσκολο για τους χάκερ να μαντέψουν ή να σπάσουν. Αποφύγετε τη χρήση προσωπικών στοιχείων που μπορείτε να βρείτε εύκολα, όπως ονόματα ή γενέθλια, και μην χρησιμοποιείτε ποτέ ξανά τον ίδιο κωδικό πρόσβασης για πολλούς λογαριασμούς.</a:t>
            </a:r>
            <a:endParaRPr sz="2800">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6"/>
          <p:cNvSpPr txBox="1"/>
          <p:nvPr>
            <p:ph type="title"/>
          </p:nvPr>
        </p:nvSpPr>
        <p:spPr>
          <a:xfrm>
            <a:off x="740229" y="2433126"/>
            <a:ext cx="5467351" cy="1001486"/>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t>Βασικά Συμπεράσματα»</a:t>
            </a:r>
            <a:endParaRPr b="1" sz="3300">
              <a:latin typeface="Arial"/>
              <a:ea typeface="Arial"/>
              <a:cs typeface="Arial"/>
              <a:sym typeface="Arial"/>
            </a:endParaRPr>
          </a:p>
        </p:txBody>
      </p:sp>
      <p:sp>
        <p:nvSpPr>
          <p:cNvPr id="344" name="Google Shape;344;p36"/>
          <p:cNvSpPr txBox="1"/>
          <p:nvPr>
            <p:ph idx="1" type="body"/>
          </p:nvPr>
        </p:nvSpPr>
        <p:spPr>
          <a:xfrm>
            <a:off x="7701075" y="2933869"/>
            <a:ext cx="14767039" cy="7848262"/>
          </a:xfrm>
          <a:prstGeom prst="rect">
            <a:avLst/>
          </a:prstGeom>
          <a:noFill/>
          <a:ln>
            <a:noFill/>
          </a:ln>
        </p:spPr>
        <p:txBody>
          <a:bodyPr anchorCtr="0" anchor="ctr" bIns="45700" lIns="91425" spcFirstLastPara="1" rIns="91425" wrap="square" tIns="45700">
            <a:spAutoFit/>
          </a:bodyPr>
          <a:lstStyle/>
          <a:p>
            <a:pPr indent="0" lvl="0" marL="0" rtl="0" algn="just">
              <a:lnSpc>
                <a:spcPct val="150000"/>
              </a:lnSpc>
              <a:spcBef>
                <a:spcPts val="0"/>
              </a:spcBef>
              <a:spcAft>
                <a:spcPts val="0"/>
              </a:spcAft>
              <a:buClr>
                <a:schemeClr val="dk1"/>
              </a:buClr>
              <a:buSzPts val="2800"/>
              <a:buFont typeface="Arial"/>
              <a:buChar char="•"/>
            </a:pPr>
            <a:r>
              <a:rPr b="1" lang="en-IE" sz="2800">
                <a:solidFill>
                  <a:schemeClr val="dk1"/>
                </a:solidFill>
              </a:rPr>
              <a:t>Σκεφτείτε πριν κοινοποιήσετε: </a:t>
            </a:r>
            <a:r>
              <a:rPr lang="en-IE" sz="2800">
                <a:solidFill>
                  <a:schemeClr val="dk1"/>
                </a:solidFill>
              </a:rPr>
              <a:t>Όταν κάτι είναι συνδεδεμένο στο διαδίκτυο, μπορεί να αντιγραφεί, να αποθηκευτεί ή να κοινοποιηθεί ακόμα κι αν το διαγράψετε.</a:t>
            </a:r>
            <a:br>
              <a:rPr lang="en-IE" sz="2800">
                <a:solidFill>
                  <a:schemeClr val="dk1"/>
                </a:solidFill>
              </a:rPr>
            </a:br>
            <a:r>
              <a:rPr lang="en-IE" sz="2800">
                <a:solidFill>
                  <a:schemeClr val="dk1"/>
                </a:solidFill>
              </a:rPr>
              <a:t> </a:t>
            </a:r>
            <a:r>
              <a:rPr b="1" lang="en-IE" sz="2800">
                <a:solidFill>
                  <a:schemeClr val="dk1"/>
                </a:solidFill>
              </a:rPr>
              <a:t>Προστατέψτε το απόρρητό σας: </a:t>
            </a:r>
            <a:r>
              <a:rPr lang="en-IE" sz="2800">
                <a:solidFill>
                  <a:schemeClr val="dk1"/>
                </a:solidFill>
              </a:rPr>
              <a:t>Χρησιμοποιήστε τις ρυθμίσεις εφαρμογών και πλατφορμών για να ελέγξετε ποιος βλέπει τις αναρτήσεις και τα προσωπικά στοιχεία σας.</a:t>
            </a:r>
            <a:br>
              <a:rPr lang="en-IE" sz="2800">
                <a:solidFill>
                  <a:schemeClr val="dk1"/>
                </a:solidFill>
              </a:rPr>
            </a:br>
            <a:r>
              <a:rPr b="1" lang="en-IE" sz="2800">
                <a:solidFill>
                  <a:schemeClr val="dk1"/>
                </a:solidFill>
              </a:rPr>
              <a:t> Παραμείνετε ασφαλείς: </a:t>
            </a:r>
            <a:r>
              <a:rPr lang="en-IE" sz="2800">
                <a:solidFill>
                  <a:schemeClr val="dk1"/>
                </a:solidFill>
              </a:rPr>
              <a:t>Οι ισχυροί, μοναδικοί κωδικοί πρόσβασης και ο έλεγχος ταυτότητας δύο παραγόντων προστατεύουν τους λογαριασμούς σας από εισβολείς.</a:t>
            </a:r>
            <a:br>
              <a:rPr lang="en-IE" sz="2800">
                <a:solidFill>
                  <a:schemeClr val="dk1"/>
                </a:solidFill>
              </a:rPr>
            </a:br>
            <a:r>
              <a:rPr lang="en-IE" sz="2800">
                <a:solidFill>
                  <a:schemeClr val="dk1"/>
                </a:solidFill>
              </a:rPr>
              <a:t> </a:t>
            </a:r>
            <a:r>
              <a:rPr b="1" lang="en-IE" sz="2800">
                <a:solidFill>
                  <a:schemeClr val="dk1"/>
                </a:solidFill>
              </a:rPr>
              <a:t>Προσέξτε το ψηφιακό σας αποτύπωμα: </a:t>
            </a:r>
            <a:r>
              <a:rPr lang="en-IE" sz="2800">
                <a:solidFill>
                  <a:schemeClr val="dk1"/>
                </a:solidFill>
              </a:rPr>
              <a:t>Ό,τι δημοσιεύετε συμβάλλει στον τρόπο με τον οποίο σας βλέπουν στο διαδίκτυο τώρα και στο μέλλον.</a:t>
            </a:r>
            <a:br>
              <a:rPr lang="en-IE" sz="2800">
                <a:solidFill>
                  <a:schemeClr val="dk1"/>
                </a:solidFill>
              </a:rPr>
            </a:br>
            <a:r>
              <a:rPr lang="en-IE" sz="2800">
                <a:solidFill>
                  <a:schemeClr val="dk1"/>
                </a:solidFill>
              </a:rPr>
              <a:t> </a:t>
            </a:r>
            <a:r>
              <a:rPr b="1" lang="en-IE" sz="2800">
                <a:solidFill>
                  <a:schemeClr val="dk1"/>
                </a:solidFill>
              </a:rPr>
              <a:t>Σεβαστείτε επίσης το απόρρητο των άλλων: </a:t>
            </a:r>
            <a:r>
              <a:rPr lang="en-IE" sz="2800">
                <a:solidFill>
                  <a:schemeClr val="dk1"/>
                </a:solidFill>
              </a:rPr>
              <a:t>Πάντα να ρωτάτε πριν κοινοποιήσετε φωτογραφίες, αναρτήσεις ή προσωπικές πληροφορίες για κάποιον άλλο.</a:t>
            </a:r>
            <a:br>
              <a:rPr lang="en-IE" sz="2800">
                <a:solidFill>
                  <a:schemeClr val="dk1"/>
                </a:solidFill>
              </a:rPr>
            </a:br>
            <a:r>
              <a:rPr b="1" lang="en-IE" sz="2800">
                <a:solidFill>
                  <a:schemeClr val="dk1"/>
                </a:solidFill>
              </a:rPr>
              <a:t> Η ψηφιακή ευημερία έχει σημασία: </a:t>
            </a:r>
            <a:r>
              <a:rPr lang="en-IE" sz="2800">
                <a:solidFill>
                  <a:schemeClr val="dk1"/>
                </a:solidFill>
              </a:rPr>
              <a:t>Το να κάνετε διαλείμματα, να θέτετε όρια και να γνωρίζετε πότε να αποσυνδέεστε συμβάλλει στην προστασία της ψυχικής σας υγείας.</a:t>
            </a:r>
            <a:endParaRPr sz="2800">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7"/>
          <p:cNvSpPr txBox="1"/>
          <p:nvPr>
            <p:ph idx="1" type="body"/>
          </p:nvPr>
        </p:nvSpPr>
        <p:spPr>
          <a:xfrm>
            <a:off x="7050692" y="805543"/>
            <a:ext cx="16571309" cy="12475028"/>
          </a:xfrm>
          <a:prstGeom prst="rect">
            <a:avLst/>
          </a:prstGeom>
          <a:noFill/>
          <a:ln>
            <a:noFill/>
          </a:ln>
        </p:spPr>
        <p:txBody>
          <a:bodyPr anchorCtr="0" anchor="t" bIns="0" lIns="0" spcFirstLastPara="1" rIns="0" wrap="square" tIns="0">
            <a:noAutofit/>
          </a:bodyPr>
          <a:lstStyle/>
          <a:p>
            <a:pPr indent="-228600" lvl="0" marL="457200" rtl="0" algn="l">
              <a:lnSpc>
                <a:spcPct val="90000"/>
              </a:lnSpc>
              <a:spcBef>
                <a:spcPts val="2000"/>
              </a:spcBef>
              <a:spcAft>
                <a:spcPts val="0"/>
              </a:spcAft>
              <a:buClr>
                <a:srgbClr val="323232"/>
              </a:buClr>
              <a:buSzPts val="5600"/>
              <a:buNone/>
            </a:pPr>
            <a:r>
              <a:rPr lang="en-IE" sz="2800"/>
              <a:t>Common Sense Media. (n.d.). </a:t>
            </a:r>
            <a:r>
              <a:rPr i="1" lang="en-IE" sz="2800"/>
              <a:t>Privacy and internet safety.</a:t>
            </a:r>
            <a:r>
              <a:rPr lang="en-IE" sz="2800" u="sng">
                <a:solidFill>
                  <a:schemeClr val="hlink"/>
                </a:solidFill>
                <a:hlinkClick r:id="rId3"/>
              </a:rPr>
              <a:t> https://www.commonsensemedia.org/privacy-and-internet-safety</a:t>
            </a:r>
            <a:endParaRPr sz="2800"/>
          </a:p>
          <a:p>
            <a:pPr indent="-228600" lvl="0" marL="457200" rtl="0" algn="l">
              <a:lnSpc>
                <a:spcPct val="90000"/>
              </a:lnSpc>
              <a:spcBef>
                <a:spcPts val="2000"/>
              </a:spcBef>
              <a:spcAft>
                <a:spcPts val="0"/>
              </a:spcAft>
              <a:buClr>
                <a:srgbClr val="323232"/>
              </a:buClr>
              <a:buSzPts val="5600"/>
              <a:buNone/>
            </a:pPr>
            <a:r>
              <a:rPr lang="en-IE" sz="2800"/>
              <a:t>European Union Agency for Cybersecurity (ENISA). (2022). </a:t>
            </a:r>
            <a:r>
              <a:rPr i="1" lang="en-IE" sz="2800"/>
              <a:t>Cybersecurity threats and trends: Phishing and social engineering.</a:t>
            </a:r>
            <a:r>
              <a:rPr lang="en-IE" sz="2800" u="sng">
                <a:solidFill>
                  <a:schemeClr val="hlink"/>
                </a:solidFill>
                <a:hlinkClick r:id="rId4"/>
              </a:rPr>
              <a:t> https://www.enisa.europa.eu</a:t>
            </a:r>
            <a:endParaRPr sz="2800"/>
          </a:p>
          <a:p>
            <a:pPr indent="-228600" lvl="0" marL="457200" rtl="0" algn="l">
              <a:lnSpc>
                <a:spcPct val="90000"/>
              </a:lnSpc>
              <a:spcBef>
                <a:spcPts val="2000"/>
              </a:spcBef>
              <a:spcAft>
                <a:spcPts val="0"/>
              </a:spcAft>
              <a:buClr>
                <a:srgbClr val="323232"/>
              </a:buClr>
              <a:buSzPts val="5600"/>
              <a:buNone/>
            </a:pPr>
            <a:r>
              <a:rPr lang="en-IE" sz="2800"/>
              <a:t>Livingstone, S., &amp; Third, A. (2017). Children and young people’s rights in the digital age: An emerging agenda. </a:t>
            </a:r>
            <a:r>
              <a:rPr i="1" lang="en-IE" sz="2800"/>
              <a:t>New Media &amp; Society, 19</a:t>
            </a:r>
            <a:r>
              <a:rPr lang="en-IE" sz="2800"/>
              <a:t>(5), 657–670.</a:t>
            </a:r>
            <a:r>
              <a:rPr lang="en-IE" sz="2800" u="sng">
                <a:solidFill>
                  <a:schemeClr val="hlink"/>
                </a:solidFill>
                <a:hlinkClick r:id="rId5"/>
              </a:rPr>
              <a:t> https://doi.org/10.1177/1461444816686318</a:t>
            </a:r>
            <a:endParaRPr sz="2800"/>
          </a:p>
          <a:p>
            <a:pPr indent="-228600" lvl="0" marL="457200" rtl="0" algn="l">
              <a:lnSpc>
                <a:spcPct val="90000"/>
              </a:lnSpc>
              <a:spcBef>
                <a:spcPts val="2000"/>
              </a:spcBef>
              <a:spcAft>
                <a:spcPts val="0"/>
              </a:spcAft>
              <a:buClr>
                <a:srgbClr val="323232"/>
              </a:buClr>
              <a:buSzPts val="5600"/>
              <a:buNone/>
            </a:pPr>
            <a:r>
              <a:rPr lang="en-IE" sz="2800"/>
              <a:t>Microsoft. (2020). </a:t>
            </a:r>
            <a:r>
              <a:rPr i="1" lang="en-IE" sz="2800"/>
              <a:t>Passwordless protection and multi-factor authentication security data.</a:t>
            </a:r>
            <a:r>
              <a:rPr lang="en-IE" sz="2800" u="sng">
                <a:solidFill>
                  <a:schemeClr val="hlink"/>
                </a:solidFill>
                <a:hlinkClick r:id="rId6"/>
              </a:rPr>
              <a:t> https://www.microsoft.com</a:t>
            </a:r>
            <a:endParaRPr sz="2800"/>
          </a:p>
          <a:p>
            <a:pPr indent="-228600" lvl="0" marL="457200" rtl="0" algn="l">
              <a:lnSpc>
                <a:spcPct val="90000"/>
              </a:lnSpc>
              <a:spcBef>
                <a:spcPts val="2000"/>
              </a:spcBef>
              <a:spcAft>
                <a:spcPts val="0"/>
              </a:spcAft>
              <a:buClr>
                <a:srgbClr val="323232"/>
              </a:buClr>
              <a:buSzPts val="5600"/>
              <a:buNone/>
            </a:pPr>
            <a:r>
              <a:rPr lang="en-IE" sz="2800"/>
              <a:t>Mozilla Foundation. (n.d.). </a:t>
            </a:r>
            <a:r>
              <a:rPr i="1" lang="en-IE" sz="2800"/>
              <a:t>Data Detox Kit: Take control of your digital life.</a:t>
            </a:r>
            <a:r>
              <a:rPr lang="en-IE" sz="2800" u="sng">
                <a:solidFill>
                  <a:schemeClr val="hlink"/>
                </a:solidFill>
                <a:hlinkClick r:id="rId7"/>
              </a:rPr>
              <a:t> https://datadetoxkit.org</a:t>
            </a:r>
            <a:endParaRPr sz="2800"/>
          </a:p>
          <a:p>
            <a:pPr indent="-228600" lvl="0" marL="457200" rtl="0" algn="l">
              <a:lnSpc>
                <a:spcPct val="90000"/>
              </a:lnSpc>
              <a:spcBef>
                <a:spcPts val="2000"/>
              </a:spcBef>
              <a:spcAft>
                <a:spcPts val="0"/>
              </a:spcAft>
              <a:buClr>
                <a:srgbClr val="323232"/>
              </a:buClr>
              <a:buSzPts val="5600"/>
              <a:buNone/>
            </a:pPr>
            <a:r>
              <a:rPr lang="en-IE" sz="2800"/>
              <a:t>National Cyber Security Centre. (2023). </a:t>
            </a:r>
            <a:r>
              <a:rPr i="1" lang="en-IE" sz="2800"/>
              <a:t>Cyber Aware: Stay secure online.</a:t>
            </a:r>
            <a:r>
              <a:rPr lang="en-IE" sz="2800" u="sng">
                <a:solidFill>
                  <a:schemeClr val="hlink"/>
                </a:solidFill>
                <a:hlinkClick r:id="rId8"/>
              </a:rPr>
              <a:t> https://www.ncsc.gov.uk/cyberaware</a:t>
            </a:r>
            <a:endParaRPr sz="2800"/>
          </a:p>
          <a:p>
            <a:pPr indent="-228600" lvl="0" marL="457200" rtl="0" algn="l">
              <a:lnSpc>
                <a:spcPct val="90000"/>
              </a:lnSpc>
              <a:spcBef>
                <a:spcPts val="2000"/>
              </a:spcBef>
              <a:spcAft>
                <a:spcPts val="0"/>
              </a:spcAft>
              <a:buClr>
                <a:srgbClr val="323232"/>
              </a:buClr>
              <a:buSzPts val="5600"/>
              <a:buNone/>
            </a:pPr>
            <a:r>
              <a:rPr lang="en-IE" sz="2800"/>
              <a:t>OECD. (2021). </a:t>
            </a:r>
            <a:r>
              <a:rPr i="1" lang="en-IE" sz="2800"/>
              <a:t>Educating 21st century children: Emotional well-being in the digital age.</a:t>
            </a:r>
            <a:r>
              <a:rPr lang="en-IE" sz="2800" u="sng">
                <a:solidFill>
                  <a:schemeClr val="hlink"/>
                </a:solidFill>
                <a:hlinkClick r:id="rId9"/>
              </a:rPr>
              <a:t> https://www.oecd.org</a:t>
            </a:r>
            <a:endParaRPr sz="2800"/>
          </a:p>
          <a:p>
            <a:pPr indent="-228600" lvl="0" marL="457200" rtl="0" algn="l">
              <a:lnSpc>
                <a:spcPct val="90000"/>
              </a:lnSpc>
              <a:spcBef>
                <a:spcPts val="2000"/>
              </a:spcBef>
              <a:spcAft>
                <a:spcPts val="0"/>
              </a:spcAft>
              <a:buClr>
                <a:srgbClr val="323232"/>
              </a:buClr>
              <a:buSzPts val="5600"/>
              <a:buNone/>
            </a:pPr>
            <a:r>
              <a:rPr lang="en-IE" sz="2800"/>
              <a:t>Royal Society for Public Health. (2017). </a:t>
            </a:r>
            <a:r>
              <a:rPr i="1" lang="en-IE" sz="2800"/>
              <a:t>#StatusOfMind: Social media and young people’s mental health and wellbeing.</a:t>
            </a:r>
            <a:r>
              <a:rPr lang="en-IE" sz="2800" u="sng">
                <a:solidFill>
                  <a:schemeClr val="hlink"/>
                </a:solidFill>
                <a:hlinkClick r:id="rId10"/>
              </a:rPr>
              <a:t> https://www.rsph.org.uk/uploads/assets/uploaded/62be270a-38f9-4a04-9f79c9fc91e3d6d3.pdf</a:t>
            </a:r>
            <a:endParaRPr sz="2800"/>
          </a:p>
          <a:p>
            <a:pPr indent="-228600" lvl="0" marL="457200" rtl="0" algn="l">
              <a:lnSpc>
                <a:spcPct val="90000"/>
              </a:lnSpc>
              <a:spcBef>
                <a:spcPts val="2000"/>
              </a:spcBef>
              <a:spcAft>
                <a:spcPts val="0"/>
              </a:spcAft>
              <a:buClr>
                <a:srgbClr val="323232"/>
              </a:buClr>
              <a:buSzPts val="5600"/>
              <a:buNone/>
            </a:pPr>
            <a:r>
              <a:rPr lang="en-IE" sz="2800"/>
              <a:t>Scottish Youth Parliament. (2024). </a:t>
            </a:r>
            <a:r>
              <a:rPr i="1" lang="en-IE" sz="2800"/>
              <a:t>Mind Yer Time.</a:t>
            </a:r>
            <a:r>
              <a:rPr lang="en-IE" sz="2800" u="sng">
                <a:solidFill>
                  <a:schemeClr val="hlink"/>
                </a:solidFill>
                <a:hlinkClick r:id="rId11"/>
              </a:rPr>
              <a:t> https://mindyertime.scot</a:t>
            </a:r>
            <a:endParaRPr sz="2800"/>
          </a:p>
          <a:p>
            <a:pPr indent="-228600" lvl="0" marL="457200" rtl="0" algn="l">
              <a:lnSpc>
                <a:spcPct val="90000"/>
              </a:lnSpc>
              <a:spcBef>
                <a:spcPts val="2000"/>
              </a:spcBef>
              <a:spcAft>
                <a:spcPts val="0"/>
              </a:spcAft>
              <a:buClr>
                <a:srgbClr val="323232"/>
              </a:buClr>
              <a:buSzPts val="5600"/>
              <a:buNone/>
            </a:pPr>
            <a:r>
              <a:rPr lang="en-IE" sz="2800"/>
              <a:t>UK Safer Internet Centre. (2023). </a:t>
            </a:r>
            <a:r>
              <a:rPr i="1" lang="en-IE" sz="2800"/>
              <a:t>Advice and resources.</a:t>
            </a:r>
            <a:r>
              <a:rPr lang="en-IE" sz="2800" u="sng">
                <a:solidFill>
                  <a:schemeClr val="hlink"/>
                </a:solidFill>
                <a:hlinkClick r:id="rId12"/>
              </a:rPr>
              <a:t> https://saferinternet.org.uk/guide-and-resource</a:t>
            </a:r>
            <a:endParaRPr sz="2800"/>
          </a:p>
          <a:p>
            <a:pPr indent="-228600" lvl="0" marL="457200" rtl="0" algn="l">
              <a:lnSpc>
                <a:spcPct val="90000"/>
              </a:lnSpc>
              <a:spcBef>
                <a:spcPts val="2000"/>
              </a:spcBef>
              <a:spcAft>
                <a:spcPts val="0"/>
              </a:spcAft>
              <a:buClr>
                <a:srgbClr val="323232"/>
              </a:buClr>
              <a:buSzPts val="5600"/>
              <a:buNone/>
            </a:pPr>
            <a:r>
              <a:rPr lang="en-IE" sz="2800"/>
              <a:t>UNICEF. (2020). </a:t>
            </a:r>
            <a:r>
              <a:rPr i="1" lang="en-IE" sz="2800"/>
              <a:t>Policy guidance on AI for children.</a:t>
            </a:r>
            <a:r>
              <a:rPr lang="en-IE" sz="2800" u="sng">
                <a:solidFill>
                  <a:schemeClr val="hlink"/>
                </a:solidFill>
                <a:hlinkClick r:id="rId13"/>
              </a:rPr>
              <a:t> https://www.unicef.org/globalinsight/reports/policy-guidance-ai-children</a:t>
            </a:r>
            <a:endParaRPr sz="2800"/>
          </a:p>
          <a:p>
            <a:pPr indent="-228600" lvl="0" marL="457200" rtl="0" algn="l">
              <a:lnSpc>
                <a:spcPct val="90000"/>
              </a:lnSpc>
              <a:spcBef>
                <a:spcPts val="2000"/>
              </a:spcBef>
              <a:spcAft>
                <a:spcPts val="0"/>
              </a:spcAft>
              <a:buClr>
                <a:srgbClr val="323232"/>
              </a:buClr>
              <a:buSzPts val="5600"/>
              <a:buNone/>
            </a:pPr>
            <a:r>
              <a:rPr lang="en-IE" sz="2800"/>
              <a:t>UNICEF Office of Research – Innocenti. (2019). </a:t>
            </a:r>
            <a:r>
              <a:rPr i="1" lang="en-IE" sz="2800"/>
              <a:t>Children in a digital world.</a:t>
            </a:r>
            <a:r>
              <a:rPr lang="en-IE" sz="2800" u="sng">
                <a:solidFill>
                  <a:schemeClr val="hlink"/>
                </a:solidFill>
                <a:hlinkClick r:id="rId14"/>
              </a:rPr>
              <a:t> https://www.unicef-irc.org</a:t>
            </a:r>
            <a:endParaRPr sz="2800"/>
          </a:p>
          <a:p>
            <a:pPr indent="-228600" lvl="0" marL="457200" rtl="0" algn="l">
              <a:lnSpc>
                <a:spcPct val="90000"/>
              </a:lnSpc>
              <a:spcBef>
                <a:spcPts val="2000"/>
              </a:spcBef>
              <a:spcAft>
                <a:spcPts val="0"/>
              </a:spcAft>
              <a:buClr>
                <a:srgbClr val="323232"/>
              </a:buClr>
              <a:buSzPts val="5600"/>
              <a:buNone/>
            </a:pPr>
            <a:r>
              <a:rPr lang="en-IE" sz="2800"/>
              <a:t>European Commission. (2022). </a:t>
            </a:r>
            <a:r>
              <a:rPr i="1" lang="en-IE" sz="2800"/>
              <a:t>Better Internet for Kids (BIK+) strategy.</a:t>
            </a:r>
            <a:r>
              <a:rPr lang="en-IE" sz="2800"/>
              <a:t> https://digital-strategy.ec.europa.eu</a:t>
            </a:r>
            <a:endParaRPr sz="2800"/>
          </a:p>
        </p:txBody>
      </p:sp>
      <p:sp>
        <p:nvSpPr>
          <p:cNvPr id="351" name="Google Shape;351;p37"/>
          <p:cNvSpPr txBox="1"/>
          <p:nvPr>
            <p:ph type="title"/>
          </p:nvPr>
        </p:nvSpPr>
        <p:spPr>
          <a:xfrm>
            <a:off x="761999" y="2072640"/>
            <a:ext cx="5467351" cy="566057"/>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b="1" lang="en-IE" sz="3300">
                <a:latin typeface="Arial"/>
                <a:ea typeface="Arial"/>
                <a:cs typeface="Arial"/>
                <a:sym typeface="Arial"/>
              </a:rPr>
              <a:t>Επιπρόσθετες Πηγές</a:t>
            </a:r>
            <a:endParaRPr b="1" sz="3300">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descr="A blue background with white text" id="356" name="Google Shape;356;p9"/>
          <p:cNvPicPr preferRelativeResize="0"/>
          <p:nvPr/>
        </p:nvPicPr>
        <p:blipFill rotWithShape="1">
          <a:blip r:embed="rId3">
            <a:alphaModFix/>
          </a:blip>
          <a:srcRect b="0" l="0" r="0" t="0"/>
          <a:stretch/>
        </p:blipFill>
        <p:spPr>
          <a:xfrm>
            <a:off x="0" y="0"/>
            <a:ext cx="24384000" cy="1371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5"/>
          <p:cNvSpPr txBox="1"/>
          <p:nvPr>
            <p:ph idx="1" type="body"/>
          </p:nvPr>
        </p:nvSpPr>
        <p:spPr>
          <a:xfrm>
            <a:off x="762000" y="2536500"/>
            <a:ext cx="21858514" cy="9802950"/>
          </a:xfrm>
          <a:prstGeom prst="rect">
            <a:avLst/>
          </a:prstGeom>
          <a:noFill/>
          <a:ln>
            <a:noFill/>
          </a:ln>
        </p:spPr>
        <p:txBody>
          <a:bodyPr anchorCtr="0" anchor="t" bIns="0" lIns="0" spcFirstLastPara="1" rIns="0" wrap="square" tIns="0">
            <a:normAutofit/>
          </a:bodyPr>
          <a:lstStyle/>
          <a:p>
            <a:pPr indent="-228600" lvl="0" marL="457200" rtl="0" algn="just">
              <a:lnSpc>
                <a:spcPct val="110000"/>
              </a:lnSpc>
              <a:spcBef>
                <a:spcPts val="2000"/>
              </a:spcBef>
              <a:spcAft>
                <a:spcPts val="0"/>
              </a:spcAft>
              <a:buSzPts val="5650"/>
              <a:buNone/>
            </a:pPr>
            <a:r>
              <a:rPr lang="en-IE" sz="2800"/>
              <a:t>  Οι προσωπικές πληροφορίες (ή προσωπικά δεδομένα) αναφέρονται σε κάθε πληροφορία που μπορεί να ταυτοποιήσει ένα άτομο, είτε από μόνη της είτε όταν συνδυάζεται με άλλα δεδομένα. Σύμφωνα με τον Γενικό Κανονισμό για την Προστασία Δεδομένων (GDPR) της Ευρωπαϊκής Ένωσης, οι οργανισμοί και τα άτομα που επεξεργάζονται τέτοια δεδομένα πρέπει να διασφαλίζουν ότι ο χειρισμός τους γίνεται σύμφωνα με αυστηρά νομικά πρότυπα. Ο κανονισμός παρέχει επίσης στους πολίτες δικαιώματα επί των δεδομένων τους, συμπεριλαμβανομένου του δικαιώματος πρόσβασης σε αυτά, διόρθωσης, διαγραφής τους σε ορισμένες περιπτώσεις και κατανόησης του τρόπου και του λόγου χρήσης τους. Ακόμη και έμμεσα αναγνωριστικά, όπως διαδικτυακή δραστηριότητα ή πληροφορίες συσκευής, μπορούν να χαρακτηριστούν προσωπικά δεδομένα εάν μπορούν να συνδεθούν με ένα άτομο.</a:t>
            </a:r>
            <a:endParaRPr sz="2800"/>
          </a:p>
          <a:p>
            <a:pPr indent="-228600" lvl="0" marL="457200" rtl="0" algn="just">
              <a:lnSpc>
                <a:spcPct val="110000"/>
              </a:lnSpc>
              <a:spcBef>
                <a:spcPts val="2000"/>
              </a:spcBef>
              <a:spcAft>
                <a:spcPts val="0"/>
              </a:spcAft>
              <a:buSzPts val="5650"/>
              <a:buNone/>
            </a:pPr>
            <a:r>
              <a:t/>
            </a:r>
            <a:endParaRPr sz="2800">
              <a:latin typeface="Arial"/>
              <a:ea typeface="Arial"/>
              <a:cs typeface="Arial"/>
              <a:sym typeface="Arial"/>
            </a:endParaRPr>
          </a:p>
          <a:p>
            <a:pPr indent="-228600" lvl="0" marL="457200" rtl="0" algn="l">
              <a:lnSpc>
                <a:spcPct val="90000"/>
              </a:lnSpc>
              <a:spcBef>
                <a:spcPts val="2000"/>
              </a:spcBef>
              <a:spcAft>
                <a:spcPts val="0"/>
              </a:spcAft>
              <a:buSzPts val="5650"/>
              <a:buNone/>
            </a:pPr>
            <a:r>
              <a:rPr b="1" lang="en-IE" sz="2800"/>
              <a:t>Αρχές GDPR για τη διαχείριση προσωπικών δεδομένων</a:t>
            </a:r>
            <a:endParaRPr b="1" sz="2800"/>
          </a:p>
          <a:p>
            <a:pPr indent="-457200" lvl="0" marL="685800" rtl="0" algn="l">
              <a:lnSpc>
                <a:spcPct val="90000"/>
              </a:lnSpc>
              <a:spcBef>
                <a:spcPts val="2000"/>
              </a:spcBef>
              <a:spcAft>
                <a:spcPts val="0"/>
              </a:spcAft>
              <a:buSzPts val="2800"/>
              <a:buFont typeface="Arial"/>
              <a:buChar char="•"/>
            </a:pPr>
            <a:r>
              <a:rPr lang="en-IE" sz="2800"/>
              <a:t>Νομιμότητα, αντικειμενικότητα και διαφάνεια στη συλλογή και τη χρήση</a:t>
            </a:r>
            <a:br>
              <a:rPr lang="en-IE" sz="2800"/>
            </a:br>
            <a:r>
              <a:rPr lang="en-IE" sz="2800"/>
              <a:t>Περιορισμός σκοπού (χρησιμοποιείται μόνο για συγκεκριμένο, δηλωμένο λόγο)</a:t>
            </a:r>
            <a:br>
              <a:rPr lang="en-IE" sz="2800"/>
            </a:br>
            <a:r>
              <a:rPr lang="en-IE" sz="2800"/>
              <a:t>Ελαχιστοποίηση δεδομένων (συλλέξτε μόνο ό,τι είναι απαραίτητο)</a:t>
            </a:r>
            <a:br>
              <a:rPr lang="en-IE" sz="2800"/>
            </a:br>
            <a:r>
              <a:rPr lang="en-IE" sz="2800"/>
              <a:t>Ακρίβεια και δυνατότητα διόρθωσης παρωχημένων πληροφοριών</a:t>
            </a:r>
            <a:br>
              <a:rPr lang="en-IE" sz="2800"/>
            </a:br>
            <a:r>
              <a:rPr lang="en-IE" sz="2800"/>
              <a:t>Περιορισμός αποθήκευσης (διατήρηση δεδομένων μόνο για όσο διάστημα χρειάζεται)</a:t>
            </a:r>
            <a:br>
              <a:rPr lang="en-IE" sz="2800"/>
            </a:br>
            <a:r>
              <a:rPr lang="en-IE" sz="2800"/>
              <a:t>Ασφάλεια και εμπιστευτικότητα (προστασία από απώλεια ή κακή χρήση)</a:t>
            </a:r>
            <a:br>
              <a:rPr lang="en-IE" sz="2800"/>
            </a:br>
            <a:r>
              <a:rPr lang="en-IE" sz="2800"/>
              <a:t>Λογοδοσία του οργανισμού που επεξεργάζεται τα δεδομένα</a:t>
            </a:r>
            <a:endParaRPr sz="2800"/>
          </a:p>
        </p:txBody>
      </p:sp>
      <p:sp>
        <p:nvSpPr>
          <p:cNvPr id="111" name="Google Shape;111;p5"/>
          <p:cNvSpPr txBox="1"/>
          <p:nvPr>
            <p:ph type="title"/>
          </p:nvPr>
        </p:nvSpPr>
        <p:spPr>
          <a:xfrm>
            <a:off x="1125764" y="1627285"/>
            <a:ext cx="22860000" cy="6915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Τι είναι οι προσωπικές πληροφορίες;</a:t>
            </a:r>
            <a:endParaRPr sz="3300">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6"/>
          <p:cNvSpPr txBox="1"/>
          <p:nvPr>
            <p:ph idx="1" type="body"/>
          </p:nvPr>
        </p:nvSpPr>
        <p:spPr>
          <a:xfrm>
            <a:off x="762001" y="2895600"/>
            <a:ext cx="21575486" cy="8594912"/>
          </a:xfrm>
          <a:prstGeom prst="rect">
            <a:avLst/>
          </a:prstGeom>
          <a:noFill/>
          <a:ln>
            <a:noFill/>
          </a:ln>
        </p:spPr>
        <p:txBody>
          <a:bodyPr anchorCtr="0" anchor="t" bIns="0" lIns="0" spcFirstLastPara="1" rIns="0" wrap="square" tIns="0">
            <a:normAutofit/>
          </a:bodyPr>
          <a:lstStyle/>
          <a:p>
            <a:pPr indent="0" lvl="0" marL="228600" rtl="0" algn="just">
              <a:lnSpc>
                <a:spcPct val="100000"/>
              </a:lnSpc>
              <a:spcBef>
                <a:spcPts val="2000"/>
              </a:spcBef>
              <a:spcAft>
                <a:spcPts val="0"/>
              </a:spcAft>
              <a:buSzPts val="5600"/>
              <a:buNone/>
            </a:pPr>
            <a:r>
              <a:rPr lang="en-IE" sz="2800"/>
              <a:t>Τα προσωπικά σας δεδομένα έχουν πραγματική αξία και, σε περίπτωση κακής διαχείρισης ή έκθεσης, μπορούν να χρησιμοποιηθούν για απάτη, κλοπή ταυτότητας, απάτες ή ανεπιθύμητη παρακολούθηση. Στον ψηφιακό κόσμο, οι πληροφορίες που κοινοποιούνται στο διαδίκτυο μπορεί να είναι δύσκολο να αφαιρεθούν πλήρως, καθώς τα αντίγραφα ενδέχεται να παραμείνουν αποθηκευμένα σε διακομιστές, αντίγραφα ασφαλείας ή συστήματα τρίτων ακόμη και μετά τη διαγραφή. Για το λόγο αυτό, ο Γενικός Κανονισμός για την Προστασία Δεδομένων (GDPR) παρέχει στα άτομα σημαντική προστασία και έλεγχο των πληροφοριών τους.</a:t>
            </a:r>
            <a:endParaRPr/>
          </a:p>
          <a:p>
            <a:pPr indent="0" lvl="0" marL="228600" rtl="0" algn="just">
              <a:lnSpc>
                <a:spcPct val="100000"/>
              </a:lnSpc>
              <a:spcBef>
                <a:spcPts val="2000"/>
              </a:spcBef>
              <a:spcAft>
                <a:spcPts val="0"/>
              </a:spcAft>
              <a:buSzPts val="5600"/>
              <a:buNone/>
            </a:pPr>
            <a:r>
              <a:t/>
            </a:r>
            <a:endParaRPr b="1" sz="2800">
              <a:latin typeface="Arial"/>
              <a:ea typeface="Arial"/>
              <a:cs typeface="Arial"/>
              <a:sym typeface="Arial"/>
            </a:endParaRPr>
          </a:p>
          <a:p>
            <a:pPr indent="0" lvl="0" marL="228600" rtl="0" algn="just">
              <a:lnSpc>
                <a:spcPct val="100000"/>
              </a:lnSpc>
              <a:spcBef>
                <a:spcPts val="2000"/>
              </a:spcBef>
              <a:spcAft>
                <a:spcPts val="0"/>
              </a:spcAft>
              <a:buSzPts val="5600"/>
              <a:buNone/>
            </a:pPr>
            <a:r>
              <a:rPr b="1" lang="en-IE" sz="2800"/>
              <a:t>Ο GDPR σας δίνει δικαιώματα:</a:t>
            </a:r>
            <a:endParaRPr b="1" sz="2800"/>
          </a:p>
          <a:p>
            <a:pPr indent="-457200" lvl="0" marL="685800" rtl="0" algn="just">
              <a:lnSpc>
                <a:spcPct val="100000"/>
              </a:lnSpc>
              <a:spcBef>
                <a:spcPts val="2000"/>
              </a:spcBef>
              <a:spcAft>
                <a:spcPts val="0"/>
              </a:spcAft>
              <a:buSzPts val="2800"/>
              <a:buFont typeface="Arial"/>
              <a:buChar char="•"/>
            </a:pPr>
            <a:r>
              <a:rPr lang="en-IE" sz="2800"/>
              <a:t>Οι οργανισμοί πρέπει να ζητούν τη συγκατάθεσή σας πριν από τη συλλογή ή τη χρήση δεδομένων</a:t>
            </a:r>
            <a:br>
              <a:rPr lang="en-IE" sz="2800"/>
            </a:br>
            <a:r>
              <a:rPr lang="en-IE" sz="2800"/>
              <a:t>Θα πρέπει να συλλέγονται μόνο τα δεδομένα που είναι απαραίτητα</a:t>
            </a:r>
            <a:br>
              <a:rPr lang="en-IE" sz="2800"/>
            </a:br>
            <a:r>
              <a:rPr lang="en-IE" sz="2800"/>
              <a:t>Μπορείτε να ζητήσετε πρόσβαση ή διαγραφή των δεδομένων σας</a:t>
            </a:r>
            <a:br>
              <a:rPr lang="en-IE" sz="2800"/>
            </a:br>
            <a:r>
              <a:rPr lang="en-IE" sz="2800"/>
              <a:t>Τα δεδομένα πρέπει να χρησιμοποιούνται μόνο για τον αναφερόμενο σκοπό</a:t>
            </a:r>
            <a:endParaRPr sz="2800"/>
          </a:p>
          <a:p>
            <a:pPr indent="0" lvl="0" marL="0" rtl="0" algn="l">
              <a:lnSpc>
                <a:spcPct val="90000"/>
              </a:lnSpc>
              <a:spcBef>
                <a:spcPts val="2000"/>
              </a:spcBef>
              <a:spcAft>
                <a:spcPts val="0"/>
              </a:spcAft>
              <a:buClr>
                <a:srgbClr val="323232"/>
              </a:buClr>
              <a:buSzPts val="5600"/>
              <a:buNone/>
            </a:pPr>
            <a:r>
              <a:t/>
            </a:r>
            <a:endParaRPr/>
          </a:p>
        </p:txBody>
      </p:sp>
      <p:sp>
        <p:nvSpPr>
          <p:cNvPr id="117" name="Google Shape;117;p6"/>
          <p:cNvSpPr txBox="1"/>
          <p:nvPr>
            <p:ph type="title"/>
          </p:nvPr>
        </p:nvSpPr>
        <p:spPr>
          <a:xfrm>
            <a:off x="927099" y="1524000"/>
            <a:ext cx="22860001" cy="78486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Γιατί έχουν σημασία οι προσωπικές πληροφορίες;</a:t>
            </a:r>
            <a:endParaRPr sz="3300">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7"/>
          <p:cNvSpPr txBox="1"/>
          <p:nvPr>
            <p:ph type="title"/>
          </p:nvPr>
        </p:nvSpPr>
        <p:spPr>
          <a:xfrm>
            <a:off x="1123042" y="2220686"/>
            <a:ext cx="22860001" cy="762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Γιατί να μάθετε για αυτό;</a:t>
            </a:r>
            <a:endParaRPr sz="3300">
              <a:latin typeface="Arial"/>
              <a:ea typeface="Arial"/>
              <a:cs typeface="Arial"/>
              <a:sym typeface="Arial"/>
            </a:endParaRPr>
          </a:p>
        </p:txBody>
      </p:sp>
      <p:sp>
        <p:nvSpPr>
          <p:cNvPr id="123" name="Google Shape;123;p7"/>
          <p:cNvSpPr txBox="1"/>
          <p:nvPr>
            <p:ph idx="1" type="body"/>
          </p:nvPr>
        </p:nvSpPr>
        <p:spPr>
          <a:xfrm>
            <a:off x="762000" y="3522438"/>
            <a:ext cx="21680558" cy="6409919"/>
          </a:xfrm>
          <a:prstGeom prst="rect">
            <a:avLst/>
          </a:prstGeom>
          <a:noFill/>
          <a:ln>
            <a:noFill/>
          </a:ln>
        </p:spPr>
        <p:txBody>
          <a:bodyPr anchorCtr="0" anchor="ctr" bIns="45700" lIns="91425" spcFirstLastPara="1" rIns="91425" wrap="square" tIns="45700">
            <a:spAutoFit/>
          </a:bodyPr>
          <a:lstStyle/>
          <a:p>
            <a:pPr indent="0" lvl="0" marL="228600" rtl="0" algn="just">
              <a:lnSpc>
                <a:spcPct val="90000"/>
              </a:lnSpc>
              <a:spcBef>
                <a:spcPts val="2000"/>
              </a:spcBef>
              <a:spcAft>
                <a:spcPts val="0"/>
              </a:spcAft>
              <a:buSzPts val="2800"/>
              <a:buNone/>
            </a:pPr>
            <a:r>
              <a:rPr lang="en-IE" sz="2800"/>
              <a:t>Το να γνωρίζετε πώς να προστατεύετε τον εαυτό σας και τους άλλους, είναι ιδιαίτερα σημαντικό σε περιβάλλοντα εργασίας για νέους όπου η υπευθυνότητα και η προστασία είναι απαραίτητες. Η κατανόηση των ψηφιακών δικαιωμάτων και ευθυνών σας βοηθά να λαμβάνετε τεκμηριωμένες αποφάσεις και να ενεργείτε ηθικά στο διαδίκτυο.</a:t>
            </a:r>
            <a:endParaRPr sz="2800"/>
          </a:p>
          <a:p>
            <a:pPr indent="0" lvl="0" marL="228600" rtl="0" algn="just">
              <a:lnSpc>
                <a:spcPct val="90000"/>
              </a:lnSpc>
              <a:spcBef>
                <a:spcPts val="2000"/>
              </a:spcBef>
              <a:spcAft>
                <a:spcPts val="0"/>
              </a:spcAft>
              <a:buSzPts val="2800"/>
              <a:buNone/>
            </a:pPr>
            <a:br>
              <a:rPr b="1" lang="en-IE" sz="2800">
                <a:latin typeface="Arial"/>
                <a:ea typeface="Arial"/>
                <a:cs typeface="Arial"/>
                <a:sym typeface="Arial"/>
              </a:rPr>
            </a:br>
            <a:r>
              <a:rPr b="1" lang="en-IE" sz="2800"/>
              <a:t>Βασικοί λόγοι για τους οποίους αυτή η ενότητα είναι σημαντική:</a:t>
            </a:r>
            <a:endParaRPr b="1" sz="2800"/>
          </a:p>
          <a:p>
            <a:pPr indent="-457200" lvl="0" marL="685800" rtl="0" algn="just">
              <a:lnSpc>
                <a:spcPct val="90000"/>
              </a:lnSpc>
              <a:spcBef>
                <a:spcPts val="2000"/>
              </a:spcBef>
              <a:spcAft>
                <a:spcPts val="0"/>
              </a:spcAft>
              <a:buSzPts val="2800"/>
              <a:buFont typeface="Arial"/>
              <a:buChar char="•"/>
            </a:pPr>
            <a:r>
              <a:rPr lang="en-IE" sz="2800"/>
              <a:t>Διατηρήστε τον έλεγχο του περιεχομένου που μοιράζεστε στο διαδίκτυο</a:t>
            </a:r>
            <a:br>
              <a:rPr lang="en-IE" sz="2800"/>
            </a:br>
            <a:r>
              <a:rPr lang="en-IE" sz="2800"/>
              <a:t>Εντοπισμός κινδύνων και αναγνώριση μη ασφαλούς ψηφιακής συμπεριφοράς</a:t>
            </a:r>
            <a:br>
              <a:rPr lang="en-IE" sz="2800"/>
            </a:br>
            <a:r>
              <a:rPr lang="en-IE" sz="2800"/>
              <a:t>Προστατέψτε τον εαυτό σας και τους άλλους, ειδικά σε περιβάλλοντα εργασίας στον τομέα της νεολαίας</a:t>
            </a:r>
            <a:br>
              <a:rPr lang="en-IE" sz="2800"/>
            </a:br>
            <a:r>
              <a:rPr lang="en-IE" sz="2800"/>
              <a:t>Κατανοήστε τα ψηφιακά δικαιώματα και τις υποχρεώσεις σας</a:t>
            </a:r>
            <a:br>
              <a:rPr lang="en-IE" sz="2800"/>
            </a:br>
            <a:r>
              <a:rPr lang="en-IE" sz="2800"/>
              <a:t>Δημιουργήστε εμπιστοσύνη στη χρήση ψηφιακών εργαλείων με ασφάλεια και υπευθυνότητα</a:t>
            </a:r>
            <a:br>
              <a:rPr lang="en-IE" sz="2800"/>
            </a:br>
            <a:r>
              <a:rPr lang="en-IE" sz="2800"/>
              <a:t>Προωθήστε μια κουλτούρα σεβασμού, ασφάλειας και λογοδοσίας στο διαδίκτυο</a:t>
            </a:r>
            <a:endParaRPr sz="280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8"/>
          <p:cNvSpPr txBox="1"/>
          <p:nvPr>
            <p:ph idx="1" type="body"/>
          </p:nvPr>
        </p:nvSpPr>
        <p:spPr>
          <a:xfrm>
            <a:off x="862919" y="2949388"/>
            <a:ext cx="21039138" cy="8594912"/>
          </a:xfrm>
          <a:prstGeom prst="rect">
            <a:avLst/>
          </a:prstGeom>
          <a:noFill/>
          <a:ln>
            <a:noFill/>
          </a:ln>
        </p:spPr>
        <p:txBody>
          <a:bodyPr anchorCtr="0" anchor="t" bIns="0" lIns="0" spcFirstLastPara="1" rIns="0" wrap="square" tIns="0">
            <a:normAutofit/>
          </a:bodyPr>
          <a:lstStyle/>
          <a:p>
            <a:pPr indent="0" lvl="0" marL="228600" rtl="0" algn="just">
              <a:lnSpc>
                <a:spcPct val="90000"/>
              </a:lnSpc>
              <a:spcBef>
                <a:spcPts val="2000"/>
              </a:spcBef>
              <a:spcAft>
                <a:spcPts val="0"/>
              </a:spcAft>
              <a:buSzPts val="5600"/>
              <a:buNone/>
            </a:pPr>
            <a:r>
              <a:rPr lang="en-IE" sz="2800"/>
              <a:t>Ακόμη και τα προσωπικά μηνύματα ή οι αναρτήσεις "μόνο για φίλους" μπορούν εύκολα να γίνουν δημόσια ή να παραμείνουν μόνιμα προσβάσιμα. Πολλοί άνθρωποι υποθέτουν ότι το περιεχόμενο που μοιράζεται σε κλειστές ομάδες ή ιδιωτικές συνομιλίες είναι απολύτως ασφαλές, αλλά αυτό δεν συμβαίνει πάντα. Το ψηφιακό περιεχόμενο μπορεί να αντιγραφεί, να αποθηκευτεί ή να αναδιανεμηθεί χωρίς τη γνώση ή τη συγκατάθεσή σας. Ακόμη και όταν διαγράφετε κάτι, μπορεί να εξακολουθεί να υπάρχει σε διακομιστές, αντίγραφα ασφαλείας ή στη συσκευή κάποιου άλλου. Γι' αυτό είναι σημαντικό να σκεφτείτε προσεκτικά πριν μοιραστείτε οτιδήποτε στο διαδίκτυο, ακόμη και σε χώρους που αισθάνονται ιδιωτικοί.</a:t>
            </a:r>
            <a:endParaRPr/>
          </a:p>
          <a:p>
            <a:pPr indent="0" lvl="0" marL="228600" rtl="0" algn="just">
              <a:lnSpc>
                <a:spcPct val="90000"/>
              </a:lnSpc>
              <a:spcBef>
                <a:spcPts val="2000"/>
              </a:spcBef>
              <a:spcAft>
                <a:spcPts val="0"/>
              </a:spcAft>
              <a:buSzPts val="5600"/>
              <a:buNone/>
            </a:pPr>
            <a:br>
              <a:rPr lang="en-IE" sz="2800"/>
            </a:br>
            <a:r>
              <a:rPr b="1" lang="en-IE" sz="2800"/>
              <a:t>Γιατί συμβαίνει αυτό:</a:t>
            </a:r>
            <a:endParaRPr/>
          </a:p>
          <a:p>
            <a:pPr indent="-457200" lvl="0" marL="685800" rtl="0" algn="just">
              <a:lnSpc>
                <a:spcPct val="90000"/>
              </a:lnSpc>
              <a:spcBef>
                <a:spcPts val="2000"/>
              </a:spcBef>
              <a:spcAft>
                <a:spcPts val="0"/>
              </a:spcAft>
              <a:buSzPts val="2800"/>
              <a:buFont typeface="Arial"/>
              <a:buChar char="•"/>
            </a:pPr>
            <a:r>
              <a:rPr lang="en-IE" sz="2800"/>
              <a:t>Μπορείτε να τραβήξετε και να αποθηκεύσετε στιγμιότυπα οθόνης</a:t>
            </a:r>
            <a:br>
              <a:rPr lang="en-IE" sz="2800"/>
            </a:br>
            <a:r>
              <a:rPr lang="en-IE" sz="2800"/>
              <a:t>Τα μηνύματα μπορούν να προωθηθούν ή να εγγραφούν στην οθόνη</a:t>
            </a:r>
            <a:br>
              <a:rPr lang="en-IE" sz="2800"/>
            </a:br>
            <a:r>
              <a:rPr lang="en-IE" sz="2800"/>
              <a:t>Οι εφαρμογές ενδέχεται να αποθηκεύουν δεδομένα ακόμα και μετά τη "διαγραφή" τους</a:t>
            </a:r>
            <a:br>
              <a:rPr lang="en-IE" sz="2800"/>
            </a:br>
            <a:r>
              <a:rPr lang="en-IE" sz="2800"/>
              <a:t>Οι φίλοι ή οι επαφές μπορεί να κοινοποιούν δημοσιεύσεις κατά λάθος ή σκόπιμα</a:t>
            </a:r>
            <a:endParaRPr/>
          </a:p>
        </p:txBody>
      </p:sp>
      <p:sp>
        <p:nvSpPr>
          <p:cNvPr id="129" name="Google Shape;129;p8"/>
          <p:cNvSpPr txBox="1"/>
          <p:nvPr>
            <p:ph type="title"/>
          </p:nvPr>
        </p:nvSpPr>
        <p:spPr>
          <a:xfrm>
            <a:off x="1066800" y="1845128"/>
            <a:ext cx="22860001" cy="4953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Τίποτα στο Διαδίκτυο δεν είναι πραγματικά ιδιωτικό</a:t>
            </a:r>
            <a:endParaRPr sz="3300">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1"/>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3300"/>
              <a:buNone/>
            </a:pPr>
            <a:r>
              <a:rPr lang="en-IE" sz="8000">
                <a:latin typeface="Arial"/>
                <a:ea typeface="Arial"/>
                <a:cs typeface="Arial"/>
                <a:sym typeface="Arial"/>
              </a:rPr>
              <a:t>Εργαλεία και στρατηγικές</a:t>
            </a:r>
            <a:endParaRPr sz="80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4"/>
          <p:cNvSpPr txBox="1"/>
          <p:nvPr>
            <p:ph idx="2" type="body"/>
          </p:nvPr>
        </p:nvSpPr>
        <p:spPr>
          <a:xfrm>
            <a:off x="11465750" y="5358976"/>
            <a:ext cx="10814700" cy="4408800"/>
          </a:xfrm>
          <a:prstGeom prst="rect">
            <a:avLst/>
          </a:prstGeom>
          <a:noFill/>
          <a:ln>
            <a:noFill/>
          </a:ln>
        </p:spPr>
        <p:txBody>
          <a:bodyPr anchorCtr="0" anchor="t" bIns="0" lIns="0" spcFirstLastPara="1" rIns="0" wrap="square" tIns="0">
            <a:noAutofit/>
          </a:bodyPr>
          <a:lstStyle/>
          <a:p>
            <a:pPr indent="0" lvl="0" marL="0" rtl="0" algn="just">
              <a:lnSpc>
                <a:spcPct val="90000"/>
              </a:lnSpc>
              <a:spcBef>
                <a:spcPts val="2000"/>
              </a:spcBef>
              <a:spcAft>
                <a:spcPts val="0"/>
              </a:spcAft>
              <a:buSzPts val="1800"/>
              <a:buNone/>
            </a:pPr>
            <a:r>
              <a:rPr lang="en-IE" sz="2800"/>
              <a:t>Κάθε φορά που δημοσιεύετε κάτι, αποκαλύπτετε ένα κομμάτι της ταυτότητάς σας. Αυτό μπορεί να περιλαμβάνει τις συνήθειες, τις ρουτίνες, τις σχέσεις, τις αξίες, τον χώρο εργασίας, την τοποθεσία ή τη συναισθηματική σας κατάσταση. Μεμονωμένα, αυτές οι λεπτομέρειες μπορεί να φαίνονται αβλαβείς. Ωστόσο, όταν συνδυάζονται, μπορούν να δημιουργήσουν μια λεπτομερή εικόνα του ποιος είστε, πού πηγαίνετε και πώς ζείτε. Αυτό είναι γνωστό ως το ψηφιακό σας αποτύπωμα, το ίχνος των πληροφοριών που αφήνετε πίσω σας στο διαδίκτυο.</a:t>
            </a:r>
            <a:endParaRPr sz="2800"/>
          </a:p>
        </p:txBody>
      </p:sp>
      <p:sp>
        <p:nvSpPr>
          <p:cNvPr id="140" name="Google Shape;140;p14"/>
          <p:cNvSpPr txBox="1"/>
          <p:nvPr>
            <p:ph type="title"/>
          </p:nvPr>
        </p:nvSpPr>
        <p:spPr>
          <a:xfrm>
            <a:off x="762000" y="2456620"/>
            <a:ext cx="23431500" cy="604631"/>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3300">
                <a:latin typeface="Arial"/>
                <a:ea typeface="Arial"/>
                <a:cs typeface="Arial"/>
                <a:sym typeface="Arial"/>
              </a:rPr>
              <a:t>Πρακτική αυτοφροντίδας 1: Θέτοντας υγιή όρια</a:t>
            </a:r>
            <a:endParaRPr sz="3300">
              <a:latin typeface="Arial"/>
              <a:ea typeface="Arial"/>
              <a:cs typeface="Arial"/>
              <a:sym typeface="Arial"/>
            </a:endParaRPr>
          </a:p>
        </p:txBody>
      </p:sp>
      <p:pic>
        <p:nvPicPr>
          <p:cNvPr id="141" name="Google Shape;141;p14" title="Screenshot 2026-01-27 171134.png">
            <a:hlinkClick r:id="rId3"/>
          </p:cNvPr>
          <p:cNvPicPr preferRelativeResize="0"/>
          <p:nvPr/>
        </p:nvPicPr>
        <p:blipFill rotWithShape="1">
          <a:blip r:embed="rId4">
            <a:alphaModFix/>
          </a:blip>
          <a:srcRect b="0" l="0" r="0" t="0"/>
          <a:stretch/>
        </p:blipFill>
        <p:spPr>
          <a:xfrm>
            <a:off x="762000" y="4953526"/>
            <a:ext cx="10248900" cy="5219700"/>
          </a:xfrm>
          <a:prstGeom prst="rect">
            <a:avLst/>
          </a:prstGeom>
          <a:noFill/>
          <a:ln>
            <a:noFill/>
          </a:ln>
        </p:spPr>
      </p:pic>
      <p:sp>
        <p:nvSpPr>
          <p:cNvPr id="142" name="Google Shape;142;p14"/>
          <p:cNvSpPr txBox="1"/>
          <p:nvPr/>
        </p:nvSpPr>
        <p:spPr>
          <a:xfrm>
            <a:off x="704850" y="10173226"/>
            <a:ext cx="12201524"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400" u="none" cap="none" strike="noStrike">
                <a:solidFill>
                  <a:srgbClr val="000000"/>
                </a:solidFill>
                <a:latin typeface="Arial"/>
                <a:ea typeface="Arial"/>
                <a:cs typeface="Arial"/>
                <a:sym typeface="Arial"/>
              </a:rPr>
              <a:t>https://www.freepik.com/free-vector/digital-detox-flat-background-with-people-reading-book-meditating-lotus-pose-riding-bike-vector-illustration_64993121.htm#fromView=search&amp;page=1&amp;position=28&amp;uuid=c025ec8c-f1ba-4b4f-9c30-c33ffe2c02e9&amp;query=digital+Setting+Healthy+Boundaries+anim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SERENITY Colour Theme">
      <a:dk1>
        <a:srgbClr val="000000"/>
      </a:dk1>
      <a:lt1>
        <a:srgbClr val="FFFFFF"/>
      </a:lt1>
      <a:dk2>
        <a:srgbClr val="0E2841"/>
      </a:dk2>
      <a:lt2>
        <a:srgbClr val="EEEEEE"/>
      </a:lt2>
      <a:accent1>
        <a:srgbClr val="286291"/>
      </a:accent1>
      <a:accent2>
        <a:srgbClr val="9FC8AA"/>
      </a:accent2>
      <a:accent3>
        <a:srgbClr val="286291"/>
      </a:accent3>
      <a:accent4>
        <a:srgbClr val="9FC8AA"/>
      </a:accent4>
      <a:accent5>
        <a:srgbClr val="286291"/>
      </a:accent5>
      <a:accent6>
        <a:srgbClr val="9FC8AA"/>
      </a:accent6>
      <a:hlink>
        <a:srgbClr val="4D9FC9"/>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2025-05-19T23:35:59Z</dcterms:created>
  <dc:creator>Jennifer Nolan</dc:creator>
</cp:coreProperties>
</file>