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Lst>
  <p:sldSz cy="13716000" cx="2438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824">
          <p15:clr>
            <a:srgbClr val="A4A3A4"/>
          </p15:clr>
        </p15:guide>
        <p15:guide id="2" pos="7680">
          <p15:clr>
            <a:srgbClr val="A4A3A4"/>
          </p15:clr>
        </p15:guide>
      </p15:sldGuideLst>
    </p:ext>
    <p:ext uri="GoogleSlidesCustomDataVersion2">
      <go:slidesCustomData xmlns:go="http://customooxmlschemas.google.com/" r:id="rId45" roundtripDataSignature="AMtx7miufK36NNcTV4dQq8S58NpxHnLUr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824" orient="horz"/>
        <p:guide pos="76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42" Type="http://schemas.openxmlformats.org/officeDocument/2006/relationships/slide" Target="slides/slide37.xml"/><Relationship Id="rId41" Type="http://schemas.openxmlformats.org/officeDocument/2006/relationships/slide" Target="slides/slide36.xml"/><Relationship Id="rId22" Type="http://schemas.openxmlformats.org/officeDocument/2006/relationships/slide" Target="slides/slide17.xml"/><Relationship Id="rId44" Type="http://schemas.openxmlformats.org/officeDocument/2006/relationships/slide" Target="slides/slide39.xml"/><Relationship Id="rId21" Type="http://schemas.openxmlformats.org/officeDocument/2006/relationships/slide" Target="slides/slide16.xml"/><Relationship Id="rId43" Type="http://schemas.openxmlformats.org/officeDocument/2006/relationships/slide" Target="slides/slide38.xml"/><Relationship Id="rId24" Type="http://schemas.openxmlformats.org/officeDocument/2006/relationships/slide" Target="slides/slide19.xml"/><Relationship Id="rId23" Type="http://schemas.openxmlformats.org/officeDocument/2006/relationships/slide" Target="slides/slide18.xml"/><Relationship Id="rId45" Type="http://customschemas.google.com/relationships/presentationmetadata" Target="meta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36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IE"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Duplica este slide sempre que necessário para incluir a informação.</a:t>
            </a:r>
            <a:endParaRPr/>
          </a:p>
          <a:p>
            <a:pPr indent="0" lvl="0" marL="0" rtl="0" algn="l">
              <a:lnSpc>
                <a:spcPct val="100000"/>
              </a:lnSpc>
              <a:spcBef>
                <a:spcPts val="0"/>
              </a:spcBef>
              <a:spcAft>
                <a:spcPts val="0"/>
              </a:spcAft>
              <a:buSzPts val="1400"/>
              <a:buNone/>
            </a:pPr>
            <a:r>
              <a:t/>
            </a:r>
            <a:endParaRPr/>
          </a:p>
        </p:txBody>
      </p:sp>
      <p:sp>
        <p:nvSpPr>
          <p:cNvPr id="146" name="Google Shape;146;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100"/>
              <a:buNone/>
            </a:pPr>
            <a:r>
              <a:rPr lang="en-IE"/>
              <a:t>Com base na teoria apresentada nos slides anteriores, propõem-se exercícios e atividades que podem ser realizados para promover o autocuidado tanto em ambientes online como offline.</a:t>
            </a:r>
            <a:endParaRPr/>
          </a:p>
        </p:txBody>
      </p:sp>
      <p:sp>
        <p:nvSpPr>
          <p:cNvPr id="152" name="Google Shape;152;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Duplica este slide sempre que necessário para incluir a informação.</a:t>
            </a:r>
            <a:endParaRPr/>
          </a:p>
          <a:p>
            <a:pPr indent="0" lvl="0" marL="0" rtl="0" algn="l">
              <a:lnSpc>
                <a:spcPct val="100000"/>
              </a:lnSpc>
              <a:spcBef>
                <a:spcPts val="0"/>
              </a:spcBef>
              <a:spcAft>
                <a:spcPts val="0"/>
              </a:spcAft>
              <a:buSzPts val="1400"/>
              <a:buNone/>
            </a:pPr>
            <a:r>
              <a:t/>
            </a:r>
            <a:endParaRPr/>
          </a:p>
        </p:txBody>
      </p:sp>
      <p:sp>
        <p:nvSpPr>
          <p:cNvPr id="161" name="Google Shape;16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g3cceeb27205_0_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 name="Google Shape;167;g3cceeb27205_0_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Duplica este slide sempre que necessário para incluir a informação.</a:t>
            </a:r>
            <a:endParaRPr/>
          </a:p>
          <a:p>
            <a:pPr indent="0" lvl="0" marL="0" rtl="0" algn="l">
              <a:lnSpc>
                <a:spcPct val="100000"/>
              </a:lnSpc>
              <a:spcBef>
                <a:spcPts val="0"/>
              </a:spcBef>
              <a:spcAft>
                <a:spcPts val="0"/>
              </a:spcAft>
              <a:buSzPts val="1400"/>
              <a:buNone/>
            </a:pPr>
            <a:r>
              <a:t/>
            </a:r>
            <a:endParaRPr/>
          </a:p>
        </p:txBody>
      </p:sp>
      <p:sp>
        <p:nvSpPr>
          <p:cNvPr id="168" name="Google Shape;168;g3cceeb27205_0_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4" name="Google Shape;174;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2" name="Google Shape;18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Duplica este slide sempre que necessário para incluir a informação.</a:t>
            </a:r>
            <a:endParaRPr/>
          </a:p>
          <a:p>
            <a:pPr indent="0" lvl="0" marL="0" rtl="0" algn="l">
              <a:lnSpc>
                <a:spcPct val="100000"/>
              </a:lnSpc>
              <a:spcBef>
                <a:spcPts val="0"/>
              </a:spcBef>
              <a:spcAft>
                <a:spcPts val="0"/>
              </a:spcAft>
              <a:buSzPts val="1400"/>
              <a:buNone/>
            </a:pPr>
            <a:r>
              <a:t/>
            </a:r>
            <a:endParaRPr/>
          </a:p>
        </p:txBody>
      </p:sp>
      <p:sp>
        <p:nvSpPr>
          <p:cNvPr id="183" name="Google Shape;18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100"/>
              <a:buNone/>
            </a:pPr>
            <a:r>
              <a:rPr lang="en-IE"/>
              <a:t>Certifique-se de que se mantém no tema do módulo e nos resultados de aprendizagem definidos.</a:t>
            </a:r>
            <a:endParaRPr/>
          </a:p>
        </p:txBody>
      </p:sp>
      <p:sp>
        <p:nvSpPr>
          <p:cNvPr id="189" name="Google Shape;18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Duplica este slide sempre que necessário para incluir a informação.</a:t>
            </a:r>
            <a:endParaRPr/>
          </a:p>
          <a:p>
            <a:pPr indent="0" lvl="0" marL="0" rtl="0" algn="l">
              <a:lnSpc>
                <a:spcPct val="100000"/>
              </a:lnSpc>
              <a:spcBef>
                <a:spcPts val="0"/>
              </a:spcBef>
              <a:spcAft>
                <a:spcPts val="0"/>
              </a:spcAft>
              <a:buSzPts val="1400"/>
              <a:buNone/>
            </a:pPr>
            <a:r>
              <a:t/>
            </a:r>
            <a:endParaRPr/>
          </a:p>
        </p:txBody>
      </p:sp>
      <p:sp>
        <p:nvSpPr>
          <p:cNvPr id="197" name="Google Shape;19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lang="en-IE"/>
              <a:t>Esta atividade destina-se a pessoas que estão a completar os módulos de aprendizagem autónoma. Deve ser uma atividade individual que possa ser realizada de forma independente (não é uma atividade de grupo).</a:t>
            </a:r>
            <a:endParaRPr/>
          </a:p>
        </p:txBody>
      </p:sp>
      <p:sp>
        <p:nvSpPr>
          <p:cNvPr id="203" name="Google Shape;203;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8" name="Google Shape;208;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Tenta utilizar este slide para apresentar a atividade de autorreflexão.</a:t>
            </a:r>
            <a:endParaRPr/>
          </a:p>
        </p:txBody>
      </p:sp>
      <p:sp>
        <p:nvSpPr>
          <p:cNvPr id="209" name="Google Shape;209;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7" name="Google Shape;9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Tenta utilizar este slide para apresentar a atividade de autorreflexão.</a:t>
            </a:r>
            <a:endParaRPr/>
          </a:p>
        </p:txBody>
      </p:sp>
      <p:sp>
        <p:nvSpPr>
          <p:cNvPr id="217" name="Google Shape;217;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Tenta utilizar este slide para apresentar a atividade de autorreflexão.</a:t>
            </a:r>
            <a:endParaRPr/>
          </a:p>
        </p:txBody>
      </p:sp>
      <p:sp>
        <p:nvSpPr>
          <p:cNvPr id="225" name="Google Shape;225;p5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1400"/>
              <a:buNone/>
            </a:pPr>
            <a:r>
              <a:rPr lang="en-IE"/>
              <a:t>Estas perguntas devem estar relacionadas com a atividade apresentada no slide anterior.</a:t>
            </a:r>
            <a:endParaRPr/>
          </a:p>
        </p:txBody>
      </p:sp>
      <p:sp>
        <p:nvSpPr>
          <p:cNvPr id="232" name="Google Shape;23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2" name="Google Shape;24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7" name="Google Shape;24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1200"/>
              </a:spcAft>
              <a:buSzPts val="1100"/>
              <a:buNone/>
            </a:pPr>
            <a:r>
              <a:rPr lang="en-IE"/>
              <a:t>Tenta incluir pelo menos um recurso interativo na tua apresentação. Aqui podes incluir um vídeo ou um infográfico interessante para incentivar os participantes a envolverem-se com o material.</a:t>
            </a:r>
            <a:endParaRPr/>
          </a:p>
        </p:txBody>
      </p:sp>
      <p:sp>
        <p:nvSpPr>
          <p:cNvPr id="248" name="Google Shape;248;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5" name="Google Shape;255;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1" name="Google Shape;261;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7" name="Google Shape;267;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3be1575cf6d_0_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3" name="Google Shape;273;g3be1575cf6d_0_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Duplica este slide sempre que necessário para incluir a informação.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80" name="Google Shape;280;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3" name="Google Shape;10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IE"/>
              <a:t>Duplica este slide sempre que necessário para incluir a informação.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95" name="Google Shape;295;p5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9" name="Google Shape;309;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IE"/>
              <a:t>A apresentação deve incluir um pequeno questionário de avaliação final para que os participantes possam testar os seus conhecimentos. Por favor, inclui as respostas corretas no final. </a:t>
            </a:r>
            <a:endParaRPr/>
          </a:p>
          <a:p>
            <a:pPr indent="0" lvl="0" marL="0" rtl="0" algn="l">
              <a:spcBef>
                <a:spcPts val="0"/>
              </a:spcBef>
              <a:spcAft>
                <a:spcPts val="0"/>
              </a:spcAft>
              <a:buSzPts val="1200"/>
              <a:buNone/>
            </a:pPr>
            <a:r>
              <a:rPr lang="en-IE"/>
              <a:t>Conclui a tua unidade com um questionário de escolha múltipla com 5 perguntas. Apresenta também a explicação da resposta correta (slide 5).</a:t>
            </a:r>
            <a:endParaRPr/>
          </a:p>
        </p:txBody>
      </p:sp>
      <p:sp>
        <p:nvSpPr>
          <p:cNvPr id="310" name="Google Shape;310;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3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3" name="Google Shape;32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9" name="Google Shape;329;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5" name="Google Shape;335;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41" name="Google Shape;341;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7" name="Google Shape;347;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IE"/>
              <a:t>Tenta incluir pelo menos 5 principais conclusões para que os participantes levem consigo após a lição.</a:t>
            </a:r>
            <a:endParaRPr/>
          </a:p>
          <a:p>
            <a:pPr indent="0" lvl="0" marL="0" rtl="0" algn="l">
              <a:lnSpc>
                <a:spcPct val="100000"/>
              </a:lnSpc>
              <a:spcBef>
                <a:spcPts val="0"/>
              </a:spcBef>
              <a:spcAft>
                <a:spcPts val="0"/>
              </a:spcAft>
              <a:buSzPts val="1400"/>
              <a:buNone/>
            </a:pPr>
            <a:r>
              <a:t/>
            </a:r>
            <a:endParaRPr/>
          </a:p>
        </p:txBody>
      </p:sp>
      <p:sp>
        <p:nvSpPr>
          <p:cNvPr id="348" name="Google Shape;348;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4" name="Google Shape;354;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400"/>
              <a:buFont typeface="Arial"/>
              <a:buNone/>
            </a:pPr>
            <a:r>
              <a:rPr lang="en-IE"/>
              <a:t>Inclui aqui algum material adicional de leitura ou recursos educativos.</a:t>
            </a:r>
            <a:endParaRPr/>
          </a:p>
          <a:p>
            <a:pPr indent="0" lvl="0" marL="0" rtl="0" algn="l">
              <a:lnSpc>
                <a:spcPct val="100000"/>
              </a:lnSpc>
              <a:spcBef>
                <a:spcPts val="0"/>
              </a:spcBef>
              <a:spcAft>
                <a:spcPts val="0"/>
              </a:spcAft>
              <a:buSzPts val="1400"/>
              <a:buNone/>
            </a:pPr>
            <a:r>
              <a:t/>
            </a:r>
            <a:endParaRPr/>
          </a:p>
        </p:txBody>
      </p:sp>
      <p:sp>
        <p:nvSpPr>
          <p:cNvPr id="355" name="Google Shape;355;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400"/>
              <a:buNone/>
            </a:pPr>
            <a:fld id="{00000000-1234-1234-1234-123412341234}" type="slidenum">
              <a:rPr lang="en-IE"/>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1" name="Google Shape;36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0" name="Google Shape;120;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6" name="Google Shape;12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 name="Google Shape;13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 name="Google Shape;137;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8.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12.png"/><Relationship Id="rId4" Type="http://schemas.openxmlformats.org/officeDocument/2006/relationships/image" Target="../media/image10.png"/><Relationship Id="rId5" Type="http://schemas.openxmlformats.org/officeDocument/2006/relationships/image" Target="../media/image2.png"/><Relationship Id="rId6" Type="http://schemas.openxmlformats.org/officeDocument/2006/relationships/image" Target="../media/image1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owerPoint Cover Page" showMasterSp="0">
  <p:cSld name="PowerPoint Cover Page">
    <p:bg>
      <p:bgPr>
        <a:solidFill>
          <a:schemeClr val="accent1"/>
        </a:solidFill>
      </p:bgPr>
    </p:bg>
    <p:spTree>
      <p:nvGrpSpPr>
        <p:cNvPr id="12" name="Shape 12"/>
        <p:cNvGrpSpPr/>
        <p:nvPr/>
      </p:nvGrpSpPr>
      <p:grpSpPr>
        <a:xfrm>
          <a:off x="0" y="0"/>
          <a:ext cx="0" cy="0"/>
          <a:chOff x="0" y="0"/>
          <a:chExt cx="0" cy="0"/>
        </a:xfrm>
      </p:grpSpPr>
      <p:pic>
        <p:nvPicPr>
          <p:cNvPr id="13" name="Google Shape;13;p40"/>
          <p:cNvPicPr preferRelativeResize="0"/>
          <p:nvPr/>
        </p:nvPicPr>
        <p:blipFill rotWithShape="1">
          <a:blip r:embed="rId2">
            <a:alphaModFix/>
          </a:blip>
          <a:srcRect b="0" l="14214" r="6261" t="0"/>
          <a:stretch/>
        </p:blipFill>
        <p:spPr>
          <a:xfrm rot="-5400000">
            <a:off x="5334000" y="-5334001"/>
            <a:ext cx="13716000" cy="24384002"/>
          </a:xfrm>
          <a:prstGeom prst="rect">
            <a:avLst/>
          </a:prstGeom>
          <a:noFill/>
          <a:ln>
            <a:noFill/>
          </a:ln>
        </p:spPr>
      </p:pic>
      <p:sp>
        <p:nvSpPr>
          <p:cNvPr id="14" name="Google Shape;14;p40"/>
          <p:cNvSpPr txBox="1"/>
          <p:nvPr>
            <p:ph type="title"/>
          </p:nvPr>
        </p:nvSpPr>
        <p:spPr>
          <a:xfrm>
            <a:off x="762001" y="5657851"/>
            <a:ext cx="15128874" cy="377189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11500"/>
              <a:buFont typeface="Arial"/>
              <a:buNone/>
              <a:defRPr b="1" sz="11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id="15" name="Google Shape;15;p40"/>
          <p:cNvPicPr preferRelativeResize="0"/>
          <p:nvPr/>
        </p:nvPicPr>
        <p:blipFill rotWithShape="1">
          <a:blip r:embed="rId3">
            <a:alphaModFix/>
          </a:blip>
          <a:srcRect b="0" l="0" r="0" t="0"/>
          <a:stretch/>
        </p:blipFill>
        <p:spPr>
          <a:xfrm>
            <a:off x="762002" y="762000"/>
            <a:ext cx="834618" cy="762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rge Coloured Content">
  <p:cSld name="Large Coloured Content">
    <p:spTree>
      <p:nvGrpSpPr>
        <p:cNvPr id="77" name="Shape 77"/>
        <p:cNvGrpSpPr/>
        <p:nvPr/>
      </p:nvGrpSpPr>
      <p:grpSpPr>
        <a:xfrm>
          <a:off x="0" y="0"/>
          <a:ext cx="0" cy="0"/>
          <a:chOff x="0" y="0"/>
          <a:chExt cx="0" cy="0"/>
        </a:xfrm>
      </p:grpSpPr>
      <p:sp>
        <p:nvSpPr>
          <p:cNvPr id="78" name="Google Shape;78;p49"/>
          <p:cNvSpPr/>
          <p:nvPr/>
        </p:nvSpPr>
        <p:spPr>
          <a:xfrm>
            <a:off x="8491538" y="0"/>
            <a:ext cx="15892462" cy="1371600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79" name="Google Shape;79;p49"/>
          <p:cNvSpPr txBox="1"/>
          <p:nvPr>
            <p:ph type="title"/>
          </p:nvPr>
        </p:nvSpPr>
        <p:spPr>
          <a:xfrm>
            <a:off x="761999" y="1524000"/>
            <a:ext cx="7399339" cy="4484687"/>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0" name="Google Shape;80;p49"/>
          <p:cNvSpPr txBox="1"/>
          <p:nvPr>
            <p:ph idx="1" type="body"/>
          </p:nvPr>
        </p:nvSpPr>
        <p:spPr>
          <a:xfrm>
            <a:off x="10423525" y="1524000"/>
            <a:ext cx="13198475" cy="1066800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descr="Blue text on a black background&#10;&#10;AI-generated content may be incorrect." id="81" name="Google Shape;81;p49"/>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82" name="Google Shape;82;p49"/>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83" name="Google Shape;83;p49"/>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2025</a:t>
            </a:r>
            <a:endParaRPr b="0" i="0" sz="1200" u="none" cap="none" strike="noStrike">
              <a:solidFill>
                <a:schemeClr val="lt1"/>
              </a:solidFill>
              <a:latin typeface="Arial"/>
              <a:ea typeface="Arial"/>
              <a:cs typeface="Arial"/>
              <a:sym typeface="Arial"/>
            </a:endParaRPr>
          </a:p>
        </p:txBody>
      </p:sp>
      <p:pic>
        <p:nvPicPr>
          <p:cNvPr id="84" name="Google Shape;84;p49"/>
          <p:cNvPicPr preferRelativeResize="0"/>
          <p:nvPr/>
        </p:nvPicPr>
        <p:blipFill rotWithShape="1">
          <a:blip r:embed="rId3">
            <a:alphaModFix/>
          </a:blip>
          <a:srcRect b="0" l="0" r="0" t="0"/>
          <a:stretch/>
        </p:blipFill>
        <p:spPr>
          <a:xfrm>
            <a:off x="22834420" y="12214236"/>
            <a:ext cx="847338" cy="994991"/>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Slide Picture">
  <p:cSld name="Full-Slide Picture">
    <p:spTree>
      <p:nvGrpSpPr>
        <p:cNvPr id="85" name="Shape 85"/>
        <p:cNvGrpSpPr/>
        <p:nvPr/>
      </p:nvGrpSpPr>
      <p:grpSpPr>
        <a:xfrm>
          <a:off x="0" y="0"/>
          <a:ext cx="0" cy="0"/>
          <a:chOff x="0" y="0"/>
          <a:chExt cx="0" cy="0"/>
        </a:xfrm>
      </p:grpSpPr>
      <p:sp>
        <p:nvSpPr>
          <p:cNvPr id="86" name="Google Shape;86;p50"/>
          <p:cNvSpPr/>
          <p:nvPr>
            <p:ph idx="2" type="pic"/>
          </p:nvPr>
        </p:nvSpPr>
        <p:spPr>
          <a:xfrm>
            <a:off x="0" y="0"/>
            <a:ext cx="24384000" cy="13716000"/>
          </a:xfrm>
          <a:prstGeom prst="rect">
            <a:avLst/>
          </a:prstGeom>
          <a:noFill/>
          <a:ln>
            <a:noFill/>
          </a:ln>
        </p:spPr>
      </p:sp>
      <p:pic>
        <p:nvPicPr>
          <p:cNvPr descr="Blue text on a black background&#10;&#10;AI-generated content may be incorrect." id="87" name="Google Shape;87;p50"/>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88" name="Google Shape;88;p50"/>
          <p:cNvSpPr txBox="1"/>
          <p:nvPr>
            <p:ph idx="1" type="body"/>
          </p:nvPr>
        </p:nvSpPr>
        <p:spPr>
          <a:xfrm>
            <a:off x="762000" y="8355744"/>
            <a:ext cx="9331320" cy="3340955"/>
          </a:xfrm>
          <a:prstGeom prst="rect">
            <a:avLst/>
          </a:prstGeom>
          <a:noFill/>
          <a:ln>
            <a:noFill/>
          </a:ln>
        </p:spPr>
        <p:txBody>
          <a:bodyPr anchorCtr="0" anchor="t" bIns="0" lIns="0" spcFirstLastPara="1" rIns="0" wrap="square" tIns="0">
            <a:normAutofit/>
          </a:bodyPr>
          <a:lstStyle>
            <a:lvl1pPr indent="-482600" lvl="0" marL="457200" algn="l">
              <a:lnSpc>
                <a:spcPct val="90000"/>
              </a:lnSpc>
              <a:spcBef>
                <a:spcPts val="2000"/>
              </a:spcBef>
              <a:spcAft>
                <a:spcPts val="0"/>
              </a:spcAft>
              <a:buClr>
                <a:srgbClr val="323232"/>
              </a:buClr>
              <a:buSzPts val="4000"/>
              <a:buChar char="•"/>
              <a:defRPr b="0" sz="4000">
                <a:solidFill>
                  <a:srgbClr val="323232"/>
                </a:solidFill>
              </a:defRPr>
            </a:lvl1pPr>
            <a:lvl2pPr indent="-457200" lvl="1" marL="914400" algn="l">
              <a:lnSpc>
                <a:spcPct val="90000"/>
              </a:lnSpc>
              <a:spcBef>
                <a:spcPts val="1000"/>
              </a:spcBef>
              <a:spcAft>
                <a:spcPts val="0"/>
              </a:spcAft>
              <a:buClr>
                <a:srgbClr val="323232"/>
              </a:buClr>
              <a:buSzPts val="3600"/>
              <a:buChar char="•"/>
              <a:defRPr sz="3600">
                <a:solidFill>
                  <a:srgbClr val="323232"/>
                </a:solidFill>
              </a:defRPr>
            </a:lvl2pPr>
            <a:lvl3pPr indent="-431800" lvl="2" marL="1371600" algn="l">
              <a:lnSpc>
                <a:spcPct val="90000"/>
              </a:lnSpc>
              <a:spcBef>
                <a:spcPts val="1000"/>
              </a:spcBef>
              <a:spcAft>
                <a:spcPts val="0"/>
              </a:spcAft>
              <a:buClr>
                <a:srgbClr val="323232"/>
              </a:buClr>
              <a:buSzPts val="3200"/>
              <a:buChar char="•"/>
              <a:defRPr sz="3200">
                <a:solidFill>
                  <a:srgbClr val="323232"/>
                </a:solidFill>
              </a:defRPr>
            </a:lvl3pPr>
            <a:lvl4pPr indent="-406400" lvl="3" marL="1828800" algn="l">
              <a:lnSpc>
                <a:spcPct val="90000"/>
              </a:lnSpc>
              <a:spcBef>
                <a:spcPts val="1000"/>
              </a:spcBef>
              <a:spcAft>
                <a:spcPts val="0"/>
              </a:spcAft>
              <a:buClr>
                <a:srgbClr val="323232"/>
              </a:buClr>
              <a:buSzPts val="2800"/>
              <a:buChar char="•"/>
              <a:defRPr sz="2800">
                <a:solidFill>
                  <a:srgbClr val="323232"/>
                </a:solidFill>
              </a:defRPr>
            </a:lvl4pPr>
            <a:lvl5pPr indent="-406400" lvl="4" marL="2286000" algn="l">
              <a:lnSpc>
                <a:spcPct val="90000"/>
              </a:lnSpc>
              <a:spcBef>
                <a:spcPts val="1000"/>
              </a:spcBef>
              <a:spcAft>
                <a:spcPts val="0"/>
              </a:spcAft>
              <a:buClr>
                <a:srgbClr val="323232"/>
              </a:buClr>
              <a:buSzPts val="2800"/>
              <a:buChar char="•"/>
              <a:defRPr sz="2800">
                <a:solidFill>
                  <a:srgbClr val="32323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89" name="Google Shape;89;p50"/>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2">
  <p:cSld name="Title and Content 2">
    <p:spTree>
      <p:nvGrpSpPr>
        <p:cNvPr id="16" name="Shape 16"/>
        <p:cNvGrpSpPr/>
        <p:nvPr/>
      </p:nvGrpSpPr>
      <p:grpSpPr>
        <a:xfrm>
          <a:off x="0" y="0"/>
          <a:ext cx="0" cy="0"/>
          <a:chOff x="0" y="0"/>
          <a:chExt cx="0" cy="0"/>
        </a:xfrm>
      </p:grpSpPr>
      <p:sp>
        <p:nvSpPr>
          <p:cNvPr id="17" name="Google Shape;17;p42"/>
          <p:cNvSpPr/>
          <p:nvPr/>
        </p:nvSpPr>
        <p:spPr>
          <a:xfrm>
            <a:off x="0" y="0"/>
            <a:ext cx="6559550" cy="1371600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pic>
        <p:nvPicPr>
          <p:cNvPr id="18" name="Google Shape;18;p42"/>
          <p:cNvPicPr preferRelativeResize="0"/>
          <p:nvPr/>
        </p:nvPicPr>
        <p:blipFill rotWithShape="1">
          <a:blip r:embed="rId2">
            <a:alphaModFix/>
          </a:blip>
          <a:srcRect b="0" l="20512" r="20511" t="12771"/>
          <a:stretch/>
        </p:blipFill>
        <p:spPr>
          <a:xfrm>
            <a:off x="0" y="-1"/>
            <a:ext cx="6559550" cy="13716000"/>
          </a:xfrm>
          <a:prstGeom prst="rect">
            <a:avLst/>
          </a:prstGeom>
          <a:noFill/>
          <a:ln>
            <a:noFill/>
          </a:ln>
        </p:spPr>
      </p:pic>
      <p:sp>
        <p:nvSpPr>
          <p:cNvPr id="19" name="Google Shape;19;p42"/>
          <p:cNvSpPr txBox="1"/>
          <p:nvPr>
            <p:ph idx="1" type="body"/>
          </p:nvPr>
        </p:nvSpPr>
        <p:spPr>
          <a:xfrm>
            <a:off x="8491538" y="1524000"/>
            <a:ext cx="7399337" cy="10172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0" name="Google Shape;20;p42"/>
          <p:cNvSpPr txBox="1"/>
          <p:nvPr>
            <p:ph type="title"/>
          </p:nvPr>
        </p:nvSpPr>
        <p:spPr>
          <a:xfrm>
            <a:off x="761999" y="1524000"/>
            <a:ext cx="5467351" cy="3490452"/>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80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42"/>
          <p:cNvSpPr txBox="1"/>
          <p:nvPr>
            <p:ph idx="2" type="body"/>
          </p:nvPr>
        </p:nvSpPr>
        <p:spPr>
          <a:xfrm>
            <a:off x="16222663" y="1524000"/>
            <a:ext cx="7399337" cy="1017270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22" name="Google Shape;22;p42"/>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SERENITY</a:t>
            </a:r>
            <a:endParaRPr b="0" i="0" sz="1200" u="none" cap="none" strike="noStrike">
              <a:solidFill>
                <a:schemeClr val="lt1"/>
              </a:solidFill>
              <a:latin typeface="Arial"/>
              <a:ea typeface="Arial"/>
              <a:cs typeface="Arial"/>
              <a:sym typeface="Arial"/>
            </a:endParaRPr>
          </a:p>
        </p:txBody>
      </p:sp>
      <p:sp>
        <p:nvSpPr>
          <p:cNvPr id="23" name="Google Shape;23;p42"/>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24" name="Google Shape;24;p42"/>
          <p:cNvPicPr preferRelativeResize="0"/>
          <p:nvPr/>
        </p:nvPicPr>
        <p:blipFill rotWithShape="1">
          <a:blip r:embed="rId3">
            <a:alphaModFix/>
          </a:blip>
          <a:srcRect b="0" l="0" r="0" t="0"/>
          <a:stretch/>
        </p:blipFill>
        <p:spPr>
          <a:xfrm>
            <a:off x="762000" y="12469466"/>
            <a:ext cx="2171700" cy="484533"/>
          </a:xfrm>
          <a:prstGeom prst="rect">
            <a:avLst/>
          </a:prstGeom>
          <a:noFill/>
          <a:ln>
            <a:noFill/>
          </a:ln>
        </p:spPr>
      </p:pic>
      <p:pic>
        <p:nvPicPr>
          <p:cNvPr id="25" name="Google Shape;25;p42"/>
          <p:cNvPicPr preferRelativeResize="0"/>
          <p:nvPr/>
        </p:nvPicPr>
        <p:blipFill rotWithShape="1">
          <a:blip r:embed="rId4">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showMasterSp="0">
  <p:cSld name="Section Title">
    <p:bg>
      <p:bgPr>
        <a:solidFill>
          <a:schemeClr val="accent1"/>
        </a:solidFill>
      </p:bgPr>
    </p:bg>
    <p:spTree>
      <p:nvGrpSpPr>
        <p:cNvPr id="26" name="Shape 26"/>
        <p:cNvGrpSpPr/>
        <p:nvPr/>
      </p:nvGrpSpPr>
      <p:grpSpPr>
        <a:xfrm>
          <a:off x="0" y="0"/>
          <a:ext cx="0" cy="0"/>
          <a:chOff x="0" y="0"/>
          <a:chExt cx="0" cy="0"/>
        </a:xfrm>
      </p:grpSpPr>
      <p:sp>
        <p:nvSpPr>
          <p:cNvPr id="27" name="Google Shape;27;p43"/>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11500"/>
              <a:buFont typeface="Arial"/>
              <a:buNone/>
              <a:defRPr b="1"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43"/>
          <p:cNvSpPr txBox="1"/>
          <p:nvPr/>
        </p:nvSpPr>
        <p:spPr>
          <a:xfrm>
            <a:off x="762001" y="9639300"/>
            <a:ext cx="15128874" cy="2057400"/>
          </a:xfrm>
          <a:prstGeom prst="rect">
            <a:avLst/>
          </a:prstGeom>
          <a:noFill/>
          <a:ln>
            <a:noFill/>
          </a:ln>
        </p:spPr>
        <p:txBody>
          <a:bodyPr anchorCtr="0" anchor="t" bIns="0" lIns="0" spcFirstLastPara="1" rIns="0" wrap="square" tIns="0">
            <a:normAutofit/>
          </a:bodyPr>
          <a:lstStyle/>
          <a:p>
            <a:pPr indent="0" lvl="0" marL="0" marR="0" rtl="0" algn="l">
              <a:lnSpc>
                <a:spcPct val="90000"/>
              </a:lnSpc>
              <a:spcBef>
                <a:spcPts val="0"/>
              </a:spcBef>
              <a:spcAft>
                <a:spcPts val="0"/>
              </a:spcAft>
              <a:buClr>
                <a:schemeClr val="accent3"/>
              </a:buClr>
              <a:buSzPts val="5400"/>
              <a:buFont typeface="Arial"/>
              <a:buNone/>
            </a:pPr>
            <a:r>
              <a:rPr b="0" i="0" lang="en-IE" sz="5400" u="none" cap="none" strike="noStrike">
                <a:solidFill>
                  <a:schemeClr val="accent3"/>
                </a:solidFill>
                <a:latin typeface="Arial"/>
                <a:ea typeface="Arial"/>
                <a:cs typeface="Arial"/>
                <a:sym typeface="Arial"/>
              </a:rPr>
              <a:t>Click to edit Section Subtitle</a:t>
            </a:r>
            <a:endParaRPr b="0" i="0" sz="5400" u="none" cap="none" strike="noStrike">
              <a:solidFill>
                <a:schemeClr val="accent3"/>
              </a:solidFill>
              <a:latin typeface="Arial"/>
              <a:ea typeface="Arial"/>
              <a:cs typeface="Arial"/>
              <a:sym typeface="Arial"/>
            </a:endParaRPr>
          </a:p>
        </p:txBody>
      </p:sp>
      <p:pic>
        <p:nvPicPr>
          <p:cNvPr id="29" name="Google Shape;29;p43"/>
          <p:cNvPicPr preferRelativeResize="0"/>
          <p:nvPr/>
        </p:nvPicPr>
        <p:blipFill rotWithShape="1">
          <a:blip r:embed="rId2">
            <a:alphaModFix/>
          </a:blip>
          <a:srcRect b="0" l="3203" r="38653" t="26887"/>
          <a:stretch/>
        </p:blipFill>
        <p:spPr>
          <a:xfrm rot="-5400000">
            <a:off x="5334000" y="-5334000"/>
            <a:ext cx="13716000" cy="243840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30" name="Shape 30"/>
        <p:cNvGrpSpPr/>
        <p:nvPr/>
      </p:nvGrpSpPr>
      <p:grpSpPr>
        <a:xfrm>
          <a:off x="0" y="0"/>
          <a:ext cx="0" cy="0"/>
          <a:chOff x="0" y="0"/>
          <a:chExt cx="0" cy="0"/>
        </a:xfrm>
      </p:grpSpPr>
      <p:sp>
        <p:nvSpPr>
          <p:cNvPr id="31" name="Google Shape;31;p41"/>
          <p:cNvSpPr txBox="1"/>
          <p:nvPr>
            <p:ph idx="1" type="body"/>
          </p:nvPr>
        </p:nvSpPr>
        <p:spPr>
          <a:xfrm>
            <a:off x="755650" y="4438650"/>
            <a:ext cx="22866350" cy="7258050"/>
          </a:xfrm>
          <a:prstGeom prst="rect">
            <a:avLst/>
          </a:prstGeom>
          <a:noFill/>
          <a:ln>
            <a:noFill/>
          </a:ln>
        </p:spPr>
        <p:txBody>
          <a:bodyPr anchorCtr="0" anchor="t" bIns="0" lIns="0" spcFirstLastPara="1" rIns="0" wrap="square" tIns="0">
            <a:normAutofit/>
          </a:bodyPr>
          <a:lstStyle>
            <a:lvl1pPr indent="-228600" lvl="0" marL="457200" algn="l">
              <a:lnSpc>
                <a:spcPct val="90000"/>
              </a:lnSpc>
              <a:spcBef>
                <a:spcPts val="2000"/>
              </a:spcBef>
              <a:spcAft>
                <a:spcPts val="0"/>
              </a:spcAft>
              <a:buClr>
                <a:srgbClr val="323232"/>
              </a:buClr>
              <a:buSzPts val="5600"/>
              <a:buNone/>
              <a:defRPr/>
            </a:lvl1pPr>
            <a:lvl2pPr indent="-533400" lvl="1" marL="914400" algn="l">
              <a:lnSpc>
                <a:spcPct val="90000"/>
              </a:lnSpc>
              <a:spcBef>
                <a:spcPts val="1000"/>
              </a:spcBef>
              <a:spcAft>
                <a:spcPts val="0"/>
              </a:spcAft>
              <a:buClr>
                <a:srgbClr val="323232"/>
              </a:buClr>
              <a:buSzPts val="4800"/>
              <a:buChar char="•"/>
              <a:defRPr/>
            </a:lvl2pPr>
            <a:lvl3pPr indent="-482600" lvl="2" marL="1371600" algn="l">
              <a:lnSpc>
                <a:spcPct val="90000"/>
              </a:lnSpc>
              <a:spcBef>
                <a:spcPts val="1000"/>
              </a:spcBef>
              <a:spcAft>
                <a:spcPts val="0"/>
              </a:spcAft>
              <a:buClr>
                <a:srgbClr val="323232"/>
              </a:buClr>
              <a:buSzPts val="4000"/>
              <a:buChar char="•"/>
              <a:defRPr/>
            </a:lvl3pPr>
            <a:lvl4pPr indent="-457200" lvl="3" marL="1828800" algn="l">
              <a:lnSpc>
                <a:spcPct val="90000"/>
              </a:lnSpc>
              <a:spcBef>
                <a:spcPts val="1000"/>
              </a:spcBef>
              <a:spcAft>
                <a:spcPts val="0"/>
              </a:spcAft>
              <a:buClr>
                <a:srgbClr val="323232"/>
              </a:buClr>
              <a:buSzPts val="3600"/>
              <a:buChar char="•"/>
              <a:defRPr/>
            </a:lvl4pPr>
            <a:lvl5pPr indent="-457200" lvl="4" marL="2286000" algn="l">
              <a:lnSpc>
                <a:spcPct val="90000"/>
              </a:lnSpc>
              <a:spcBef>
                <a:spcPts val="1000"/>
              </a:spcBef>
              <a:spcAft>
                <a:spcPts val="0"/>
              </a:spcAft>
              <a:buClr>
                <a:srgbClr val="323232"/>
              </a:buClr>
              <a:buSzPts val="36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32" name="Google Shape;32;p41"/>
          <p:cNvSpPr txBox="1"/>
          <p:nvPr>
            <p:ph type="title"/>
          </p:nvPr>
        </p:nvSpPr>
        <p:spPr>
          <a:xfrm>
            <a:off x="761999" y="1524000"/>
            <a:ext cx="22860001" cy="2021633"/>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b="1">
                <a:solidFill>
                  <a:schemeClr val="accen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41"/>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34" name="Google Shape;34;p41"/>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descr="Blue text on a black background&#10;&#10;AI-generated content may be incorrect." id="35" name="Google Shape;35;p41"/>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pic>
        <p:nvPicPr>
          <p:cNvPr id="36" name="Google Shape;36;p41"/>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loured Bar, Content">
  <p:cSld name="Coloured Bar, Content">
    <p:spTree>
      <p:nvGrpSpPr>
        <p:cNvPr id="37" name="Shape 37"/>
        <p:cNvGrpSpPr/>
        <p:nvPr/>
      </p:nvGrpSpPr>
      <p:grpSpPr>
        <a:xfrm>
          <a:off x="0" y="0"/>
          <a:ext cx="0" cy="0"/>
          <a:chOff x="0" y="0"/>
          <a:chExt cx="0" cy="0"/>
        </a:xfrm>
      </p:grpSpPr>
      <p:sp>
        <p:nvSpPr>
          <p:cNvPr id="38" name="Google Shape;38;p44"/>
          <p:cNvSpPr/>
          <p:nvPr/>
        </p:nvSpPr>
        <p:spPr>
          <a:xfrm>
            <a:off x="0" y="1524001"/>
            <a:ext cx="24384000" cy="2487560"/>
          </a:xfrm>
          <a:prstGeom prst="rect">
            <a:avLst/>
          </a:prstGeom>
          <a:solidFill>
            <a:schemeClr val="accent1"/>
          </a:solidFill>
          <a:ln cap="flat" cmpd="sng" w="19050">
            <a:solidFill>
              <a:srgbClr val="10293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t/>
            </a:r>
            <a:endParaRPr b="0" i="0" sz="3600" u="none" cap="none" strike="noStrike">
              <a:solidFill>
                <a:schemeClr val="lt1"/>
              </a:solidFill>
              <a:latin typeface="Arial"/>
              <a:ea typeface="Arial"/>
              <a:cs typeface="Arial"/>
              <a:sym typeface="Arial"/>
            </a:endParaRPr>
          </a:p>
        </p:txBody>
      </p:sp>
      <p:sp>
        <p:nvSpPr>
          <p:cNvPr id="39" name="Google Shape;39;p44"/>
          <p:cNvSpPr txBox="1"/>
          <p:nvPr>
            <p:ph idx="1" type="body"/>
          </p:nvPr>
        </p:nvSpPr>
        <p:spPr>
          <a:xfrm>
            <a:off x="762000" y="5391150"/>
            <a:ext cx="11264900" cy="6305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rgbClr val="323232"/>
              </a:buClr>
              <a:buSzPts val="5600"/>
              <a:buChar char="•"/>
              <a:defRPr/>
            </a:lvl1pPr>
            <a:lvl2pPr indent="-342900" lvl="1" marL="914400" algn="l">
              <a:lnSpc>
                <a:spcPct val="90000"/>
              </a:lnSpc>
              <a:spcBef>
                <a:spcPts val="1000"/>
              </a:spcBef>
              <a:spcAft>
                <a:spcPts val="0"/>
              </a:spcAft>
              <a:buClr>
                <a:srgbClr val="323232"/>
              </a:buClr>
              <a:buSzPts val="1800"/>
              <a:buChar char="•"/>
              <a:defRPr/>
            </a:lvl2pPr>
            <a:lvl3pPr indent="-342900" lvl="2" marL="1371600" algn="l">
              <a:lnSpc>
                <a:spcPct val="90000"/>
              </a:lnSpc>
              <a:spcBef>
                <a:spcPts val="1000"/>
              </a:spcBef>
              <a:spcAft>
                <a:spcPts val="0"/>
              </a:spcAft>
              <a:buClr>
                <a:srgbClr val="323232"/>
              </a:buClr>
              <a:buSzPts val="1800"/>
              <a:buChar char="•"/>
              <a:defRPr/>
            </a:lvl3pPr>
            <a:lvl4pPr indent="-342900" lvl="3" marL="1828800" algn="l">
              <a:lnSpc>
                <a:spcPct val="90000"/>
              </a:lnSpc>
              <a:spcBef>
                <a:spcPts val="1000"/>
              </a:spcBef>
              <a:spcAft>
                <a:spcPts val="0"/>
              </a:spcAft>
              <a:buClr>
                <a:srgbClr val="323232"/>
              </a:buClr>
              <a:buSzPts val="1800"/>
              <a:buChar char="•"/>
              <a:defRPr/>
            </a:lvl4pPr>
            <a:lvl5pPr indent="-342900" lvl="4" marL="2286000" algn="l">
              <a:lnSpc>
                <a:spcPct val="90000"/>
              </a:lnSpc>
              <a:spcBef>
                <a:spcPts val="1000"/>
              </a:spcBef>
              <a:spcAft>
                <a:spcPts val="0"/>
              </a:spcAft>
              <a:buClr>
                <a:srgbClr val="323232"/>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0" name="Google Shape;40;p44"/>
          <p:cNvSpPr txBox="1"/>
          <p:nvPr>
            <p:ph idx="2" type="body"/>
          </p:nvPr>
        </p:nvSpPr>
        <p:spPr>
          <a:xfrm>
            <a:off x="12344400" y="5391150"/>
            <a:ext cx="11277600" cy="6305549"/>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2000"/>
              </a:spcBef>
              <a:spcAft>
                <a:spcPts val="0"/>
              </a:spcAft>
              <a:buClr>
                <a:srgbClr val="323232"/>
              </a:buClr>
              <a:buSzPts val="1800"/>
              <a:buChar char="•"/>
              <a:defRPr/>
            </a:lvl1pPr>
            <a:lvl2pPr indent="-342900" lvl="1" marL="914400" algn="l">
              <a:lnSpc>
                <a:spcPct val="90000"/>
              </a:lnSpc>
              <a:spcBef>
                <a:spcPts val="1000"/>
              </a:spcBef>
              <a:spcAft>
                <a:spcPts val="0"/>
              </a:spcAft>
              <a:buClr>
                <a:srgbClr val="323232"/>
              </a:buClr>
              <a:buSzPts val="1800"/>
              <a:buChar char="•"/>
              <a:defRPr/>
            </a:lvl2pPr>
            <a:lvl3pPr indent="-342900" lvl="2" marL="1371600" algn="l">
              <a:lnSpc>
                <a:spcPct val="90000"/>
              </a:lnSpc>
              <a:spcBef>
                <a:spcPts val="1000"/>
              </a:spcBef>
              <a:spcAft>
                <a:spcPts val="0"/>
              </a:spcAft>
              <a:buClr>
                <a:srgbClr val="323232"/>
              </a:buClr>
              <a:buSzPts val="1800"/>
              <a:buChar char="•"/>
              <a:defRPr/>
            </a:lvl3pPr>
            <a:lvl4pPr indent="-342900" lvl="3" marL="1828800" algn="l">
              <a:lnSpc>
                <a:spcPct val="90000"/>
              </a:lnSpc>
              <a:spcBef>
                <a:spcPts val="1000"/>
              </a:spcBef>
              <a:spcAft>
                <a:spcPts val="0"/>
              </a:spcAft>
              <a:buClr>
                <a:srgbClr val="323232"/>
              </a:buClr>
              <a:buSzPts val="1800"/>
              <a:buChar char="•"/>
              <a:defRPr/>
            </a:lvl4pPr>
            <a:lvl5pPr indent="-342900" lvl="4" marL="2286000" algn="l">
              <a:lnSpc>
                <a:spcPct val="90000"/>
              </a:lnSpc>
              <a:spcBef>
                <a:spcPts val="1000"/>
              </a:spcBef>
              <a:spcAft>
                <a:spcPts val="0"/>
              </a:spcAft>
              <a:buClr>
                <a:srgbClr val="323232"/>
              </a:buClr>
              <a:buSzPts val="1800"/>
              <a:buChar char="•"/>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41" name="Google Shape;41;p44"/>
          <p:cNvSpPr txBox="1"/>
          <p:nvPr>
            <p:ph type="title"/>
          </p:nvPr>
        </p:nvSpPr>
        <p:spPr>
          <a:xfrm>
            <a:off x="762000" y="2019299"/>
            <a:ext cx="11264900" cy="1675623"/>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lt1"/>
              </a:buClr>
              <a:buSzPts val="8000"/>
              <a:buFont typeface="Arial"/>
              <a:buNone/>
              <a:defRPr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pic>
        <p:nvPicPr>
          <p:cNvPr descr="Blue text on a black background&#10;&#10;AI-generated content may be incorrect." id="42" name="Google Shape;42;p44"/>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43" name="Google Shape;43;p44"/>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44" name="Google Shape;44;p44"/>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45" name="Google Shape;45;p44"/>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showMasterSp="0">
  <p:cSld name="End Slide">
    <p:bg>
      <p:bgPr>
        <a:solidFill>
          <a:schemeClr val="accent1"/>
        </a:solidFill>
      </p:bgPr>
    </p:bg>
    <p:spTree>
      <p:nvGrpSpPr>
        <p:cNvPr id="46" name="Shape 46"/>
        <p:cNvGrpSpPr/>
        <p:nvPr/>
      </p:nvGrpSpPr>
      <p:grpSpPr>
        <a:xfrm>
          <a:off x="0" y="0"/>
          <a:ext cx="0" cy="0"/>
          <a:chOff x="0" y="0"/>
          <a:chExt cx="0" cy="0"/>
        </a:xfrm>
      </p:grpSpPr>
      <p:pic>
        <p:nvPicPr>
          <p:cNvPr id="47" name="Google Shape;47;p45"/>
          <p:cNvPicPr preferRelativeResize="0"/>
          <p:nvPr/>
        </p:nvPicPr>
        <p:blipFill rotWithShape="1">
          <a:blip r:embed="rId2">
            <a:alphaModFix/>
          </a:blip>
          <a:srcRect b="0" l="0" r="0" t="0"/>
          <a:stretch/>
        </p:blipFill>
        <p:spPr>
          <a:xfrm>
            <a:off x="10274064" y="1999963"/>
            <a:ext cx="3835872" cy="4504292"/>
          </a:xfrm>
          <a:prstGeom prst="rect">
            <a:avLst/>
          </a:prstGeom>
          <a:noFill/>
          <a:ln>
            <a:noFill/>
          </a:ln>
        </p:spPr>
      </p:pic>
      <p:pic>
        <p:nvPicPr>
          <p:cNvPr id="48" name="Google Shape;48;p45"/>
          <p:cNvPicPr preferRelativeResize="0"/>
          <p:nvPr/>
        </p:nvPicPr>
        <p:blipFill rotWithShape="1">
          <a:blip r:embed="rId3">
            <a:alphaModFix/>
          </a:blip>
          <a:srcRect b="0" l="0" r="0" t="0"/>
          <a:stretch/>
        </p:blipFill>
        <p:spPr>
          <a:xfrm>
            <a:off x="761999" y="12192001"/>
            <a:ext cx="3415313" cy="761998"/>
          </a:xfrm>
          <a:prstGeom prst="rect">
            <a:avLst/>
          </a:prstGeom>
          <a:noFill/>
          <a:ln>
            <a:noFill/>
          </a:ln>
        </p:spPr>
      </p:pic>
      <p:sp>
        <p:nvSpPr>
          <p:cNvPr id="49" name="Google Shape;49;p45"/>
          <p:cNvSpPr txBox="1"/>
          <p:nvPr/>
        </p:nvSpPr>
        <p:spPr>
          <a:xfrm>
            <a:off x="4625975" y="12410817"/>
            <a:ext cx="18996025" cy="553998"/>
          </a:xfrm>
          <a:prstGeom prst="rect">
            <a:avLst/>
          </a:prstGeom>
          <a:noFill/>
          <a:ln>
            <a:noFill/>
          </a:ln>
        </p:spPr>
        <p:txBody>
          <a:bodyPr anchorCtr="0" anchor="t" bIns="0" lIns="0" spcFirstLastPara="1" rIns="0" wrap="square" tIns="0">
            <a:spAutoFit/>
          </a:bodyPr>
          <a:lstStyle/>
          <a:p>
            <a:pPr indent="0" lvl="0" marL="0" marR="0" rtl="0" algn="just">
              <a:lnSpc>
                <a:spcPct val="100000"/>
              </a:lnSpc>
              <a:spcBef>
                <a:spcPts val="0"/>
              </a:spcBef>
              <a:spcAft>
                <a:spcPts val="0"/>
              </a:spcAft>
              <a:buClr>
                <a:schemeClr val="lt1"/>
              </a:buClr>
              <a:buSzPts val="2700"/>
              <a:buFont typeface="Arial"/>
              <a:buNone/>
            </a:pPr>
            <a:r>
              <a:rPr b="0" baseline="30000" i="0" lang="en-IE" sz="2700" u="none" cap="none" strike="noStrike">
                <a:solidFill>
                  <a:schemeClr val="lt1"/>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Project Number2024-2-PT02-KA220-YOU-000287246”</a:t>
            </a:r>
            <a:endParaRPr b="0" i="0" sz="1400" u="none" cap="none" strike="noStrike">
              <a:solidFill>
                <a:srgbClr val="000000"/>
              </a:solidFill>
              <a:latin typeface="Arial"/>
              <a:ea typeface="Arial"/>
              <a:cs typeface="Arial"/>
              <a:sym typeface="Arial"/>
            </a:endParaRPr>
          </a:p>
        </p:txBody>
      </p:sp>
      <p:grpSp>
        <p:nvGrpSpPr>
          <p:cNvPr id="50" name="Google Shape;50;p45"/>
          <p:cNvGrpSpPr/>
          <p:nvPr/>
        </p:nvGrpSpPr>
        <p:grpSpPr>
          <a:xfrm>
            <a:off x="3164692" y="8930391"/>
            <a:ext cx="18054615" cy="1661436"/>
            <a:chOff x="5567385" y="8930391"/>
            <a:chExt cx="18054615" cy="1661436"/>
          </a:xfrm>
        </p:grpSpPr>
        <p:pic>
          <p:nvPicPr>
            <p:cNvPr id="51" name="Google Shape;51;p45"/>
            <p:cNvPicPr preferRelativeResize="0"/>
            <p:nvPr/>
          </p:nvPicPr>
          <p:blipFill rotWithShape="1">
            <a:blip r:embed="rId4">
              <a:alphaModFix/>
            </a:blip>
            <a:srcRect b="0" l="0" r="0" t="0"/>
            <a:stretch/>
          </p:blipFill>
          <p:spPr>
            <a:xfrm>
              <a:off x="10179463" y="8959180"/>
              <a:ext cx="6427767" cy="1603858"/>
            </a:xfrm>
            <a:prstGeom prst="rect">
              <a:avLst/>
            </a:prstGeom>
            <a:noFill/>
            <a:ln>
              <a:noFill/>
            </a:ln>
          </p:spPr>
        </p:pic>
        <p:pic>
          <p:nvPicPr>
            <p:cNvPr id="52" name="Google Shape;52;p45"/>
            <p:cNvPicPr preferRelativeResize="0"/>
            <p:nvPr/>
          </p:nvPicPr>
          <p:blipFill rotWithShape="1">
            <a:blip r:embed="rId5">
              <a:alphaModFix/>
            </a:blip>
            <a:srcRect b="0" l="0" r="0" t="0"/>
            <a:stretch/>
          </p:blipFill>
          <p:spPr>
            <a:xfrm>
              <a:off x="17640829" y="8930391"/>
              <a:ext cx="5981171" cy="1661436"/>
            </a:xfrm>
            <a:prstGeom prst="rect">
              <a:avLst/>
            </a:prstGeom>
            <a:noFill/>
            <a:ln>
              <a:noFill/>
            </a:ln>
          </p:spPr>
        </p:pic>
        <p:pic>
          <p:nvPicPr>
            <p:cNvPr id="53" name="Google Shape;53;p45"/>
            <p:cNvPicPr preferRelativeResize="0"/>
            <p:nvPr/>
          </p:nvPicPr>
          <p:blipFill rotWithShape="1">
            <a:blip r:embed="rId6">
              <a:alphaModFix/>
            </a:blip>
            <a:srcRect b="0" l="0" r="0" t="0"/>
            <a:stretch/>
          </p:blipFill>
          <p:spPr>
            <a:xfrm>
              <a:off x="5567385" y="9045414"/>
              <a:ext cx="3578479" cy="1431391"/>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Dark" showMasterSp="0">
  <p:cSld name="Section Title Dark">
    <p:bg>
      <p:bgPr>
        <a:solidFill>
          <a:srgbClr val="323232"/>
        </a:solidFill>
      </p:bgPr>
    </p:bg>
    <p:spTree>
      <p:nvGrpSpPr>
        <p:cNvPr id="54" name="Shape 54"/>
        <p:cNvGrpSpPr/>
        <p:nvPr/>
      </p:nvGrpSpPr>
      <p:grpSpPr>
        <a:xfrm>
          <a:off x="0" y="0"/>
          <a:ext cx="0" cy="0"/>
          <a:chOff x="0" y="0"/>
          <a:chExt cx="0" cy="0"/>
        </a:xfrm>
      </p:grpSpPr>
      <p:sp>
        <p:nvSpPr>
          <p:cNvPr id="55" name="Google Shape;55;p46"/>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11500"/>
              <a:buFont typeface="Arial"/>
              <a:buNone/>
              <a:defRPr b="1" sz="11500">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6"/>
          <p:cNvSpPr txBox="1"/>
          <p:nvPr/>
        </p:nvSpPr>
        <p:spPr>
          <a:xfrm>
            <a:off x="762001" y="9639300"/>
            <a:ext cx="15128874" cy="2057400"/>
          </a:xfrm>
          <a:prstGeom prst="rect">
            <a:avLst/>
          </a:prstGeom>
          <a:noFill/>
          <a:ln>
            <a:noFill/>
          </a:ln>
        </p:spPr>
        <p:txBody>
          <a:bodyPr anchorCtr="0" anchor="t" bIns="0" lIns="0" spcFirstLastPara="1" rIns="0" wrap="square" tIns="0">
            <a:normAutofit/>
          </a:bodyPr>
          <a:lstStyle/>
          <a:p>
            <a:pPr indent="0" lvl="0" marL="0" marR="0" rtl="0" algn="l">
              <a:lnSpc>
                <a:spcPct val="90000"/>
              </a:lnSpc>
              <a:spcBef>
                <a:spcPts val="0"/>
              </a:spcBef>
              <a:spcAft>
                <a:spcPts val="0"/>
              </a:spcAft>
              <a:buClr>
                <a:schemeClr val="lt1"/>
              </a:buClr>
              <a:buSzPts val="5400"/>
              <a:buFont typeface="Arial"/>
              <a:buNone/>
            </a:pPr>
            <a:r>
              <a:rPr b="0" i="0" lang="en-IE" sz="5400" u="none" cap="none" strike="noStrike">
                <a:solidFill>
                  <a:schemeClr val="lt1"/>
                </a:solidFill>
                <a:latin typeface="Arial"/>
                <a:ea typeface="Arial"/>
                <a:cs typeface="Arial"/>
                <a:sym typeface="Arial"/>
              </a:rPr>
              <a:t>Click to edit Section Subtitle</a:t>
            </a:r>
            <a:endParaRPr b="0" i="0" sz="5400" u="none" cap="none" strike="noStrike">
              <a:solidFill>
                <a:schemeClr val="lt1"/>
              </a:solidFill>
              <a:latin typeface="Arial"/>
              <a:ea typeface="Arial"/>
              <a:cs typeface="Arial"/>
              <a:sym typeface="Arial"/>
            </a:endParaRPr>
          </a:p>
        </p:txBody>
      </p:sp>
      <p:pic>
        <p:nvPicPr>
          <p:cNvPr id="57" name="Google Shape;57;p46"/>
          <p:cNvPicPr preferRelativeResize="0"/>
          <p:nvPr/>
        </p:nvPicPr>
        <p:blipFill rotWithShape="1">
          <a:blip r:embed="rId2">
            <a:alphaModFix/>
          </a:blip>
          <a:srcRect b="55389" l="0" r="14775" t="0"/>
          <a:stretch/>
        </p:blipFill>
        <p:spPr>
          <a:xfrm>
            <a:off x="5849938" y="-1"/>
            <a:ext cx="18534062" cy="1371600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Large Image">
  <p:cSld name="Content &amp; Large Image">
    <p:spTree>
      <p:nvGrpSpPr>
        <p:cNvPr id="58" name="Shape 58"/>
        <p:cNvGrpSpPr/>
        <p:nvPr/>
      </p:nvGrpSpPr>
      <p:grpSpPr>
        <a:xfrm>
          <a:off x="0" y="0"/>
          <a:ext cx="0" cy="0"/>
          <a:chOff x="0" y="0"/>
          <a:chExt cx="0" cy="0"/>
        </a:xfrm>
      </p:grpSpPr>
      <p:sp>
        <p:nvSpPr>
          <p:cNvPr id="59" name="Google Shape;59;p47"/>
          <p:cNvSpPr txBox="1"/>
          <p:nvPr>
            <p:ph type="ctrTitle"/>
          </p:nvPr>
        </p:nvSpPr>
        <p:spPr>
          <a:xfrm>
            <a:off x="762003" y="1524000"/>
            <a:ext cx="9331321" cy="3105150"/>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1"/>
              </a:buClr>
              <a:buSzPts val="8000"/>
              <a:buFont typeface="Arial"/>
              <a:buNone/>
              <a:defRPr b="1" sz="8000">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47"/>
          <p:cNvSpPr txBox="1"/>
          <p:nvPr>
            <p:ph idx="1" type="body"/>
          </p:nvPr>
        </p:nvSpPr>
        <p:spPr>
          <a:xfrm>
            <a:off x="761999" y="5257800"/>
            <a:ext cx="9331321" cy="6438900"/>
          </a:xfrm>
          <a:prstGeom prst="rect">
            <a:avLst/>
          </a:prstGeom>
          <a:noFill/>
          <a:ln>
            <a:noFill/>
          </a:ln>
        </p:spPr>
        <p:txBody>
          <a:bodyPr anchorCtr="0" anchor="t" bIns="0" lIns="0" spcFirstLastPara="1" rIns="0" wrap="square" tIns="0">
            <a:normAutofit/>
          </a:bodyPr>
          <a:lstStyle>
            <a:lvl1pPr indent="-482600" lvl="0" marL="457200" algn="l">
              <a:lnSpc>
                <a:spcPct val="90000"/>
              </a:lnSpc>
              <a:spcBef>
                <a:spcPts val="2000"/>
              </a:spcBef>
              <a:spcAft>
                <a:spcPts val="0"/>
              </a:spcAft>
              <a:buClr>
                <a:srgbClr val="323232"/>
              </a:buClr>
              <a:buSzPts val="4000"/>
              <a:buChar char="•"/>
              <a:defRPr b="0" sz="4000">
                <a:solidFill>
                  <a:srgbClr val="323232"/>
                </a:solidFill>
              </a:defRPr>
            </a:lvl1pPr>
            <a:lvl2pPr indent="-457200" lvl="1" marL="914400" algn="l">
              <a:lnSpc>
                <a:spcPct val="90000"/>
              </a:lnSpc>
              <a:spcBef>
                <a:spcPts val="1000"/>
              </a:spcBef>
              <a:spcAft>
                <a:spcPts val="0"/>
              </a:spcAft>
              <a:buClr>
                <a:srgbClr val="323232"/>
              </a:buClr>
              <a:buSzPts val="3600"/>
              <a:buChar char="•"/>
              <a:defRPr sz="3600">
                <a:solidFill>
                  <a:srgbClr val="323232"/>
                </a:solidFill>
              </a:defRPr>
            </a:lvl2pPr>
            <a:lvl3pPr indent="-431800" lvl="2" marL="1371600" algn="l">
              <a:lnSpc>
                <a:spcPct val="90000"/>
              </a:lnSpc>
              <a:spcBef>
                <a:spcPts val="1000"/>
              </a:spcBef>
              <a:spcAft>
                <a:spcPts val="0"/>
              </a:spcAft>
              <a:buClr>
                <a:srgbClr val="323232"/>
              </a:buClr>
              <a:buSzPts val="3200"/>
              <a:buChar char="•"/>
              <a:defRPr sz="3200">
                <a:solidFill>
                  <a:srgbClr val="323232"/>
                </a:solidFill>
              </a:defRPr>
            </a:lvl3pPr>
            <a:lvl4pPr indent="-406400" lvl="3" marL="1828800" algn="l">
              <a:lnSpc>
                <a:spcPct val="90000"/>
              </a:lnSpc>
              <a:spcBef>
                <a:spcPts val="1000"/>
              </a:spcBef>
              <a:spcAft>
                <a:spcPts val="0"/>
              </a:spcAft>
              <a:buClr>
                <a:srgbClr val="323232"/>
              </a:buClr>
              <a:buSzPts val="2800"/>
              <a:buChar char="•"/>
              <a:defRPr sz="2800">
                <a:solidFill>
                  <a:srgbClr val="323232"/>
                </a:solidFill>
              </a:defRPr>
            </a:lvl4pPr>
            <a:lvl5pPr indent="-406400" lvl="4" marL="2286000" algn="l">
              <a:lnSpc>
                <a:spcPct val="90000"/>
              </a:lnSpc>
              <a:spcBef>
                <a:spcPts val="1000"/>
              </a:spcBef>
              <a:spcAft>
                <a:spcPts val="0"/>
              </a:spcAft>
              <a:buClr>
                <a:srgbClr val="323232"/>
              </a:buClr>
              <a:buSzPts val="2800"/>
              <a:buChar char="•"/>
              <a:defRPr sz="2800">
                <a:solidFill>
                  <a:srgbClr val="323232"/>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61" name="Google Shape;61;p47"/>
          <p:cNvSpPr/>
          <p:nvPr>
            <p:ph idx="2" type="media"/>
          </p:nvPr>
        </p:nvSpPr>
        <p:spPr>
          <a:xfrm>
            <a:off x="10423525" y="0"/>
            <a:ext cx="13960475" cy="13716000"/>
          </a:xfrm>
          <a:prstGeom prst="rect">
            <a:avLst/>
          </a:prstGeom>
          <a:noFill/>
          <a:ln>
            <a:noFill/>
          </a:ln>
        </p:spPr>
        <p:txBody>
          <a:bodyPr anchorCtr="0" anchor="t" bIns="0" lIns="0" spcFirstLastPara="1" rIns="0" wrap="square" tIns="0">
            <a:normAutofit/>
          </a:bodyPr>
          <a:lstStyle>
            <a:lvl1pPr lvl="0" marR="0" rtl="0" algn="l">
              <a:lnSpc>
                <a:spcPct val="90000"/>
              </a:lnSpc>
              <a:spcBef>
                <a:spcPts val="2000"/>
              </a:spcBef>
              <a:spcAft>
                <a:spcPts val="0"/>
              </a:spcAft>
              <a:buClr>
                <a:srgbClr val="323232"/>
              </a:buClr>
              <a:buSzPts val="5600"/>
              <a:buFont typeface="Arial"/>
              <a:buChar char="•"/>
              <a:defRPr b="0" i="0" sz="5600" u="none" cap="none" strike="noStrike">
                <a:solidFill>
                  <a:srgbClr val="323232"/>
                </a:solidFill>
                <a:latin typeface="Arial"/>
                <a:ea typeface="Arial"/>
                <a:cs typeface="Arial"/>
                <a:sym typeface="Arial"/>
              </a:defRPr>
            </a:lvl1pPr>
            <a:lvl2pPr lvl="1" marR="0" rtl="0" algn="l">
              <a:lnSpc>
                <a:spcPct val="90000"/>
              </a:lnSpc>
              <a:spcBef>
                <a:spcPts val="1000"/>
              </a:spcBef>
              <a:spcAft>
                <a:spcPts val="0"/>
              </a:spcAft>
              <a:buClr>
                <a:srgbClr val="323232"/>
              </a:buClr>
              <a:buSzPts val="4800"/>
              <a:buFont typeface="Arial"/>
              <a:buChar char="•"/>
              <a:defRPr b="0" i="0" sz="4800" u="none" cap="none" strike="noStrike">
                <a:solidFill>
                  <a:srgbClr val="323232"/>
                </a:solidFill>
                <a:latin typeface="Arial"/>
                <a:ea typeface="Arial"/>
                <a:cs typeface="Arial"/>
                <a:sym typeface="Arial"/>
              </a:defRPr>
            </a:lvl2pPr>
            <a:lvl3pPr lvl="2" marR="0" rtl="0" algn="l">
              <a:lnSpc>
                <a:spcPct val="90000"/>
              </a:lnSpc>
              <a:spcBef>
                <a:spcPts val="1000"/>
              </a:spcBef>
              <a:spcAft>
                <a:spcPts val="0"/>
              </a:spcAft>
              <a:buClr>
                <a:srgbClr val="323232"/>
              </a:buClr>
              <a:buSzPts val="4000"/>
              <a:buFont typeface="Arial"/>
              <a:buChar char="•"/>
              <a:defRPr b="0" i="0" sz="4000" u="none" cap="none" strike="noStrike">
                <a:solidFill>
                  <a:srgbClr val="323232"/>
                </a:solidFill>
                <a:latin typeface="Arial"/>
                <a:ea typeface="Arial"/>
                <a:cs typeface="Arial"/>
                <a:sym typeface="Arial"/>
              </a:defRPr>
            </a:lvl3pPr>
            <a:lvl4pPr lvl="3"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4pPr>
            <a:lvl5pPr lvl="4"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5pPr>
            <a:lvl6pPr lvl="5"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lvl="6"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lvl="7"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lvl="8"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pic>
        <p:nvPicPr>
          <p:cNvPr descr="Blue text on a black background&#10;&#10;AI-generated content may be incorrect." id="62" name="Google Shape;62;p47"/>
          <p:cNvPicPr preferRelativeResize="0"/>
          <p:nvPr/>
        </p:nvPicPr>
        <p:blipFill rotWithShape="1">
          <a:blip r:embed="rId2">
            <a:alphaModFix/>
          </a:blip>
          <a:srcRect b="0" l="0" r="0" t="0"/>
          <a:stretch/>
        </p:blipFill>
        <p:spPr>
          <a:xfrm>
            <a:off x="762000" y="12469466"/>
            <a:ext cx="2171700" cy="484534"/>
          </a:xfrm>
          <a:prstGeom prst="rect">
            <a:avLst/>
          </a:prstGeom>
          <a:noFill/>
          <a:ln>
            <a:noFill/>
          </a:ln>
        </p:spPr>
      </p:pic>
      <p:sp>
        <p:nvSpPr>
          <p:cNvPr id="63" name="Google Shape;63;p47"/>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SERENITY</a:t>
            </a:r>
            <a:endParaRPr b="0" i="0" sz="1200" u="none" cap="none" strike="noStrike">
              <a:solidFill>
                <a:srgbClr val="3B3B3B"/>
              </a:solidFill>
              <a:latin typeface="Arial"/>
              <a:ea typeface="Arial"/>
              <a:cs typeface="Arial"/>
              <a:sym typeface="Arial"/>
            </a:endParaRPr>
          </a:p>
        </p:txBody>
      </p:sp>
      <p:sp>
        <p:nvSpPr>
          <p:cNvPr id="64" name="Google Shape;64;p47"/>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rgbClr val="3B3B3B"/>
                </a:solidFill>
                <a:latin typeface="Arial"/>
                <a:ea typeface="Arial"/>
                <a:cs typeface="Arial"/>
                <a:sym typeface="Arial"/>
              </a:rPr>
              <a:t>2025</a:t>
            </a:r>
            <a:endParaRPr b="0" i="0" sz="1200" u="none" cap="none" strike="noStrike">
              <a:solidFill>
                <a:srgbClr val="3B3B3B"/>
              </a:solidFill>
              <a:latin typeface="Arial"/>
              <a:ea typeface="Arial"/>
              <a:cs typeface="Arial"/>
              <a:sym typeface="Arial"/>
            </a:endParaRPr>
          </a:p>
        </p:txBody>
      </p:sp>
      <p:pic>
        <p:nvPicPr>
          <p:cNvPr id="65" name="Google Shape;65;p47"/>
          <p:cNvPicPr preferRelativeResize="0"/>
          <p:nvPr/>
        </p:nvPicPr>
        <p:blipFill rotWithShape="1">
          <a:blip r:embed="rId3">
            <a:alphaModFix/>
          </a:blip>
          <a:srcRect b="4448" l="0" r="0" t="-1400"/>
          <a:stretch/>
        </p:blipFill>
        <p:spPr>
          <a:xfrm>
            <a:off x="22821106" y="12214238"/>
            <a:ext cx="873967" cy="994990"/>
          </a:xfrm>
          <a:prstGeom prst="rect">
            <a:avLst/>
          </a:prstGeom>
          <a:solidFill>
            <a:srgbClr val="F8F8F8"/>
          </a:solid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Dark">
  <p:cSld name="Two Content Dark">
    <p:bg>
      <p:bgPr>
        <a:solidFill>
          <a:srgbClr val="323232"/>
        </a:solidFill>
      </p:bgPr>
    </p:bg>
    <p:spTree>
      <p:nvGrpSpPr>
        <p:cNvPr id="66" name="Shape 66"/>
        <p:cNvGrpSpPr/>
        <p:nvPr/>
      </p:nvGrpSpPr>
      <p:grpSpPr>
        <a:xfrm>
          <a:off x="0" y="0"/>
          <a:ext cx="0" cy="0"/>
          <a:chOff x="0" y="0"/>
          <a:chExt cx="0" cy="0"/>
        </a:xfrm>
      </p:grpSpPr>
      <p:sp>
        <p:nvSpPr>
          <p:cNvPr id="67" name="Google Shape;67;p48"/>
          <p:cNvSpPr txBox="1"/>
          <p:nvPr>
            <p:ph type="title"/>
          </p:nvPr>
        </p:nvSpPr>
        <p:spPr>
          <a:xfrm>
            <a:off x="765176" y="1535112"/>
            <a:ext cx="17059274" cy="1827214"/>
          </a:xfrm>
          <a:prstGeom prst="rect">
            <a:avLst/>
          </a:prstGeom>
          <a:noFill/>
          <a:ln>
            <a:noFill/>
          </a:ln>
        </p:spPr>
        <p:txBody>
          <a:bodyPr anchorCtr="0" anchor="t" bIns="0" lIns="0" spcFirstLastPara="1" rIns="0" wrap="square" tIns="0">
            <a:normAutofit/>
          </a:bodyPr>
          <a:lstStyle>
            <a:lvl1pPr lvl="0" algn="l">
              <a:lnSpc>
                <a:spcPct val="90000"/>
              </a:lnSpc>
              <a:spcBef>
                <a:spcPts val="0"/>
              </a:spcBef>
              <a:spcAft>
                <a:spcPts val="0"/>
              </a:spcAft>
              <a:buClr>
                <a:schemeClr val="accent2"/>
              </a:buClr>
              <a:buSzPts val="8000"/>
              <a:buFont typeface="Arial"/>
              <a:buNone/>
              <a:defRPr>
                <a:solidFill>
                  <a:schemeClr val="accent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48"/>
          <p:cNvSpPr txBox="1"/>
          <p:nvPr>
            <p:ph idx="1" type="body"/>
          </p:nvPr>
        </p:nvSpPr>
        <p:spPr>
          <a:xfrm>
            <a:off x="762000" y="3924300"/>
            <a:ext cx="11264900" cy="93320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2000"/>
              </a:spcBef>
              <a:spcAft>
                <a:spcPts val="0"/>
              </a:spcAft>
              <a:buClr>
                <a:schemeClr val="lt1"/>
              </a:buClr>
              <a:buSzPts val="4800"/>
              <a:buNone/>
              <a:defRPr b="1" sz="4800">
                <a:solidFill>
                  <a:schemeClr val="lt1"/>
                </a:solidFill>
              </a:defRPr>
            </a:lvl1pPr>
            <a:lvl2pPr indent="-228600" lvl="1" marL="914400" algn="l">
              <a:lnSpc>
                <a:spcPct val="90000"/>
              </a:lnSpc>
              <a:spcBef>
                <a:spcPts val="1000"/>
              </a:spcBef>
              <a:spcAft>
                <a:spcPts val="0"/>
              </a:spcAft>
              <a:buClr>
                <a:srgbClr val="323232"/>
              </a:buClr>
              <a:buSzPts val="4000"/>
              <a:buNone/>
              <a:defRPr b="1" sz="4000"/>
            </a:lvl2pPr>
            <a:lvl3pPr indent="-228600" lvl="2" marL="1371600" algn="l">
              <a:lnSpc>
                <a:spcPct val="90000"/>
              </a:lnSpc>
              <a:spcBef>
                <a:spcPts val="1000"/>
              </a:spcBef>
              <a:spcAft>
                <a:spcPts val="0"/>
              </a:spcAft>
              <a:buClr>
                <a:srgbClr val="323232"/>
              </a:buClr>
              <a:buSzPts val="3600"/>
              <a:buNone/>
              <a:defRPr b="1" sz="3600"/>
            </a:lvl3pPr>
            <a:lvl4pPr indent="-228600" lvl="3" marL="1828800" algn="l">
              <a:lnSpc>
                <a:spcPct val="90000"/>
              </a:lnSpc>
              <a:spcBef>
                <a:spcPts val="1000"/>
              </a:spcBef>
              <a:spcAft>
                <a:spcPts val="0"/>
              </a:spcAft>
              <a:buClr>
                <a:srgbClr val="323232"/>
              </a:buClr>
              <a:buSzPts val="3200"/>
              <a:buNone/>
              <a:defRPr b="1" sz="3200"/>
            </a:lvl4pPr>
            <a:lvl5pPr indent="-228600" lvl="4" marL="2286000" algn="l">
              <a:lnSpc>
                <a:spcPct val="90000"/>
              </a:lnSpc>
              <a:spcBef>
                <a:spcPts val="1000"/>
              </a:spcBef>
              <a:spcAft>
                <a:spcPts val="0"/>
              </a:spcAft>
              <a:buClr>
                <a:srgbClr val="323232"/>
              </a:buClr>
              <a:buSzPts val="3200"/>
              <a:buNone/>
              <a:defRPr b="1" sz="3200"/>
            </a:lvl5pPr>
            <a:lvl6pPr indent="-228600" lvl="5" marL="2743200" algn="l">
              <a:lnSpc>
                <a:spcPct val="90000"/>
              </a:lnSpc>
              <a:spcBef>
                <a:spcPts val="1000"/>
              </a:spcBef>
              <a:spcAft>
                <a:spcPts val="0"/>
              </a:spcAft>
              <a:buClr>
                <a:schemeClr val="dk1"/>
              </a:buClr>
              <a:buSzPts val="3200"/>
              <a:buNone/>
              <a:defRPr b="1" sz="3200"/>
            </a:lvl6pPr>
            <a:lvl7pPr indent="-228600" lvl="6" marL="3200400" algn="l">
              <a:lnSpc>
                <a:spcPct val="90000"/>
              </a:lnSpc>
              <a:spcBef>
                <a:spcPts val="1000"/>
              </a:spcBef>
              <a:spcAft>
                <a:spcPts val="0"/>
              </a:spcAft>
              <a:buClr>
                <a:schemeClr val="dk1"/>
              </a:buClr>
              <a:buSzPts val="3200"/>
              <a:buNone/>
              <a:defRPr b="1" sz="3200"/>
            </a:lvl7pPr>
            <a:lvl8pPr indent="-228600" lvl="7" marL="3657600" algn="l">
              <a:lnSpc>
                <a:spcPct val="90000"/>
              </a:lnSpc>
              <a:spcBef>
                <a:spcPts val="1000"/>
              </a:spcBef>
              <a:spcAft>
                <a:spcPts val="0"/>
              </a:spcAft>
              <a:buClr>
                <a:schemeClr val="dk1"/>
              </a:buClr>
              <a:buSzPts val="3200"/>
              <a:buNone/>
              <a:defRPr b="1" sz="3200"/>
            </a:lvl8pPr>
            <a:lvl9pPr indent="-228600" lvl="8" marL="4114800" algn="l">
              <a:lnSpc>
                <a:spcPct val="90000"/>
              </a:lnSpc>
              <a:spcBef>
                <a:spcPts val="1000"/>
              </a:spcBef>
              <a:spcAft>
                <a:spcPts val="0"/>
              </a:spcAft>
              <a:buClr>
                <a:schemeClr val="dk1"/>
              </a:buClr>
              <a:buSzPts val="3200"/>
              <a:buNone/>
              <a:defRPr b="1" sz="3200"/>
            </a:lvl9pPr>
          </a:lstStyle>
          <a:p/>
        </p:txBody>
      </p:sp>
      <p:sp>
        <p:nvSpPr>
          <p:cNvPr id="69" name="Google Shape;69;p48"/>
          <p:cNvSpPr txBox="1"/>
          <p:nvPr>
            <p:ph idx="2" type="body"/>
          </p:nvPr>
        </p:nvSpPr>
        <p:spPr>
          <a:xfrm>
            <a:off x="762000" y="5010150"/>
            <a:ext cx="11264900" cy="6686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sp>
        <p:nvSpPr>
          <p:cNvPr id="70" name="Google Shape;70;p48"/>
          <p:cNvSpPr txBox="1"/>
          <p:nvPr>
            <p:ph idx="3" type="body"/>
          </p:nvPr>
        </p:nvSpPr>
        <p:spPr>
          <a:xfrm>
            <a:off x="12357102" y="3924300"/>
            <a:ext cx="11264900" cy="933208"/>
          </a:xfrm>
          <a:prstGeom prst="rect">
            <a:avLst/>
          </a:prstGeom>
          <a:noFill/>
          <a:ln>
            <a:noFill/>
          </a:ln>
        </p:spPr>
        <p:txBody>
          <a:bodyPr anchorCtr="0" anchor="b" bIns="0" lIns="0" spcFirstLastPara="1" rIns="0" wrap="square" tIns="0">
            <a:normAutofit/>
          </a:bodyPr>
          <a:lstStyle>
            <a:lvl1pPr indent="-228600" lvl="0" marL="457200" algn="l">
              <a:lnSpc>
                <a:spcPct val="90000"/>
              </a:lnSpc>
              <a:spcBef>
                <a:spcPts val="2000"/>
              </a:spcBef>
              <a:spcAft>
                <a:spcPts val="0"/>
              </a:spcAft>
              <a:buClr>
                <a:schemeClr val="lt1"/>
              </a:buClr>
              <a:buSzPts val="4800"/>
              <a:buNone/>
              <a:defRPr b="1" sz="4800">
                <a:solidFill>
                  <a:schemeClr val="lt1"/>
                </a:solidFill>
              </a:defRPr>
            </a:lvl1pPr>
            <a:lvl2pPr indent="-228600" lvl="1" marL="914400" algn="l">
              <a:lnSpc>
                <a:spcPct val="90000"/>
              </a:lnSpc>
              <a:spcBef>
                <a:spcPts val="1000"/>
              </a:spcBef>
              <a:spcAft>
                <a:spcPts val="0"/>
              </a:spcAft>
              <a:buClr>
                <a:srgbClr val="323232"/>
              </a:buClr>
              <a:buSzPts val="4000"/>
              <a:buNone/>
              <a:defRPr b="1" sz="4000"/>
            </a:lvl2pPr>
            <a:lvl3pPr indent="-228600" lvl="2" marL="1371600" algn="l">
              <a:lnSpc>
                <a:spcPct val="90000"/>
              </a:lnSpc>
              <a:spcBef>
                <a:spcPts val="1000"/>
              </a:spcBef>
              <a:spcAft>
                <a:spcPts val="0"/>
              </a:spcAft>
              <a:buClr>
                <a:srgbClr val="323232"/>
              </a:buClr>
              <a:buSzPts val="3600"/>
              <a:buNone/>
              <a:defRPr b="1" sz="3600"/>
            </a:lvl3pPr>
            <a:lvl4pPr indent="-228600" lvl="3" marL="1828800" algn="l">
              <a:lnSpc>
                <a:spcPct val="90000"/>
              </a:lnSpc>
              <a:spcBef>
                <a:spcPts val="1000"/>
              </a:spcBef>
              <a:spcAft>
                <a:spcPts val="0"/>
              </a:spcAft>
              <a:buClr>
                <a:srgbClr val="323232"/>
              </a:buClr>
              <a:buSzPts val="3200"/>
              <a:buNone/>
              <a:defRPr b="1" sz="3200"/>
            </a:lvl4pPr>
            <a:lvl5pPr indent="-228600" lvl="4" marL="2286000" algn="l">
              <a:lnSpc>
                <a:spcPct val="90000"/>
              </a:lnSpc>
              <a:spcBef>
                <a:spcPts val="1000"/>
              </a:spcBef>
              <a:spcAft>
                <a:spcPts val="0"/>
              </a:spcAft>
              <a:buClr>
                <a:srgbClr val="323232"/>
              </a:buClr>
              <a:buSzPts val="3200"/>
              <a:buNone/>
              <a:defRPr b="1" sz="3200"/>
            </a:lvl5pPr>
            <a:lvl6pPr indent="-228600" lvl="5" marL="2743200" algn="l">
              <a:lnSpc>
                <a:spcPct val="90000"/>
              </a:lnSpc>
              <a:spcBef>
                <a:spcPts val="1000"/>
              </a:spcBef>
              <a:spcAft>
                <a:spcPts val="0"/>
              </a:spcAft>
              <a:buClr>
                <a:schemeClr val="dk1"/>
              </a:buClr>
              <a:buSzPts val="3200"/>
              <a:buNone/>
              <a:defRPr b="1" sz="3200"/>
            </a:lvl6pPr>
            <a:lvl7pPr indent="-228600" lvl="6" marL="3200400" algn="l">
              <a:lnSpc>
                <a:spcPct val="90000"/>
              </a:lnSpc>
              <a:spcBef>
                <a:spcPts val="1000"/>
              </a:spcBef>
              <a:spcAft>
                <a:spcPts val="0"/>
              </a:spcAft>
              <a:buClr>
                <a:schemeClr val="dk1"/>
              </a:buClr>
              <a:buSzPts val="3200"/>
              <a:buNone/>
              <a:defRPr b="1" sz="3200"/>
            </a:lvl7pPr>
            <a:lvl8pPr indent="-228600" lvl="7" marL="3657600" algn="l">
              <a:lnSpc>
                <a:spcPct val="90000"/>
              </a:lnSpc>
              <a:spcBef>
                <a:spcPts val="1000"/>
              </a:spcBef>
              <a:spcAft>
                <a:spcPts val="0"/>
              </a:spcAft>
              <a:buClr>
                <a:schemeClr val="dk1"/>
              </a:buClr>
              <a:buSzPts val="3200"/>
              <a:buNone/>
              <a:defRPr b="1" sz="3200"/>
            </a:lvl8pPr>
            <a:lvl9pPr indent="-228600" lvl="8" marL="4114800" algn="l">
              <a:lnSpc>
                <a:spcPct val="90000"/>
              </a:lnSpc>
              <a:spcBef>
                <a:spcPts val="1000"/>
              </a:spcBef>
              <a:spcAft>
                <a:spcPts val="0"/>
              </a:spcAft>
              <a:buClr>
                <a:schemeClr val="dk1"/>
              </a:buClr>
              <a:buSzPts val="3200"/>
              <a:buNone/>
              <a:defRPr b="1" sz="3200"/>
            </a:lvl9pPr>
          </a:lstStyle>
          <a:p/>
        </p:txBody>
      </p:sp>
      <p:sp>
        <p:nvSpPr>
          <p:cNvPr id="71" name="Google Shape;71;p48"/>
          <p:cNvSpPr txBox="1"/>
          <p:nvPr>
            <p:ph idx="4" type="body"/>
          </p:nvPr>
        </p:nvSpPr>
        <p:spPr>
          <a:xfrm>
            <a:off x="12357102" y="5010150"/>
            <a:ext cx="11264900" cy="6686550"/>
          </a:xfrm>
          <a:prstGeom prst="rect">
            <a:avLst/>
          </a:prstGeom>
          <a:noFill/>
          <a:ln>
            <a:noFill/>
          </a:ln>
        </p:spPr>
        <p:txBody>
          <a:bodyPr anchorCtr="0" anchor="t" bIns="0" lIns="0" spcFirstLastPara="1" rIns="0" wrap="square" tIns="0">
            <a:normAutofit/>
          </a:bodyPr>
          <a:lstStyle>
            <a:lvl1pPr indent="-584200" lvl="0" marL="457200" algn="l">
              <a:lnSpc>
                <a:spcPct val="90000"/>
              </a:lnSpc>
              <a:spcBef>
                <a:spcPts val="2000"/>
              </a:spcBef>
              <a:spcAft>
                <a:spcPts val="0"/>
              </a:spcAft>
              <a:buClr>
                <a:schemeClr val="lt1"/>
              </a:buClr>
              <a:buSzPts val="5600"/>
              <a:buChar char="•"/>
              <a:defRPr>
                <a:solidFill>
                  <a:schemeClr val="lt1"/>
                </a:solidFill>
              </a:defRPr>
            </a:lvl1pPr>
            <a:lvl2pPr indent="-533400" lvl="1" marL="914400" algn="l">
              <a:lnSpc>
                <a:spcPct val="90000"/>
              </a:lnSpc>
              <a:spcBef>
                <a:spcPts val="1000"/>
              </a:spcBef>
              <a:spcAft>
                <a:spcPts val="0"/>
              </a:spcAft>
              <a:buClr>
                <a:schemeClr val="lt1"/>
              </a:buClr>
              <a:buSzPts val="4800"/>
              <a:buChar char="•"/>
              <a:defRPr>
                <a:solidFill>
                  <a:schemeClr val="lt1"/>
                </a:solidFill>
              </a:defRPr>
            </a:lvl2pPr>
            <a:lvl3pPr indent="-482600" lvl="2" marL="1371600" algn="l">
              <a:lnSpc>
                <a:spcPct val="90000"/>
              </a:lnSpc>
              <a:spcBef>
                <a:spcPts val="1000"/>
              </a:spcBef>
              <a:spcAft>
                <a:spcPts val="0"/>
              </a:spcAft>
              <a:buClr>
                <a:schemeClr val="lt1"/>
              </a:buClr>
              <a:buSzPts val="4000"/>
              <a:buChar char="•"/>
              <a:defRPr>
                <a:solidFill>
                  <a:schemeClr val="lt1"/>
                </a:solidFill>
              </a:defRPr>
            </a:lvl3pPr>
            <a:lvl4pPr indent="-457200" lvl="3" marL="1828800" algn="l">
              <a:lnSpc>
                <a:spcPct val="90000"/>
              </a:lnSpc>
              <a:spcBef>
                <a:spcPts val="1000"/>
              </a:spcBef>
              <a:spcAft>
                <a:spcPts val="0"/>
              </a:spcAft>
              <a:buClr>
                <a:schemeClr val="lt1"/>
              </a:buClr>
              <a:buSzPts val="3600"/>
              <a:buChar char="•"/>
              <a:defRPr>
                <a:solidFill>
                  <a:schemeClr val="lt1"/>
                </a:solidFill>
              </a:defRPr>
            </a:lvl4pPr>
            <a:lvl5pPr indent="-457200" lvl="4" marL="2286000" algn="l">
              <a:lnSpc>
                <a:spcPct val="90000"/>
              </a:lnSpc>
              <a:spcBef>
                <a:spcPts val="1000"/>
              </a:spcBef>
              <a:spcAft>
                <a:spcPts val="0"/>
              </a:spcAft>
              <a:buClr>
                <a:schemeClr val="lt1"/>
              </a:buClr>
              <a:buSzPts val="3600"/>
              <a:buChar char="•"/>
              <a:defRPr>
                <a:solidFill>
                  <a:schemeClr val="lt1"/>
                </a:solidFill>
              </a:defRPr>
            </a:lvl5pPr>
            <a:lvl6pPr indent="-342900" lvl="5" marL="2743200" algn="l">
              <a:lnSpc>
                <a:spcPct val="90000"/>
              </a:lnSpc>
              <a:spcBef>
                <a:spcPts val="1000"/>
              </a:spcBef>
              <a:spcAft>
                <a:spcPts val="0"/>
              </a:spcAft>
              <a:buClr>
                <a:schemeClr val="dk1"/>
              </a:buClr>
              <a:buSzPts val="1800"/>
              <a:buChar char="•"/>
              <a:defRPr/>
            </a:lvl6pPr>
            <a:lvl7pPr indent="-342900" lvl="6" marL="3200400" algn="l">
              <a:lnSpc>
                <a:spcPct val="90000"/>
              </a:lnSpc>
              <a:spcBef>
                <a:spcPts val="1000"/>
              </a:spcBef>
              <a:spcAft>
                <a:spcPts val="0"/>
              </a:spcAft>
              <a:buClr>
                <a:schemeClr val="dk1"/>
              </a:buClr>
              <a:buSzPts val="1800"/>
              <a:buChar char="•"/>
              <a:defRPr/>
            </a:lvl7pPr>
            <a:lvl8pPr indent="-342900" lvl="7" marL="3657600" algn="l">
              <a:lnSpc>
                <a:spcPct val="90000"/>
              </a:lnSpc>
              <a:spcBef>
                <a:spcPts val="1000"/>
              </a:spcBef>
              <a:spcAft>
                <a:spcPts val="0"/>
              </a:spcAft>
              <a:buClr>
                <a:schemeClr val="dk1"/>
              </a:buClr>
              <a:buSzPts val="1800"/>
              <a:buChar char="•"/>
              <a:defRPr/>
            </a:lvl8pPr>
            <a:lvl9pPr indent="-342900" lvl="8" marL="4114800" algn="l">
              <a:lnSpc>
                <a:spcPct val="90000"/>
              </a:lnSpc>
              <a:spcBef>
                <a:spcPts val="1000"/>
              </a:spcBef>
              <a:spcAft>
                <a:spcPts val="0"/>
              </a:spcAft>
              <a:buClr>
                <a:schemeClr val="dk1"/>
              </a:buClr>
              <a:buSzPts val="1800"/>
              <a:buChar char="•"/>
              <a:defRPr/>
            </a:lvl9pPr>
          </a:lstStyle>
          <a:p/>
        </p:txBody>
      </p:sp>
      <p:pic>
        <p:nvPicPr>
          <p:cNvPr id="72" name="Google Shape;72;p48"/>
          <p:cNvPicPr preferRelativeResize="0"/>
          <p:nvPr/>
        </p:nvPicPr>
        <p:blipFill rotWithShape="1">
          <a:blip r:embed="rId2">
            <a:alphaModFix/>
          </a:blip>
          <a:srcRect b="0" l="0" r="0" t="0"/>
          <a:stretch/>
        </p:blipFill>
        <p:spPr>
          <a:xfrm>
            <a:off x="762000" y="12469466"/>
            <a:ext cx="2171700" cy="484533"/>
          </a:xfrm>
          <a:prstGeom prst="rect">
            <a:avLst/>
          </a:prstGeom>
          <a:noFill/>
          <a:ln>
            <a:noFill/>
          </a:ln>
        </p:spPr>
      </p:pic>
      <p:sp>
        <p:nvSpPr>
          <p:cNvPr id="73" name="Google Shape;73;p48"/>
          <p:cNvSpPr txBox="1"/>
          <p:nvPr>
            <p:ph idx="12" type="sldNum"/>
          </p:nvPr>
        </p:nvSpPr>
        <p:spPr>
          <a:xfrm>
            <a:off x="15659100" y="-1103312"/>
            <a:ext cx="5486400" cy="276999"/>
          </a:xfrm>
          <a:prstGeom prst="rect">
            <a:avLst/>
          </a:prstGeom>
          <a:noFill/>
          <a:ln>
            <a:noFill/>
          </a:ln>
        </p:spPr>
        <p:txBody>
          <a:bodyPr anchorCtr="0" anchor="ctr" bIns="0" lIns="0" spcFirstLastPara="1" rIns="0" wrap="square" tIns="0">
            <a:noAutofit/>
          </a:bodyPr>
          <a:lstStyle>
            <a:lvl1pPr indent="0" lvl="0"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800"/>
              <a:buFont typeface="Arial"/>
              <a:buNone/>
              <a:defRPr b="0" i="0" sz="18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IE"/>
              <a:t>‹#›</a:t>
            </a:fld>
            <a:endParaRPr/>
          </a:p>
        </p:txBody>
      </p:sp>
      <p:sp>
        <p:nvSpPr>
          <p:cNvPr id="74" name="Google Shape;74;p48"/>
          <p:cNvSpPr txBox="1"/>
          <p:nvPr/>
        </p:nvSpPr>
        <p:spPr>
          <a:xfrm>
            <a:off x="762000" y="762001"/>
            <a:ext cx="1601788" cy="215444"/>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SERENITY</a:t>
            </a:r>
            <a:endParaRPr b="0" i="0" sz="1200" u="none" cap="none" strike="noStrike">
              <a:solidFill>
                <a:schemeClr val="lt1"/>
              </a:solidFill>
              <a:latin typeface="Arial"/>
              <a:ea typeface="Arial"/>
              <a:cs typeface="Arial"/>
              <a:sym typeface="Arial"/>
            </a:endParaRPr>
          </a:p>
        </p:txBody>
      </p:sp>
      <p:sp>
        <p:nvSpPr>
          <p:cNvPr id="75" name="Google Shape;75;p48"/>
          <p:cNvSpPr txBox="1"/>
          <p:nvPr/>
        </p:nvSpPr>
        <p:spPr>
          <a:xfrm>
            <a:off x="22020212" y="740202"/>
            <a:ext cx="1601788" cy="215444"/>
          </a:xfrm>
          <a:prstGeom prst="rect">
            <a:avLst/>
          </a:prstGeom>
          <a:noFill/>
          <a:ln>
            <a:noFill/>
          </a:ln>
        </p:spPr>
        <p:txBody>
          <a:bodyPr anchorCtr="0" anchor="t" bIns="0" lIns="0" spcFirstLastPara="1" rIns="0" wrap="square" tIns="0">
            <a:spAutoFit/>
          </a:bodyPr>
          <a:lstStyle/>
          <a:p>
            <a:pPr indent="0" lvl="0" marL="0" marR="0" rtl="0" algn="r">
              <a:lnSpc>
                <a:spcPct val="100000"/>
              </a:lnSpc>
              <a:spcBef>
                <a:spcPts val="0"/>
              </a:spcBef>
              <a:spcAft>
                <a:spcPts val="0"/>
              </a:spcAft>
              <a:buClr>
                <a:srgbClr val="000000"/>
              </a:buClr>
              <a:buSzPts val="1400"/>
              <a:buFont typeface="Arial"/>
              <a:buNone/>
            </a:pPr>
            <a:r>
              <a:rPr b="0" i="0" lang="en-IE" sz="1400" u="none" cap="none" strike="noStrike">
                <a:solidFill>
                  <a:schemeClr val="lt1"/>
                </a:solidFill>
                <a:latin typeface="Arial"/>
                <a:ea typeface="Arial"/>
                <a:cs typeface="Arial"/>
                <a:sym typeface="Arial"/>
              </a:rPr>
              <a:t>2025</a:t>
            </a:r>
            <a:endParaRPr b="0" i="0" sz="1200" u="none" cap="none" strike="noStrike">
              <a:solidFill>
                <a:schemeClr val="lt1"/>
              </a:solidFill>
              <a:latin typeface="Arial"/>
              <a:ea typeface="Arial"/>
              <a:cs typeface="Arial"/>
              <a:sym typeface="Arial"/>
            </a:endParaRPr>
          </a:p>
        </p:txBody>
      </p:sp>
      <p:pic>
        <p:nvPicPr>
          <p:cNvPr id="76" name="Google Shape;76;p48"/>
          <p:cNvPicPr preferRelativeResize="0"/>
          <p:nvPr/>
        </p:nvPicPr>
        <p:blipFill rotWithShape="1">
          <a:blip r:embed="rId3">
            <a:alphaModFix/>
          </a:blip>
          <a:srcRect b="0" l="0" r="0" t="0"/>
          <a:stretch/>
        </p:blipFill>
        <p:spPr>
          <a:xfrm>
            <a:off x="22834420" y="12214236"/>
            <a:ext cx="847338" cy="99499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8F8F8"/>
        </a:solidFill>
      </p:bgPr>
    </p:bg>
    <p:spTree>
      <p:nvGrpSpPr>
        <p:cNvPr id="9" name="Shape 9"/>
        <p:cNvGrpSpPr/>
        <p:nvPr/>
      </p:nvGrpSpPr>
      <p:grpSpPr>
        <a:xfrm>
          <a:off x="0" y="0"/>
          <a:ext cx="0" cy="0"/>
          <a:chOff x="0" y="0"/>
          <a:chExt cx="0" cy="0"/>
        </a:xfrm>
      </p:grpSpPr>
      <p:sp>
        <p:nvSpPr>
          <p:cNvPr id="10" name="Google Shape;10;p39"/>
          <p:cNvSpPr txBox="1"/>
          <p:nvPr>
            <p:ph type="title"/>
          </p:nvPr>
        </p:nvSpPr>
        <p:spPr>
          <a:xfrm>
            <a:off x="761999" y="1524000"/>
            <a:ext cx="15128875" cy="4484687"/>
          </a:xfrm>
          <a:prstGeom prst="rect">
            <a:avLst/>
          </a:prstGeom>
          <a:noFill/>
          <a:ln>
            <a:noFill/>
          </a:ln>
        </p:spPr>
        <p:txBody>
          <a:bodyPr anchorCtr="0" anchor="t" bIns="0" lIns="0" spcFirstLastPara="1" rIns="0" wrap="square" tIns="0">
            <a:normAutofit/>
          </a:bodyPr>
          <a:lstStyle>
            <a:lvl1pPr lvl="0" marR="0" rtl="0" algn="l">
              <a:lnSpc>
                <a:spcPct val="90000"/>
              </a:lnSpc>
              <a:spcBef>
                <a:spcPts val="0"/>
              </a:spcBef>
              <a:spcAft>
                <a:spcPts val="0"/>
              </a:spcAft>
              <a:buClr>
                <a:srgbClr val="323232"/>
              </a:buClr>
              <a:buSzPts val="8000"/>
              <a:buFont typeface="Arial"/>
              <a:buNone/>
              <a:defRPr b="0" i="0" sz="8000" u="none" cap="none" strike="noStrike">
                <a:solidFill>
                  <a:srgbClr val="323232"/>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9"/>
          <p:cNvSpPr txBox="1"/>
          <p:nvPr>
            <p:ph idx="1" type="body"/>
          </p:nvPr>
        </p:nvSpPr>
        <p:spPr>
          <a:xfrm>
            <a:off x="755650" y="6858000"/>
            <a:ext cx="15135225" cy="4838700"/>
          </a:xfrm>
          <a:prstGeom prst="rect">
            <a:avLst/>
          </a:prstGeom>
          <a:noFill/>
          <a:ln>
            <a:noFill/>
          </a:ln>
        </p:spPr>
        <p:txBody>
          <a:bodyPr anchorCtr="0" anchor="t" bIns="0" lIns="0" spcFirstLastPara="1" rIns="0" wrap="square" tIns="0">
            <a:normAutofit/>
          </a:bodyPr>
          <a:lstStyle>
            <a:lvl1pPr indent="-584200" lvl="0" marL="457200" marR="0" rtl="0" algn="l">
              <a:lnSpc>
                <a:spcPct val="90000"/>
              </a:lnSpc>
              <a:spcBef>
                <a:spcPts val="2000"/>
              </a:spcBef>
              <a:spcAft>
                <a:spcPts val="0"/>
              </a:spcAft>
              <a:buClr>
                <a:srgbClr val="323232"/>
              </a:buClr>
              <a:buSzPts val="5600"/>
              <a:buFont typeface="Arial"/>
              <a:buChar char="•"/>
              <a:defRPr b="0" i="0" sz="5600" u="none" cap="none" strike="noStrike">
                <a:solidFill>
                  <a:srgbClr val="323232"/>
                </a:solidFill>
                <a:latin typeface="Arial"/>
                <a:ea typeface="Arial"/>
                <a:cs typeface="Arial"/>
                <a:sym typeface="Arial"/>
              </a:defRPr>
            </a:lvl1pPr>
            <a:lvl2pPr indent="-533400" lvl="1" marL="914400" marR="0" rtl="0" algn="l">
              <a:lnSpc>
                <a:spcPct val="90000"/>
              </a:lnSpc>
              <a:spcBef>
                <a:spcPts val="1000"/>
              </a:spcBef>
              <a:spcAft>
                <a:spcPts val="0"/>
              </a:spcAft>
              <a:buClr>
                <a:srgbClr val="323232"/>
              </a:buClr>
              <a:buSzPts val="4800"/>
              <a:buFont typeface="Arial"/>
              <a:buChar char="•"/>
              <a:defRPr b="0" i="0" sz="4800" u="none" cap="none" strike="noStrike">
                <a:solidFill>
                  <a:srgbClr val="323232"/>
                </a:solidFill>
                <a:latin typeface="Arial"/>
                <a:ea typeface="Arial"/>
                <a:cs typeface="Arial"/>
                <a:sym typeface="Arial"/>
              </a:defRPr>
            </a:lvl2pPr>
            <a:lvl3pPr indent="-482600" lvl="2" marL="1371600" marR="0" rtl="0" algn="l">
              <a:lnSpc>
                <a:spcPct val="90000"/>
              </a:lnSpc>
              <a:spcBef>
                <a:spcPts val="1000"/>
              </a:spcBef>
              <a:spcAft>
                <a:spcPts val="0"/>
              </a:spcAft>
              <a:buClr>
                <a:srgbClr val="323232"/>
              </a:buClr>
              <a:buSzPts val="4000"/>
              <a:buFont typeface="Arial"/>
              <a:buChar char="•"/>
              <a:defRPr b="0" i="0" sz="4000" u="none" cap="none" strike="noStrike">
                <a:solidFill>
                  <a:srgbClr val="323232"/>
                </a:solidFill>
                <a:latin typeface="Arial"/>
                <a:ea typeface="Arial"/>
                <a:cs typeface="Arial"/>
                <a:sym typeface="Arial"/>
              </a:defRPr>
            </a:lvl3pPr>
            <a:lvl4pPr indent="-457200" lvl="3" marL="1828800"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4pPr>
            <a:lvl5pPr indent="-457200" lvl="4" marL="2286000" marR="0" rtl="0" algn="l">
              <a:lnSpc>
                <a:spcPct val="90000"/>
              </a:lnSpc>
              <a:spcBef>
                <a:spcPts val="1000"/>
              </a:spcBef>
              <a:spcAft>
                <a:spcPts val="0"/>
              </a:spcAft>
              <a:buClr>
                <a:srgbClr val="323232"/>
              </a:buClr>
              <a:buSzPts val="3600"/>
              <a:buFont typeface="Arial"/>
              <a:buChar char="•"/>
              <a:defRPr b="0" i="0" sz="3600" u="none" cap="none" strike="noStrike">
                <a:solidFill>
                  <a:srgbClr val="323232"/>
                </a:solidFill>
                <a:latin typeface="Arial"/>
                <a:ea typeface="Arial"/>
                <a:cs typeface="Arial"/>
                <a:sym typeface="Arial"/>
              </a:defRPr>
            </a:lvl5pPr>
            <a:lvl6pPr indent="-457200" lvl="5" marL="2743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6pPr>
            <a:lvl7pPr indent="-457200" lvl="6" marL="32004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7pPr>
            <a:lvl8pPr indent="-457200" lvl="7" marL="36576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8pPr>
            <a:lvl9pPr indent="-457200" lvl="8" marL="41148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15:clr>
            <a:srgbClr val="F26B43"/>
          </p15:clr>
        </p15:guide>
        <p15:guide id="2" pos="15360">
          <p15:clr>
            <a:srgbClr val="F26B43"/>
          </p15:clr>
        </p15:guide>
        <p15:guide id="3" pos="480">
          <p15:clr>
            <a:srgbClr val="F26B43"/>
          </p15:clr>
        </p15:guide>
        <p15:guide id="4" pos="1489">
          <p15:clr>
            <a:srgbClr val="F26B43"/>
          </p15:clr>
        </p15:guide>
        <p15:guide id="5" pos="1697">
          <p15:clr>
            <a:srgbClr val="F26B43"/>
          </p15:clr>
        </p15:guide>
        <p15:guide id="6" pos="2706">
          <p15:clr>
            <a:srgbClr val="F26B43"/>
          </p15:clr>
        </p15:guide>
        <p15:guide id="7" pos="2914">
          <p15:clr>
            <a:srgbClr val="F26B43"/>
          </p15:clr>
        </p15:guide>
        <p15:guide id="8" pos="3924">
          <p15:clr>
            <a:srgbClr val="F26B43"/>
          </p15:clr>
        </p15:guide>
        <p15:guide id="9" pos="4132">
          <p15:clr>
            <a:srgbClr val="F26B43"/>
          </p15:clr>
        </p15:guide>
        <p15:guide id="10" pos="5141">
          <p15:clr>
            <a:srgbClr val="F26B43"/>
          </p15:clr>
        </p15:guide>
        <p15:guide id="11" pos="5349">
          <p15:clr>
            <a:srgbClr val="F26B43"/>
          </p15:clr>
        </p15:guide>
        <p15:guide id="12" pos="6358">
          <p15:clr>
            <a:srgbClr val="F26B43"/>
          </p15:clr>
        </p15:guide>
        <p15:guide id="13" pos="6566">
          <p15:clr>
            <a:srgbClr val="F26B43"/>
          </p15:clr>
        </p15:guide>
        <p15:guide id="14" pos="7576">
          <p15:clr>
            <a:srgbClr val="F26B43"/>
          </p15:clr>
        </p15:guide>
        <p15:guide id="15" pos="7784">
          <p15:clr>
            <a:srgbClr val="F26B43"/>
          </p15:clr>
        </p15:guide>
        <p15:guide id="16" pos="8808">
          <p15:clr>
            <a:srgbClr val="F26B43"/>
          </p15:clr>
        </p15:guide>
        <p15:guide id="17" pos="9001">
          <p15:clr>
            <a:srgbClr val="F26B43"/>
          </p15:clr>
        </p15:guide>
        <p15:guide id="18" pos="10010">
          <p15:clr>
            <a:srgbClr val="F26B43"/>
          </p15:clr>
        </p15:guide>
        <p15:guide id="19" pos="10218">
          <p15:clr>
            <a:srgbClr val="F26B43"/>
          </p15:clr>
        </p15:guide>
        <p15:guide id="20" pos="11228">
          <p15:clr>
            <a:srgbClr val="F26B43"/>
          </p15:clr>
        </p15:guide>
        <p15:guide id="21" pos="11436">
          <p15:clr>
            <a:srgbClr val="F26B43"/>
          </p15:clr>
        </p15:guide>
        <p15:guide id="22" pos="12445">
          <p15:clr>
            <a:srgbClr val="F26B43"/>
          </p15:clr>
        </p15:guide>
        <p15:guide id="23" pos="12653">
          <p15:clr>
            <a:srgbClr val="F26B43"/>
          </p15:clr>
        </p15:guide>
        <p15:guide id="24" pos="13662">
          <p15:clr>
            <a:srgbClr val="F26B43"/>
          </p15:clr>
        </p15:guide>
        <p15:guide id="25" pos="13896">
          <p15:clr>
            <a:srgbClr val="F26B43"/>
          </p15:clr>
        </p15:guide>
        <p15:guide id="26" pos="14880">
          <p15:clr>
            <a:srgbClr val="F26B43"/>
          </p15:clr>
        </p15:guide>
        <p15:guide id="27" orient="horz">
          <p15:clr>
            <a:srgbClr val="F26B43"/>
          </p15:clr>
        </p15:guide>
        <p15:guide id="28" orient="horz" pos="8640">
          <p15:clr>
            <a:srgbClr val="F26B43"/>
          </p15:clr>
        </p15:guide>
        <p15:guide id="29" orient="horz" pos="960">
          <p15:clr>
            <a:srgbClr val="F26B43"/>
          </p15:clr>
        </p15:guide>
        <p15:guide id="30" orient="horz" pos="7680">
          <p15:clr>
            <a:srgbClr val="F26B43"/>
          </p15:clr>
        </p15:guide>
        <p15:guide id="31" orient="horz" pos="8160">
          <p15:clr>
            <a:srgbClr val="F26B43"/>
          </p15:clr>
        </p15:guide>
        <p15:guide id="32" orient="horz" pos="480">
          <p15:clr>
            <a:srgbClr val="F26B43"/>
          </p15:clr>
        </p15:guide>
        <p15:guide id="33" orient="horz" pos="7368">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hyperlink" Target="https://www.freepik.com/free-vector/sharing-content-social-media_7769215.htm#fromView=search&amp;page=1&amp;position=0&amp;uuid=936f5367-1938-4269-85b5-b7e0b40076a3&amp;query=Google+Yourself+animation" TargetMode="Externa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 Id="rId3" Type="http://schemas.openxmlformats.org/officeDocument/2006/relationships/hyperlink" Target="https://www.freepik.com/free-vector/landing-page-template_1988188.htm#fromView=search&amp;page=1&amp;position=3&amp;uuid=715be5c5-d0f5-40c3-a05d-e1395121f8c8&amp;query=Adjusting+App+Permissions+to+Minimise+Data+Collection+animation" TargetMode="Externa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 Id="rId3" Type="http://schemas.openxmlformats.org/officeDocument/2006/relationships/hyperlink" Target="https://www.freepik.com/premium-vector/business-team-management_134040177.htm#fromView=search&amp;page=1&amp;position=7&amp;uuid=05c4d5bc-0a42-416c-b835-f4ee3af45533&amp;query=Disabling+Geolocation+and+Metadata+Sharing+animation" TargetMode="Externa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2.xml"/><Relationship Id="rId3" Type="http://schemas.openxmlformats.org/officeDocument/2006/relationships/image" Target="../media/image1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4.xml"/><Relationship Id="rId3" Type="http://schemas.openxmlformats.org/officeDocument/2006/relationships/hyperlink" Target="https://www.youtube.com/watch?v=BcdZm3WAF4A" TargetMode="External"/><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1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2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2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2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 Id="rId3" Type="http://schemas.openxmlformats.org/officeDocument/2006/relationships/image" Target="../media/image3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1" Type="http://schemas.openxmlformats.org/officeDocument/2006/relationships/hyperlink" Target="https://mindyertime.scot/" TargetMode="External"/><Relationship Id="rId10" Type="http://schemas.openxmlformats.org/officeDocument/2006/relationships/hyperlink" Target="https://www.rsph.org.uk/uploads/assets/uploaded/62be270a-38f9-4a04-9f79c9fc91e3d6d3.pdf" TargetMode="External"/><Relationship Id="rId13" Type="http://schemas.openxmlformats.org/officeDocument/2006/relationships/hyperlink" Target="https://www.unicef.org/globalinsight/reports/policy-guidance-ai-children" TargetMode="External"/><Relationship Id="rId12" Type="http://schemas.openxmlformats.org/officeDocument/2006/relationships/hyperlink" Target="https://saferinternet.org.uk/guide-and-resource" TargetMode="External"/><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hyperlink" Target="https://www.commonsensemedia.org/privacy-and-internet-safety" TargetMode="External"/><Relationship Id="rId4" Type="http://schemas.openxmlformats.org/officeDocument/2006/relationships/hyperlink" Target="https://www.enisa.europa.eu/" TargetMode="External"/><Relationship Id="rId9" Type="http://schemas.openxmlformats.org/officeDocument/2006/relationships/hyperlink" Target="https://www.oecd.org/" TargetMode="External"/><Relationship Id="rId14" Type="http://schemas.openxmlformats.org/officeDocument/2006/relationships/hyperlink" Target="https://www.unicef-irc.org/" TargetMode="External"/><Relationship Id="rId5" Type="http://schemas.openxmlformats.org/officeDocument/2006/relationships/hyperlink" Target="https://doi.org/10.1177/1461444816686318" TargetMode="External"/><Relationship Id="rId6" Type="http://schemas.openxmlformats.org/officeDocument/2006/relationships/hyperlink" Target="https://www.microsoft.com/" TargetMode="External"/><Relationship Id="rId7" Type="http://schemas.openxmlformats.org/officeDocument/2006/relationships/hyperlink" Target="https://datadetoxkit.org/" TargetMode="External"/><Relationship Id="rId8" Type="http://schemas.openxmlformats.org/officeDocument/2006/relationships/hyperlink" Target="https://www.ncsc.gov.uk/cyberaware"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s://www.freepik.com/free-vector/digital-detox-flat-background-with-people-reading-book-meditating-lotus-pose-riding-bike-vector-illustration_64993121.htm#fromView=search&amp;page=1&amp;position=28&amp;uuid=c025ec8c-f1ba-4b4f-9c30-c33ffe2c02e9&amp;query=digital+Setting+Healthy+Boundaries+animation" TargetMode="Externa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93" name="Shape 93"/>
        <p:cNvGrpSpPr/>
        <p:nvPr/>
      </p:nvGrpSpPr>
      <p:grpSpPr>
        <a:xfrm>
          <a:off x="0" y="0"/>
          <a:ext cx="0" cy="0"/>
          <a:chOff x="0" y="0"/>
          <a:chExt cx="0" cy="0"/>
        </a:xfrm>
      </p:grpSpPr>
      <p:sp>
        <p:nvSpPr>
          <p:cNvPr id="94" name="Google Shape;94;p1"/>
          <p:cNvSpPr txBox="1"/>
          <p:nvPr>
            <p:ph type="title"/>
          </p:nvPr>
        </p:nvSpPr>
        <p:spPr>
          <a:xfrm>
            <a:off x="762000" y="5657850"/>
            <a:ext cx="18063300" cy="3213600"/>
          </a:xfrm>
          <a:prstGeom prst="rect">
            <a:avLst/>
          </a:prstGeom>
          <a:noFill/>
          <a:ln>
            <a:noFill/>
          </a:ln>
        </p:spPr>
        <p:txBody>
          <a:bodyPr anchorCtr="0" anchor="t" bIns="0" lIns="0" spcFirstLastPara="1" rIns="0" wrap="square" tIns="0">
            <a:normAutofit fontScale="90000"/>
          </a:bodyPr>
          <a:lstStyle/>
          <a:p>
            <a:pPr indent="0" lvl="0" marL="0" rtl="0" algn="l">
              <a:lnSpc>
                <a:spcPct val="90000"/>
              </a:lnSpc>
              <a:spcBef>
                <a:spcPts val="0"/>
              </a:spcBef>
              <a:spcAft>
                <a:spcPts val="0"/>
              </a:spcAft>
              <a:buClr>
                <a:schemeClr val="lt1"/>
              </a:buClr>
              <a:buSzPct val="112121"/>
              <a:buFont typeface="Arial"/>
              <a:buNone/>
            </a:pPr>
            <a:r>
              <a:rPr lang="en-IE"/>
              <a:t>Título do Módulo</a:t>
            </a:r>
            <a:r>
              <a:rPr lang="en-IE">
                <a:latin typeface="Arial"/>
                <a:ea typeface="Arial"/>
                <a:cs typeface="Arial"/>
                <a:sym typeface="Arial"/>
              </a:rPr>
              <a:t>: </a:t>
            </a:r>
            <a:r>
              <a:rPr lang="en-IE"/>
              <a:t>Proteção de informações pessoais</a:t>
            </a:r>
            <a:br>
              <a:rPr lang="en-IE" sz="3300">
                <a:latin typeface="Arial"/>
                <a:ea typeface="Arial"/>
                <a:cs typeface="Arial"/>
                <a:sym typeface="Arial"/>
              </a:rPr>
            </a:br>
            <a:endParaRPr sz="3300">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5"/>
          <p:cNvSpPr txBox="1"/>
          <p:nvPr>
            <p:ph idx="1" type="body"/>
          </p:nvPr>
        </p:nvSpPr>
        <p:spPr>
          <a:xfrm>
            <a:off x="758824" y="2989490"/>
            <a:ext cx="22615525" cy="9202510"/>
          </a:xfrm>
          <a:prstGeom prst="rect">
            <a:avLst/>
          </a:prstGeom>
          <a:noFill/>
          <a:ln>
            <a:noFill/>
          </a:ln>
        </p:spPr>
        <p:txBody>
          <a:bodyPr anchorCtr="0" anchor="t" bIns="0" lIns="0" spcFirstLastPara="1" rIns="0" wrap="square" tIns="0">
            <a:normAutofit lnSpcReduction="20000"/>
          </a:bodyPr>
          <a:lstStyle/>
          <a:p>
            <a:pPr indent="0" lvl="0" marL="0" rtl="0" algn="l">
              <a:lnSpc>
                <a:spcPct val="115000"/>
              </a:lnSpc>
              <a:spcBef>
                <a:spcPts val="1200"/>
              </a:spcBef>
              <a:spcAft>
                <a:spcPts val="0"/>
              </a:spcAft>
              <a:buSzPts val="1100"/>
              <a:buNone/>
            </a:pPr>
            <a:r>
              <a:rPr lang="en-IE" sz="3200"/>
              <a:t>Uma amiga sua publica uma fotografia no Instagram mostrando a vista da sua casa e escreve na legenda: “</a:t>
            </a:r>
            <a:r>
              <a:rPr i="1" lang="en-IE" sz="3200"/>
              <a:t>Férias em família durante 2 semanas!</a:t>
            </a:r>
            <a:r>
              <a:rPr lang="en-IE" sz="3200"/>
              <a:t>”</a:t>
            </a:r>
            <a:endParaRPr sz="3200"/>
          </a:p>
          <a:p>
            <a:pPr indent="0" lvl="0" marL="0" rtl="0" algn="just">
              <a:lnSpc>
                <a:spcPct val="120000"/>
              </a:lnSpc>
              <a:spcBef>
                <a:spcPts val="2000"/>
              </a:spcBef>
              <a:spcAft>
                <a:spcPts val="0"/>
              </a:spcAft>
              <a:buSzPts val="3194"/>
              <a:buNone/>
            </a:pPr>
            <a:r>
              <a:rPr lang="en-IE" sz="3200"/>
              <a:t>À primeira vista, a publicação parece inofensiva. No entanto, também revela que ninguém está em casa e dá pistas sobre a localização. Alguém que reconheça a zona pode identificar a casa ou utilizar essa informação de forma prejudicial. Mesmo quando uma conta é privada, capturas de ecrã e partilhas podem fazer com que as publicações se espalhem mais do que o esperado.</a:t>
            </a:r>
            <a:endParaRPr/>
          </a:p>
          <a:p>
            <a:pPr indent="0" lvl="0" marL="228600" rtl="0" algn="just">
              <a:lnSpc>
                <a:spcPct val="120000"/>
              </a:lnSpc>
              <a:spcBef>
                <a:spcPts val="2000"/>
              </a:spcBef>
              <a:spcAft>
                <a:spcPts val="0"/>
              </a:spcAft>
              <a:buSzPts val="3194"/>
              <a:buNone/>
            </a:pPr>
            <a:r>
              <a:t/>
            </a:r>
            <a:endParaRPr sz="3200">
              <a:latin typeface="Arial"/>
              <a:ea typeface="Arial"/>
              <a:cs typeface="Arial"/>
              <a:sym typeface="Arial"/>
            </a:endParaRPr>
          </a:p>
          <a:p>
            <a:pPr indent="0" lvl="0" marL="0" rtl="0" algn="just">
              <a:lnSpc>
                <a:spcPct val="120000"/>
              </a:lnSpc>
              <a:spcBef>
                <a:spcPts val="2000"/>
              </a:spcBef>
              <a:spcAft>
                <a:spcPts val="0"/>
              </a:spcAft>
              <a:buSzPts val="3194"/>
              <a:buNone/>
            </a:pPr>
            <a:r>
              <a:rPr b="1" lang="en-IE" sz="3200"/>
              <a:t>Porque é importante</a:t>
            </a:r>
            <a:endParaRPr/>
          </a:p>
          <a:p>
            <a:pPr indent="0" lvl="0" marL="228600" rtl="0" algn="just">
              <a:lnSpc>
                <a:spcPct val="120000"/>
              </a:lnSpc>
              <a:spcBef>
                <a:spcPts val="2000"/>
              </a:spcBef>
              <a:spcAft>
                <a:spcPts val="0"/>
              </a:spcAft>
              <a:buSzPts val="3194"/>
              <a:buNone/>
            </a:pPr>
            <a:r>
              <a:rPr lang="en-IE" sz="3200">
                <a:latin typeface="Arial"/>
                <a:ea typeface="Arial"/>
                <a:cs typeface="Arial"/>
                <a:sym typeface="Arial"/>
              </a:rPr>
              <a:t>• </a:t>
            </a:r>
            <a:r>
              <a:rPr lang="en-IE" sz="3200"/>
              <a:t>Pequenos detalhes nas publicações podem revelar mais informação pessoal do que se imagina.</a:t>
            </a:r>
            <a:endParaRPr/>
          </a:p>
          <a:p>
            <a:pPr indent="0" lvl="0" marL="228600" rtl="0" algn="just">
              <a:lnSpc>
                <a:spcPct val="120000"/>
              </a:lnSpc>
              <a:spcBef>
                <a:spcPts val="2000"/>
              </a:spcBef>
              <a:spcAft>
                <a:spcPts val="0"/>
              </a:spcAft>
              <a:buSzPts val="3194"/>
              <a:buNone/>
            </a:pPr>
            <a:r>
              <a:rPr lang="en-IE" sz="3200">
                <a:latin typeface="Arial"/>
                <a:ea typeface="Arial"/>
                <a:cs typeface="Arial"/>
                <a:sym typeface="Arial"/>
              </a:rPr>
              <a:t>• </a:t>
            </a:r>
            <a:r>
              <a:rPr lang="en-IE" sz="3200"/>
              <a:t>Partilhar pistas sobre localização ou planos de viagem publicamente pode aumentar riscos de segurança.</a:t>
            </a:r>
            <a:endParaRPr/>
          </a:p>
          <a:p>
            <a:pPr indent="0" lvl="0" marL="228600" rtl="0" algn="just">
              <a:lnSpc>
                <a:spcPct val="120000"/>
              </a:lnSpc>
              <a:spcBef>
                <a:spcPts val="2000"/>
              </a:spcBef>
              <a:spcAft>
                <a:spcPts val="0"/>
              </a:spcAft>
              <a:buSzPts val="3194"/>
              <a:buNone/>
            </a:pPr>
            <a:r>
              <a:rPr lang="en-IE" sz="3200">
                <a:latin typeface="Arial"/>
                <a:ea typeface="Arial"/>
                <a:cs typeface="Arial"/>
                <a:sym typeface="Arial"/>
              </a:rPr>
              <a:t>• </a:t>
            </a:r>
            <a:r>
              <a:rPr lang="en-IE" sz="3200"/>
              <a:t>Pensar antes de publicar ajuda a proteger a própria pessoa e quem a rodeia.</a:t>
            </a:r>
            <a:endParaRPr/>
          </a:p>
          <a:p>
            <a:pPr indent="0" lvl="0" marL="228600" rtl="0" algn="just">
              <a:lnSpc>
                <a:spcPct val="120000"/>
              </a:lnSpc>
              <a:spcBef>
                <a:spcPts val="2000"/>
              </a:spcBef>
              <a:spcAft>
                <a:spcPts val="0"/>
              </a:spcAft>
              <a:buSzPts val="3194"/>
              <a:buNone/>
            </a:pPr>
            <a:r>
              <a:rPr lang="en-IE" sz="3200">
                <a:latin typeface="Arial"/>
                <a:ea typeface="Arial"/>
                <a:cs typeface="Arial"/>
                <a:sym typeface="Arial"/>
              </a:rPr>
              <a:t>• </a:t>
            </a:r>
            <a:r>
              <a:rPr lang="en-IE" sz="3200"/>
              <a:t>Ter atenção ao que se partilha online contribui para hábitos digitais mais seguros e demonstra cuidado com o bem-estar dos amigos.</a:t>
            </a:r>
            <a:endParaRPr/>
          </a:p>
          <a:p>
            <a:pPr indent="-279400" lvl="0" marL="685800" rtl="0" algn="just">
              <a:lnSpc>
                <a:spcPct val="150000"/>
              </a:lnSpc>
              <a:spcBef>
                <a:spcPts val="2000"/>
              </a:spcBef>
              <a:spcAft>
                <a:spcPts val="0"/>
              </a:spcAft>
              <a:buSzPts val="3294"/>
              <a:buFont typeface="Arial"/>
              <a:buNone/>
            </a:pPr>
            <a:r>
              <a:t/>
            </a:r>
            <a:endParaRPr>
              <a:latin typeface="Arial"/>
              <a:ea typeface="Arial"/>
              <a:cs typeface="Arial"/>
              <a:sym typeface="Arial"/>
            </a:endParaRPr>
          </a:p>
        </p:txBody>
      </p:sp>
      <p:sp>
        <p:nvSpPr>
          <p:cNvPr id="149" name="Google Shape;149;p15"/>
          <p:cNvSpPr txBox="1"/>
          <p:nvPr>
            <p:ph type="title"/>
          </p:nvPr>
        </p:nvSpPr>
        <p:spPr>
          <a:xfrm>
            <a:off x="762000" y="1524000"/>
            <a:ext cx="22860000" cy="1287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accent1"/>
              </a:buClr>
              <a:buSzPts val="8000"/>
              <a:buFont typeface="Arial"/>
              <a:buNone/>
            </a:pPr>
            <a:r>
              <a:rPr lang="en-IE">
                <a:latin typeface="Arial"/>
                <a:ea typeface="Arial"/>
                <a:cs typeface="Arial"/>
                <a:sym typeface="Arial"/>
              </a:rPr>
              <a:t>Ex</a:t>
            </a:r>
            <a:r>
              <a:rPr lang="en-IE"/>
              <a:t>emplo</a:t>
            </a:r>
            <a:endParaRPr>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2"/>
          <p:cNvSpPr txBox="1"/>
          <p:nvPr>
            <p:ph idx="2" type="body"/>
          </p:nvPr>
        </p:nvSpPr>
        <p:spPr>
          <a:xfrm>
            <a:off x="8491550" y="4468975"/>
            <a:ext cx="14355300" cy="8310000"/>
          </a:xfrm>
          <a:prstGeom prst="rect">
            <a:avLst/>
          </a:prstGeom>
          <a:noFill/>
          <a:ln>
            <a:noFill/>
          </a:ln>
        </p:spPr>
        <p:txBody>
          <a:bodyPr anchorCtr="0" anchor="t" bIns="0" lIns="0" spcFirstLastPara="1" rIns="0" wrap="square" tIns="0">
            <a:noAutofit/>
          </a:bodyPr>
          <a:lstStyle/>
          <a:p>
            <a:pPr indent="0" lvl="0" marL="0" rtl="0" algn="l">
              <a:lnSpc>
                <a:spcPct val="115000"/>
              </a:lnSpc>
              <a:spcBef>
                <a:spcPts val="1200"/>
              </a:spcBef>
              <a:spcAft>
                <a:spcPts val="0"/>
              </a:spcAft>
              <a:buSzPts val="1100"/>
              <a:buNone/>
            </a:pPr>
            <a:r>
              <a:rPr lang="en-IE" sz="3200"/>
              <a:t>Proteger a informação pessoal online é um hábito importante de segurança digital. Em vez de se focar na reputação ou na forma como os outros o veem, esta atividade ajuda a reconhecer como burlas online, tentativas de phishing ou contas falsas procuram recolher dados pessoais, como o nome, a localização, palavras-passe ou fotografias.</a:t>
            </a:r>
            <a:endParaRPr sz="3200">
              <a:latin typeface="Arial"/>
              <a:ea typeface="Arial"/>
              <a:cs typeface="Arial"/>
              <a:sym typeface="Arial"/>
            </a:endParaRPr>
          </a:p>
          <a:p>
            <a:pPr indent="-342900" lvl="0" marL="457200" rtl="0" algn="just">
              <a:lnSpc>
                <a:spcPct val="90000"/>
              </a:lnSpc>
              <a:spcBef>
                <a:spcPts val="2000"/>
              </a:spcBef>
              <a:spcAft>
                <a:spcPts val="0"/>
              </a:spcAft>
              <a:buSzPts val="4200"/>
              <a:buChar char="•"/>
            </a:pPr>
            <a:r>
              <a:rPr lang="en-IE" sz="3200"/>
              <a:t>As burlas online muitas vezes parecem convincentes. As mensagens podem fingir ser de um jogo, de um influenciador, de uma empresa de entregas ou até de um amigo a pedir que se clique num link ou que se “verifique” a conta.</a:t>
            </a:r>
            <a:endParaRPr/>
          </a:p>
          <a:p>
            <a:pPr indent="-342900" lvl="0" marL="457200" rtl="0" algn="just">
              <a:lnSpc>
                <a:spcPct val="90000"/>
              </a:lnSpc>
              <a:spcBef>
                <a:spcPts val="2000"/>
              </a:spcBef>
              <a:spcAft>
                <a:spcPts val="0"/>
              </a:spcAft>
              <a:buSzPts val="4200"/>
              <a:buChar char="•"/>
            </a:pPr>
            <a:r>
              <a:rPr lang="en-IE" sz="3200"/>
              <a:t>As tentativas de phishing procuram pressionar a partilhar informação criando um sentido de urgência, oferecendo recompensas ou avisando que a conta será bloqueada.</a:t>
            </a:r>
            <a:endParaRPr/>
          </a:p>
          <a:p>
            <a:pPr indent="-342900" lvl="0" marL="457200" rtl="0" algn="just">
              <a:lnSpc>
                <a:spcPct val="90000"/>
              </a:lnSpc>
              <a:spcBef>
                <a:spcPts val="2000"/>
              </a:spcBef>
              <a:spcAft>
                <a:spcPts val="0"/>
              </a:spcAft>
              <a:buSzPts val="4200"/>
              <a:buChar char="•"/>
            </a:pPr>
            <a:r>
              <a:rPr lang="en-IE" sz="3200"/>
              <a:t>Aprender a parar e questionar pedidos inesperados ajuda a proteger a própria pessoa e a evitar perder o controlo dos dados pessoais.</a:t>
            </a:r>
            <a:endParaRPr/>
          </a:p>
          <a:p>
            <a:pPr indent="-76200" lvl="0" marL="457200" rtl="0" algn="just">
              <a:lnSpc>
                <a:spcPct val="90000"/>
              </a:lnSpc>
              <a:spcBef>
                <a:spcPts val="2000"/>
              </a:spcBef>
              <a:spcAft>
                <a:spcPts val="0"/>
              </a:spcAft>
              <a:buSzPts val="4200"/>
              <a:buNone/>
            </a:pPr>
            <a:r>
              <a:t/>
            </a:r>
            <a:endParaRPr sz="3200"/>
          </a:p>
        </p:txBody>
      </p:sp>
      <p:sp>
        <p:nvSpPr>
          <p:cNvPr id="155" name="Google Shape;155;p12"/>
          <p:cNvSpPr txBox="1"/>
          <p:nvPr>
            <p:ph type="title"/>
          </p:nvPr>
        </p:nvSpPr>
        <p:spPr>
          <a:xfrm>
            <a:off x="762000" y="1781350"/>
            <a:ext cx="22860000" cy="2166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lang="en-IE"/>
              <a:t>Prática de Autocuidado</a:t>
            </a:r>
            <a:r>
              <a:rPr lang="en-IE">
                <a:latin typeface="Arial"/>
                <a:ea typeface="Arial"/>
                <a:cs typeface="Arial"/>
                <a:sym typeface="Arial"/>
              </a:rPr>
              <a:t> 2: </a:t>
            </a:r>
            <a:r>
              <a:rPr lang="en-IE"/>
              <a:t>Identificar e proteger a informação pessoal online</a:t>
            </a:r>
            <a:endParaRPr>
              <a:latin typeface="Arial"/>
              <a:ea typeface="Arial"/>
              <a:cs typeface="Arial"/>
              <a:sym typeface="Arial"/>
            </a:endParaRPr>
          </a:p>
        </p:txBody>
      </p:sp>
      <p:pic>
        <p:nvPicPr>
          <p:cNvPr id="156" name="Google Shape;156;p12" title="Screenshot 2026-01-27 170946.png">
            <a:hlinkClick r:id="rId3"/>
          </p:cNvPr>
          <p:cNvPicPr preferRelativeResize="0"/>
          <p:nvPr/>
        </p:nvPicPr>
        <p:blipFill rotWithShape="1">
          <a:blip r:embed="rId4">
            <a:alphaModFix/>
          </a:blip>
          <a:srcRect b="0" l="0" r="0" t="0"/>
          <a:stretch/>
        </p:blipFill>
        <p:spPr>
          <a:xfrm>
            <a:off x="1399300" y="4028976"/>
            <a:ext cx="6203950" cy="6700774"/>
          </a:xfrm>
          <a:prstGeom prst="rect">
            <a:avLst/>
          </a:prstGeom>
          <a:noFill/>
          <a:ln>
            <a:noFill/>
          </a:ln>
        </p:spPr>
      </p:pic>
      <p:sp>
        <p:nvSpPr>
          <p:cNvPr id="157" name="Google Shape;157;p12"/>
          <p:cNvSpPr txBox="1"/>
          <p:nvPr/>
        </p:nvSpPr>
        <p:spPr>
          <a:xfrm>
            <a:off x="1128713" y="10729750"/>
            <a:ext cx="7032625"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400" u="none" cap="none" strike="noStrike">
                <a:solidFill>
                  <a:srgbClr val="000000"/>
                </a:solidFill>
                <a:latin typeface="Arial"/>
                <a:ea typeface="Arial"/>
                <a:cs typeface="Arial"/>
                <a:sym typeface="Arial"/>
              </a:rPr>
              <a:t>https://www.freepik.com/free-vector/sharing-content-social-media_7769215.htm#fromView=search&amp;page=1&amp;position=0&amp;uuid=936f5367-1938-4269-85b5-b7e0b40076a3&amp;query=Google+Yourself+animation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3"/>
          <p:cNvSpPr txBox="1"/>
          <p:nvPr>
            <p:ph type="title"/>
          </p:nvPr>
        </p:nvSpPr>
        <p:spPr>
          <a:xfrm>
            <a:off x="927100" y="1223250"/>
            <a:ext cx="22860000" cy="1048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accent1"/>
              </a:buClr>
              <a:buSzPts val="8000"/>
              <a:buFont typeface="Arial"/>
              <a:buNone/>
            </a:pPr>
            <a:r>
              <a:rPr lang="en-IE"/>
              <a:t>Exemplo</a:t>
            </a:r>
            <a:endParaRPr>
              <a:latin typeface="Arial"/>
              <a:ea typeface="Arial"/>
              <a:cs typeface="Arial"/>
              <a:sym typeface="Arial"/>
            </a:endParaRPr>
          </a:p>
        </p:txBody>
      </p:sp>
      <p:sp>
        <p:nvSpPr>
          <p:cNvPr id="164" name="Google Shape;164;p13"/>
          <p:cNvSpPr txBox="1"/>
          <p:nvPr>
            <p:ph idx="1" type="body"/>
          </p:nvPr>
        </p:nvSpPr>
        <p:spPr>
          <a:xfrm>
            <a:off x="762000" y="2895600"/>
            <a:ext cx="22860000" cy="11224800"/>
          </a:xfrm>
          <a:prstGeom prst="rect">
            <a:avLst/>
          </a:prstGeom>
          <a:noFill/>
          <a:ln>
            <a:noFill/>
          </a:ln>
        </p:spPr>
        <p:txBody>
          <a:bodyPr anchorCtr="0" anchor="t" bIns="0" lIns="0" spcFirstLastPara="1" rIns="0" wrap="square" tIns="0">
            <a:noAutofit/>
          </a:bodyPr>
          <a:lstStyle/>
          <a:p>
            <a:pPr indent="-228600" lvl="0" marL="457200" rtl="0" algn="l">
              <a:lnSpc>
                <a:spcPct val="90000"/>
              </a:lnSpc>
              <a:spcBef>
                <a:spcPts val="2000"/>
              </a:spcBef>
              <a:spcAft>
                <a:spcPts val="0"/>
              </a:spcAft>
              <a:buClr>
                <a:srgbClr val="323232"/>
              </a:buClr>
              <a:buSzPts val="5600"/>
              <a:buNone/>
            </a:pPr>
            <a:r>
              <a:rPr b="1" lang="en-IE" sz="3200"/>
              <a:t>Cenário</a:t>
            </a:r>
            <a:r>
              <a:rPr b="1" lang="en-IE" sz="3200"/>
              <a:t> 1</a:t>
            </a:r>
            <a:br>
              <a:rPr lang="en-IE" sz="3200"/>
            </a:br>
            <a:r>
              <a:rPr lang="en-IE" sz="3200"/>
              <a:t>Recebe uma mensagem direta (DM) da conta de um amigo a dizer: “</a:t>
            </a:r>
            <a:r>
              <a:rPr i="1" lang="en-IE" sz="3200"/>
              <a:t>Olá, fui desconectado da minha conta e o Instagram precisa que eu verifique algo. Podes ajudar? Vou enviar-te um código e podes dizer-me qual é?</a:t>
            </a:r>
            <a:r>
              <a:rPr lang="en-IE" sz="3200"/>
              <a:t>”</a:t>
            </a:r>
            <a:endParaRPr/>
          </a:p>
          <a:p>
            <a:pPr indent="-228600" lvl="0" marL="457200" rtl="0" algn="l">
              <a:lnSpc>
                <a:spcPct val="90000"/>
              </a:lnSpc>
              <a:spcBef>
                <a:spcPts val="2000"/>
              </a:spcBef>
              <a:spcAft>
                <a:spcPts val="0"/>
              </a:spcAft>
              <a:buClr>
                <a:srgbClr val="323232"/>
              </a:buClr>
              <a:buSzPts val="5600"/>
              <a:buNone/>
            </a:pPr>
            <a:r>
              <a:rPr lang="en-IE" sz="3200"/>
              <a:t> 	</a:t>
            </a:r>
            <a:r>
              <a:rPr lang="en-IE" sz="3200"/>
              <a:t>A mensagem parece um pouco apressada. O texto não soa exatamente como o habitual dessa pessoa, mas a conta parece real. Pouco depois, recebe um código no telemóvel a pedir confirmação de início de sessão.</a:t>
            </a:r>
            <a:endParaRPr sz="3200"/>
          </a:p>
          <a:p>
            <a:pPr indent="-228600" lvl="0" marL="457200" rtl="0" algn="l">
              <a:lnSpc>
                <a:spcPct val="90000"/>
              </a:lnSpc>
              <a:spcBef>
                <a:spcPts val="2000"/>
              </a:spcBef>
              <a:spcAft>
                <a:spcPts val="0"/>
              </a:spcAft>
              <a:buClr>
                <a:srgbClr val="323232"/>
              </a:buClr>
              <a:buSzPts val="5600"/>
              <a:buNone/>
            </a:pPr>
            <a:r>
              <a:t/>
            </a:r>
            <a:endParaRPr sz="3200"/>
          </a:p>
          <a:p>
            <a:pPr indent="-228600" lvl="0" marL="457200" rtl="0" algn="l">
              <a:lnSpc>
                <a:spcPct val="90000"/>
              </a:lnSpc>
              <a:spcBef>
                <a:spcPts val="2000"/>
              </a:spcBef>
              <a:spcAft>
                <a:spcPts val="0"/>
              </a:spcAft>
              <a:buClr>
                <a:srgbClr val="323232"/>
              </a:buClr>
              <a:buSzPts val="5600"/>
              <a:buNone/>
            </a:pPr>
            <a:r>
              <a:rPr b="1" lang="en-IE" sz="3200"/>
              <a:t>Cenário </a:t>
            </a:r>
            <a:r>
              <a:rPr b="1" lang="en-IE" sz="3200"/>
              <a:t>2</a:t>
            </a:r>
            <a:br>
              <a:rPr lang="en-IE" sz="3200"/>
            </a:br>
            <a:r>
              <a:rPr lang="en-IE" sz="3200"/>
              <a:t>Vê um</a:t>
            </a:r>
            <a:r>
              <a:rPr lang="en-IE" sz="3200"/>
              <a:t> comentário num vídeo de gaming: “Skin rara grátis! Inicia sessão antes da meia-noite!”</a:t>
            </a:r>
            <a:endParaRPr sz="3200"/>
          </a:p>
          <a:p>
            <a:pPr indent="457200" lvl="0" marL="0" rtl="0" algn="l">
              <a:lnSpc>
                <a:spcPct val="115000"/>
              </a:lnSpc>
              <a:spcBef>
                <a:spcPts val="1200"/>
              </a:spcBef>
              <a:spcAft>
                <a:spcPts val="0"/>
              </a:spcAft>
              <a:buClr>
                <a:schemeClr val="dk1"/>
              </a:buClr>
              <a:buSzPts val="1100"/>
              <a:buNone/>
            </a:pPr>
            <a:r>
              <a:rPr lang="en-IE" sz="3200"/>
              <a:t>O link parece verdadeiro, mas o nome do site está ligeiramente mal escrito.</a:t>
            </a:r>
            <a:endParaRPr sz="3200"/>
          </a:p>
          <a:p>
            <a:pPr indent="457200" lvl="0" marL="0" rtl="0" algn="l">
              <a:lnSpc>
                <a:spcPct val="115000"/>
              </a:lnSpc>
              <a:spcBef>
                <a:spcPts val="1200"/>
              </a:spcBef>
              <a:spcAft>
                <a:spcPts val="0"/>
              </a:spcAft>
              <a:buClr>
                <a:schemeClr val="dk1"/>
              </a:buClr>
              <a:buSzPts val="1100"/>
              <a:buNone/>
            </a:pPr>
            <a:r>
              <a:t/>
            </a:r>
            <a:endParaRPr sz="3200"/>
          </a:p>
          <a:p>
            <a:pPr indent="-228600" lvl="0" marL="457200" rtl="0" algn="l">
              <a:lnSpc>
                <a:spcPct val="90000"/>
              </a:lnSpc>
              <a:spcBef>
                <a:spcPts val="2000"/>
              </a:spcBef>
              <a:spcAft>
                <a:spcPts val="0"/>
              </a:spcAft>
              <a:buClr>
                <a:srgbClr val="323232"/>
              </a:buClr>
              <a:buSzPts val="5600"/>
              <a:buNone/>
            </a:pPr>
            <a:r>
              <a:rPr b="1" lang="en-IE" sz="3200"/>
              <a:t>Cenário</a:t>
            </a:r>
            <a:r>
              <a:rPr b="1" lang="en-IE" sz="3200"/>
              <a:t> 3</a:t>
            </a:r>
            <a:br>
              <a:rPr lang="en-IE" sz="3200"/>
            </a:br>
            <a:r>
              <a:rPr lang="en-IE" sz="3200"/>
              <a:t>R</a:t>
            </a:r>
            <a:r>
              <a:rPr lang="en-IE" sz="3200"/>
              <a:t>ecebe uma mensagem: “</a:t>
            </a:r>
            <a:r>
              <a:rPr i="1" lang="en-IE" sz="3200"/>
              <a:t>A sua encomenda não pôde ser entregue. Atualize os seus dados aqui.</a:t>
            </a:r>
            <a:r>
              <a:rPr lang="en-IE" sz="3200"/>
              <a:t>”</a:t>
            </a:r>
            <a:endParaRPr sz="3200"/>
          </a:p>
          <a:p>
            <a:pPr indent="457200" lvl="0" marL="0" rtl="0" algn="l">
              <a:lnSpc>
                <a:spcPct val="115000"/>
              </a:lnSpc>
              <a:spcBef>
                <a:spcPts val="1200"/>
              </a:spcBef>
              <a:spcAft>
                <a:spcPts val="0"/>
              </a:spcAft>
              <a:buClr>
                <a:schemeClr val="dk1"/>
              </a:buClr>
              <a:buSzPts val="1100"/>
              <a:buFont typeface="Arial"/>
              <a:buNone/>
            </a:pPr>
            <a:r>
              <a:rPr lang="en-IE" sz="3200"/>
              <a:t>Está à espera de uma entrega, por isso a mensagem parece credível.</a:t>
            </a:r>
            <a:endParaRPr sz="3200"/>
          </a:p>
          <a:p>
            <a:pPr indent="0" lvl="0" marL="0" rtl="0" algn="l">
              <a:lnSpc>
                <a:spcPct val="90000"/>
              </a:lnSpc>
              <a:spcBef>
                <a:spcPts val="2000"/>
              </a:spcBef>
              <a:spcAft>
                <a:spcPts val="0"/>
              </a:spcAft>
              <a:buNone/>
            </a:pPr>
            <a:r>
              <a:t/>
            </a:r>
            <a:endParaRPr/>
          </a:p>
          <a:p>
            <a:pPr indent="0" lvl="0" marL="228600" rtl="0" algn="just">
              <a:lnSpc>
                <a:spcPct val="150000"/>
              </a:lnSpc>
              <a:spcBef>
                <a:spcPts val="2000"/>
              </a:spcBef>
              <a:spcAft>
                <a:spcPts val="0"/>
              </a:spcAft>
              <a:buSzPts val="3027"/>
              <a:buNone/>
            </a:pPr>
            <a:r>
              <a:t/>
            </a:r>
            <a:endParaRPr>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g3cceeb27205_0_72"/>
          <p:cNvSpPr txBox="1"/>
          <p:nvPr>
            <p:ph type="title"/>
          </p:nvPr>
        </p:nvSpPr>
        <p:spPr>
          <a:xfrm>
            <a:off x="927100" y="1223250"/>
            <a:ext cx="22860000" cy="1048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accent1"/>
              </a:buClr>
              <a:buSzPts val="8000"/>
              <a:buFont typeface="Arial"/>
              <a:buNone/>
            </a:pPr>
            <a:r>
              <a:rPr lang="en-IE"/>
              <a:t>Exemplo</a:t>
            </a:r>
            <a:endParaRPr>
              <a:latin typeface="Arial"/>
              <a:ea typeface="Arial"/>
              <a:cs typeface="Arial"/>
              <a:sym typeface="Arial"/>
            </a:endParaRPr>
          </a:p>
        </p:txBody>
      </p:sp>
      <p:sp>
        <p:nvSpPr>
          <p:cNvPr id="171" name="Google Shape;171;g3cceeb27205_0_72"/>
          <p:cNvSpPr txBox="1"/>
          <p:nvPr>
            <p:ph idx="1" type="body"/>
          </p:nvPr>
        </p:nvSpPr>
        <p:spPr>
          <a:xfrm>
            <a:off x="762000" y="2272050"/>
            <a:ext cx="22860000" cy="11224800"/>
          </a:xfrm>
          <a:prstGeom prst="rect">
            <a:avLst/>
          </a:prstGeom>
          <a:noFill/>
          <a:ln>
            <a:noFill/>
          </a:ln>
        </p:spPr>
        <p:txBody>
          <a:bodyPr anchorCtr="0" anchor="t" bIns="0" lIns="0" spcFirstLastPara="1" rIns="0" wrap="square" tIns="0">
            <a:noAutofit/>
          </a:bodyPr>
          <a:lstStyle/>
          <a:p>
            <a:pPr indent="457200" lvl="0" marL="0" rtl="0" algn="l">
              <a:lnSpc>
                <a:spcPct val="115000"/>
              </a:lnSpc>
              <a:spcBef>
                <a:spcPts val="1200"/>
              </a:spcBef>
              <a:spcAft>
                <a:spcPts val="0"/>
              </a:spcAft>
              <a:buClr>
                <a:schemeClr val="dk1"/>
              </a:buClr>
              <a:buSzPts val="1100"/>
              <a:buNone/>
            </a:pPr>
            <a:r>
              <a:t/>
            </a:r>
            <a:endParaRPr sz="3200"/>
          </a:p>
          <a:p>
            <a:pPr indent="0" lvl="0" marL="228600" rtl="0" algn="l">
              <a:lnSpc>
                <a:spcPct val="90000"/>
              </a:lnSpc>
              <a:spcBef>
                <a:spcPts val="2000"/>
              </a:spcBef>
              <a:spcAft>
                <a:spcPts val="0"/>
              </a:spcAft>
              <a:buSzPts val="5600"/>
              <a:buNone/>
            </a:pPr>
            <a:r>
              <a:rPr b="1" lang="en-IE" sz="3200"/>
              <a:t>Proteja a sua informação pessoal!</a:t>
            </a:r>
            <a:endParaRPr b="1" sz="3200"/>
          </a:p>
          <a:p>
            <a:pPr indent="-457200" lvl="0" marL="685800" rtl="0" algn="l">
              <a:lnSpc>
                <a:spcPct val="90000"/>
              </a:lnSpc>
              <a:spcBef>
                <a:spcPts val="2000"/>
              </a:spcBef>
              <a:spcAft>
                <a:spcPts val="0"/>
              </a:spcAft>
              <a:buSzPts val="5600"/>
              <a:buFont typeface="Arial"/>
              <a:buChar char="•"/>
            </a:pPr>
            <a:r>
              <a:rPr lang="en-IE" sz="3200"/>
              <a:t>As burlas muitas vezes criam urgência, entusiasmo ou pressão para levar as pessoas a agir rapidamente.</a:t>
            </a:r>
            <a:endParaRPr/>
          </a:p>
          <a:p>
            <a:pPr indent="-457200" lvl="0" marL="685800" rtl="0" algn="l">
              <a:lnSpc>
                <a:spcPct val="90000"/>
              </a:lnSpc>
              <a:spcBef>
                <a:spcPts val="2000"/>
              </a:spcBef>
              <a:spcAft>
                <a:spcPts val="0"/>
              </a:spcAft>
              <a:buSzPts val="5600"/>
              <a:buFont typeface="Arial"/>
              <a:buChar char="•"/>
            </a:pPr>
            <a:r>
              <a:rPr lang="en-IE" sz="3200"/>
              <a:t>Pequenos detalhes (links mal escritos, tom estranho, pedidos apressados) podem ser sinais de alerta.</a:t>
            </a:r>
            <a:endParaRPr/>
          </a:p>
          <a:p>
            <a:pPr indent="-457200" lvl="0" marL="685800" rtl="0" algn="l">
              <a:lnSpc>
                <a:spcPct val="90000"/>
              </a:lnSpc>
              <a:spcBef>
                <a:spcPts val="2000"/>
              </a:spcBef>
              <a:spcAft>
                <a:spcPts val="0"/>
              </a:spcAft>
              <a:buSzPts val="5600"/>
              <a:buFont typeface="Arial"/>
              <a:buChar char="•"/>
            </a:pPr>
            <a:r>
              <a:rPr lang="en-IE" sz="3200"/>
              <a:t>Códigos de verificação, palavras-passe e dados pessoais nunca devem ser partilhados.</a:t>
            </a:r>
            <a:endParaRPr/>
          </a:p>
          <a:p>
            <a:pPr indent="-457200" lvl="0" marL="685800" rtl="0" algn="l">
              <a:lnSpc>
                <a:spcPct val="90000"/>
              </a:lnSpc>
              <a:spcBef>
                <a:spcPts val="2000"/>
              </a:spcBef>
              <a:spcAft>
                <a:spcPts val="0"/>
              </a:spcAft>
              <a:buSzPts val="5600"/>
              <a:buFont typeface="Arial"/>
              <a:buChar char="•"/>
            </a:pPr>
            <a:r>
              <a:rPr lang="en-IE" sz="3200"/>
              <a:t>Em caso de dúvida, pare e verifique através da aplicação oficial ou contacte a pessoa por outro meio.</a:t>
            </a:r>
            <a:endParaRPr/>
          </a:p>
          <a:p>
            <a:pPr indent="0" lvl="0" marL="228600" rtl="0" algn="just">
              <a:lnSpc>
                <a:spcPct val="150000"/>
              </a:lnSpc>
              <a:spcBef>
                <a:spcPts val="2000"/>
              </a:spcBef>
              <a:spcAft>
                <a:spcPts val="0"/>
              </a:spcAft>
              <a:buSzPts val="3027"/>
              <a:buNone/>
            </a:pPr>
            <a:r>
              <a:t/>
            </a:r>
            <a:endParaRPr>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16"/>
          <p:cNvSpPr txBox="1"/>
          <p:nvPr>
            <p:ph idx="2" type="body"/>
          </p:nvPr>
        </p:nvSpPr>
        <p:spPr>
          <a:xfrm>
            <a:off x="8430500" y="4815575"/>
            <a:ext cx="14864700" cy="7376400"/>
          </a:xfrm>
          <a:prstGeom prst="rect">
            <a:avLst/>
          </a:prstGeom>
          <a:noFill/>
          <a:ln>
            <a:noFill/>
          </a:ln>
        </p:spPr>
        <p:txBody>
          <a:bodyPr anchorCtr="0" anchor="t" bIns="0" lIns="0" spcFirstLastPara="1" rIns="0" wrap="square" tIns="0">
            <a:noAutofit/>
          </a:bodyPr>
          <a:lstStyle/>
          <a:p>
            <a:pPr indent="-342900" lvl="0" marL="457200" rtl="0" algn="just">
              <a:lnSpc>
                <a:spcPct val="90000"/>
              </a:lnSpc>
              <a:spcBef>
                <a:spcPts val="2000"/>
              </a:spcBef>
              <a:spcAft>
                <a:spcPts val="0"/>
              </a:spcAft>
              <a:buSzPts val="4200"/>
              <a:buChar char="•"/>
            </a:pPr>
            <a:r>
              <a:rPr lang="en-IE" sz="3200"/>
              <a:t>A maioria das aplicações móveis solicita acesso a mais dados do que realmente necessita para funcionar. Ao instalar uma aplicação, uma pessoa pode conceder automaticamente permissões para aceder aos contactos, microfone, câmara, fotografias, localização ou ficheiros, sem considerar totalmente porque esse acesso é necessário. Com o tempo, isto pode levar a uma recolha extensa de dados em segundo plano, muitas vezes para fins de publicidade, criação de perfis ou análise, em vez de para o funcionamento essencial da aplicação.</a:t>
            </a:r>
            <a:endParaRPr/>
          </a:p>
          <a:p>
            <a:pPr indent="0" lvl="0" marL="114300" rtl="0" algn="just">
              <a:lnSpc>
                <a:spcPct val="90000"/>
              </a:lnSpc>
              <a:spcBef>
                <a:spcPts val="2000"/>
              </a:spcBef>
              <a:spcAft>
                <a:spcPts val="0"/>
              </a:spcAft>
              <a:buSzPts val="4200"/>
              <a:buNone/>
            </a:pPr>
            <a:r>
              <a:t/>
            </a:r>
            <a:endParaRPr sz="3200"/>
          </a:p>
          <a:p>
            <a:pPr indent="-342900" lvl="0" marL="457200" rtl="0" algn="just">
              <a:lnSpc>
                <a:spcPct val="90000"/>
              </a:lnSpc>
              <a:spcBef>
                <a:spcPts val="2000"/>
              </a:spcBef>
              <a:spcAft>
                <a:spcPts val="0"/>
              </a:spcAft>
              <a:buSzPts val="4200"/>
              <a:buChar char="•"/>
            </a:pPr>
            <a:r>
              <a:rPr lang="en-IE" sz="3200"/>
              <a:t>Ajustar as permissões das aplicações é uma prática simples, mas poderosa, de segurança digital. Permite controlar ativamente a que informação cada aplicação pode aceder e quando. Em vez de conceder permissões permanentes, muitas vezes é possível escolher opções como “Permitir apenas durante a utilização da aplicação” ou “Não permitir”. Isto reduz o rastreamento desnecessário e limita a quantidade de informação pessoal que passa a fazer parte de bases de dados.</a:t>
            </a:r>
            <a:endParaRPr sz="3200"/>
          </a:p>
        </p:txBody>
      </p:sp>
      <p:sp>
        <p:nvSpPr>
          <p:cNvPr id="177" name="Google Shape;177;p16"/>
          <p:cNvSpPr txBox="1"/>
          <p:nvPr>
            <p:ph type="title"/>
          </p:nvPr>
        </p:nvSpPr>
        <p:spPr>
          <a:xfrm>
            <a:off x="709450" y="1809755"/>
            <a:ext cx="23295300" cy="21717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7400">
                <a:latin typeface="Arial"/>
                <a:ea typeface="Arial"/>
                <a:cs typeface="Arial"/>
                <a:sym typeface="Arial"/>
              </a:rPr>
              <a:t>A</a:t>
            </a:r>
            <a:r>
              <a:rPr lang="en-IE" sz="7400"/>
              <a:t>bordagem e Ferramenta</a:t>
            </a:r>
            <a:r>
              <a:rPr lang="en-IE" sz="7400">
                <a:latin typeface="Arial"/>
                <a:ea typeface="Arial"/>
                <a:cs typeface="Arial"/>
                <a:sym typeface="Arial"/>
              </a:rPr>
              <a:t> 1: </a:t>
            </a:r>
            <a:r>
              <a:rPr lang="en-IE" sz="7400"/>
              <a:t>Ajustar as permissões das aplicações para minimizar a recolha de dados.</a:t>
            </a:r>
            <a:endParaRPr sz="7400"/>
          </a:p>
        </p:txBody>
      </p:sp>
      <p:pic>
        <p:nvPicPr>
          <p:cNvPr id="178" name="Google Shape;178;p16" title="Screenshot 2026-01-27 171231.png">
            <a:hlinkClick r:id="rId3"/>
          </p:cNvPr>
          <p:cNvPicPr preferRelativeResize="0"/>
          <p:nvPr/>
        </p:nvPicPr>
        <p:blipFill rotWithShape="1">
          <a:blip r:embed="rId4">
            <a:alphaModFix/>
          </a:blip>
          <a:srcRect b="0" l="0" r="0" t="0"/>
          <a:stretch/>
        </p:blipFill>
        <p:spPr>
          <a:xfrm>
            <a:off x="1088813" y="4356643"/>
            <a:ext cx="6739536" cy="6305551"/>
          </a:xfrm>
          <a:prstGeom prst="rect">
            <a:avLst/>
          </a:prstGeom>
          <a:noFill/>
          <a:ln>
            <a:noFill/>
          </a:ln>
        </p:spPr>
      </p:pic>
      <p:sp>
        <p:nvSpPr>
          <p:cNvPr id="179" name="Google Shape;179;p16"/>
          <p:cNvSpPr txBox="1"/>
          <p:nvPr/>
        </p:nvSpPr>
        <p:spPr>
          <a:xfrm>
            <a:off x="1088813" y="10662194"/>
            <a:ext cx="5921587" cy="101566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200" u="none" cap="none" strike="noStrike">
                <a:solidFill>
                  <a:srgbClr val="000000"/>
                </a:solidFill>
                <a:latin typeface="Arial"/>
                <a:ea typeface="Arial"/>
                <a:cs typeface="Arial"/>
                <a:sym typeface="Arial"/>
              </a:rPr>
              <a:t>https://www.freepik.com/free-vector/landing-page-template_1988188.htm#fromView=search&amp;page=1&amp;position=3&amp;uuid=715be5c5-d0f5-40c3-a05d-e1395121f8c8&amp;query=Adjusting+App+Permissions+to+Minimise+Data+Collection+animation</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7"/>
          <p:cNvSpPr txBox="1"/>
          <p:nvPr>
            <p:ph type="title"/>
          </p:nvPr>
        </p:nvSpPr>
        <p:spPr>
          <a:xfrm>
            <a:off x="762000" y="1731837"/>
            <a:ext cx="22860000" cy="14778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accent1"/>
              </a:buClr>
              <a:buSzPts val="8000"/>
              <a:buFont typeface="Arial"/>
              <a:buNone/>
            </a:pPr>
            <a:r>
              <a:rPr lang="en-IE">
                <a:latin typeface="Arial"/>
                <a:ea typeface="Arial"/>
                <a:cs typeface="Arial"/>
                <a:sym typeface="Arial"/>
              </a:rPr>
              <a:t>Ex</a:t>
            </a:r>
            <a:r>
              <a:rPr lang="en-IE"/>
              <a:t>emplo</a:t>
            </a:r>
            <a:endParaRPr>
              <a:latin typeface="Arial"/>
              <a:ea typeface="Arial"/>
              <a:cs typeface="Arial"/>
              <a:sym typeface="Arial"/>
            </a:endParaRPr>
          </a:p>
        </p:txBody>
      </p:sp>
      <p:sp>
        <p:nvSpPr>
          <p:cNvPr id="186" name="Google Shape;186;p17"/>
          <p:cNvSpPr txBox="1"/>
          <p:nvPr>
            <p:ph idx="1" type="body"/>
          </p:nvPr>
        </p:nvSpPr>
        <p:spPr>
          <a:xfrm>
            <a:off x="761999" y="3228982"/>
            <a:ext cx="20903700" cy="7258200"/>
          </a:xfrm>
          <a:prstGeom prst="rect">
            <a:avLst/>
          </a:prstGeom>
          <a:noFill/>
          <a:ln>
            <a:noFill/>
          </a:ln>
        </p:spPr>
        <p:txBody>
          <a:bodyPr anchorCtr="0" anchor="t" bIns="0" lIns="0" spcFirstLastPara="1" rIns="0" wrap="square" tIns="0">
            <a:normAutofit/>
          </a:bodyPr>
          <a:lstStyle/>
          <a:p>
            <a:pPr indent="-228600" lvl="0" marL="457200" rtl="0" algn="just">
              <a:lnSpc>
                <a:spcPct val="100000"/>
              </a:lnSpc>
              <a:spcBef>
                <a:spcPts val="2000"/>
              </a:spcBef>
              <a:spcAft>
                <a:spcPts val="0"/>
              </a:spcAft>
              <a:buSzPts val="5600"/>
              <a:buNone/>
            </a:pPr>
            <a:r>
              <a:t/>
            </a:r>
            <a:endParaRPr sz="3200">
              <a:latin typeface="Arial"/>
              <a:ea typeface="Arial"/>
              <a:cs typeface="Arial"/>
              <a:sym typeface="Arial"/>
            </a:endParaRPr>
          </a:p>
          <a:p>
            <a:pPr indent="-228600" lvl="0" marL="457200" rtl="0" algn="just">
              <a:lnSpc>
                <a:spcPct val="100000"/>
              </a:lnSpc>
              <a:spcBef>
                <a:spcPts val="2000"/>
              </a:spcBef>
              <a:spcAft>
                <a:spcPts val="0"/>
              </a:spcAft>
              <a:buSzPts val="5600"/>
              <a:buNone/>
            </a:pPr>
            <a:r>
              <a:rPr lang="en-IE" sz="3200"/>
              <a:t>No smartphone, abrir as definições</a:t>
            </a:r>
            <a:r>
              <a:rPr lang="en-IE" sz="3200">
                <a:latin typeface="Arial"/>
                <a:ea typeface="Arial"/>
                <a:cs typeface="Arial"/>
                <a:sym typeface="Arial"/>
              </a:rPr>
              <a:t> → “</a:t>
            </a:r>
            <a:r>
              <a:rPr lang="en-IE" sz="3200"/>
              <a:t>Privacidade e Segurança</a:t>
            </a:r>
            <a:r>
              <a:rPr lang="en-IE" sz="3200">
                <a:latin typeface="Arial"/>
                <a:ea typeface="Arial"/>
                <a:cs typeface="Arial"/>
                <a:sym typeface="Arial"/>
              </a:rPr>
              <a:t>” → “</a:t>
            </a:r>
            <a:r>
              <a:rPr lang="en-IE" sz="3200"/>
              <a:t>Permissões das aplicações</a:t>
            </a:r>
            <a:r>
              <a:rPr lang="en-IE" sz="3200">
                <a:latin typeface="Arial"/>
                <a:ea typeface="Arial"/>
                <a:cs typeface="Arial"/>
                <a:sym typeface="Arial"/>
              </a:rPr>
              <a:t>.”</a:t>
            </a:r>
            <a:endParaRPr sz="3200">
              <a:latin typeface="Arial"/>
              <a:ea typeface="Arial"/>
              <a:cs typeface="Arial"/>
              <a:sym typeface="Arial"/>
            </a:endParaRPr>
          </a:p>
          <a:p>
            <a:pPr indent="-228600" lvl="0" marL="457200" rtl="0" algn="just">
              <a:lnSpc>
                <a:spcPct val="100000"/>
              </a:lnSpc>
              <a:spcBef>
                <a:spcPts val="2000"/>
              </a:spcBef>
              <a:spcAft>
                <a:spcPts val="0"/>
              </a:spcAft>
              <a:buSzPts val="5600"/>
              <a:buNone/>
            </a:pPr>
            <a:r>
              <a:t/>
            </a:r>
            <a:endParaRPr sz="3200">
              <a:latin typeface="Arial"/>
              <a:ea typeface="Arial"/>
              <a:cs typeface="Arial"/>
              <a:sym typeface="Arial"/>
            </a:endParaRPr>
          </a:p>
          <a:p>
            <a:pPr indent="-228600" lvl="0" marL="457200" rtl="0" algn="just">
              <a:lnSpc>
                <a:spcPct val="100000"/>
              </a:lnSpc>
              <a:spcBef>
                <a:spcPts val="2000"/>
              </a:spcBef>
              <a:spcAft>
                <a:spcPts val="0"/>
              </a:spcAft>
              <a:buSzPts val="5600"/>
              <a:buNone/>
            </a:pPr>
            <a:r>
              <a:rPr b="1" lang="en-IE" sz="3200"/>
              <a:t>O que fazer:</a:t>
            </a:r>
            <a:endParaRPr/>
          </a:p>
          <a:p>
            <a:pPr indent="-457200" lvl="0" marL="685800" rtl="0" algn="just">
              <a:lnSpc>
                <a:spcPct val="100000"/>
              </a:lnSpc>
              <a:spcBef>
                <a:spcPts val="2000"/>
              </a:spcBef>
              <a:spcAft>
                <a:spcPts val="0"/>
              </a:spcAft>
              <a:buSzPts val="5600"/>
              <a:buFont typeface="Arial"/>
              <a:buChar char="•"/>
            </a:pPr>
            <a:r>
              <a:rPr lang="en-IE" sz="3200"/>
              <a:t>Verificar quais aplicações podem aceder à câmara, localização, contactos e ficheiros</a:t>
            </a:r>
            <a:r>
              <a:rPr lang="en-IE" sz="3200">
                <a:latin typeface="Arial"/>
                <a:ea typeface="Arial"/>
                <a:cs typeface="Arial"/>
                <a:sym typeface="Arial"/>
              </a:rPr>
              <a:t>.</a:t>
            </a:r>
            <a:endParaRPr sz="3200"/>
          </a:p>
          <a:p>
            <a:pPr indent="-457200" lvl="0" marL="685800" rtl="0" algn="just">
              <a:lnSpc>
                <a:spcPct val="100000"/>
              </a:lnSpc>
              <a:spcBef>
                <a:spcPts val="2000"/>
              </a:spcBef>
              <a:spcAft>
                <a:spcPts val="0"/>
              </a:spcAft>
              <a:buSzPts val="5600"/>
              <a:buFont typeface="Arial"/>
              <a:buChar char="•"/>
            </a:pPr>
            <a:r>
              <a:rPr lang="en-IE" sz="3200"/>
              <a:t>Desativar permissões desnecessárias, especialmente em aplicações que não precisam desse acesso</a:t>
            </a:r>
            <a:r>
              <a:rPr lang="en-IE" sz="3200">
                <a:latin typeface="Arial"/>
                <a:ea typeface="Arial"/>
                <a:cs typeface="Arial"/>
                <a:sym typeface="Arial"/>
              </a:rPr>
              <a:t>.</a:t>
            </a:r>
            <a:endParaRPr sz="3200"/>
          </a:p>
          <a:p>
            <a:pPr indent="-457200" lvl="0" marL="685800" rtl="0" algn="just">
              <a:lnSpc>
                <a:spcPct val="100000"/>
              </a:lnSpc>
              <a:spcBef>
                <a:spcPts val="2000"/>
              </a:spcBef>
              <a:spcAft>
                <a:spcPts val="0"/>
              </a:spcAft>
              <a:buSzPts val="5600"/>
              <a:buFont typeface="Arial"/>
              <a:buChar char="•"/>
            </a:pPr>
            <a:r>
              <a:rPr lang="en-IE" sz="3200"/>
              <a:t>Rever as permissões após cada atualização, uma vez que algumas aplicações podem redefinir automaticamente os acessos</a:t>
            </a:r>
            <a:r>
              <a:rPr lang="en-IE" sz="3200">
                <a:latin typeface="Arial"/>
                <a:ea typeface="Arial"/>
                <a:cs typeface="Arial"/>
                <a:sym typeface="Arial"/>
              </a:rPr>
              <a:t>.</a:t>
            </a:r>
            <a:endParaRPr sz="3200">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8"/>
          <p:cNvSpPr txBox="1"/>
          <p:nvPr>
            <p:ph idx="2" type="body"/>
          </p:nvPr>
        </p:nvSpPr>
        <p:spPr>
          <a:xfrm>
            <a:off x="8491550" y="4315125"/>
            <a:ext cx="14355000" cy="9261300"/>
          </a:xfrm>
          <a:prstGeom prst="rect">
            <a:avLst/>
          </a:prstGeom>
          <a:noFill/>
          <a:ln>
            <a:noFill/>
          </a:ln>
        </p:spPr>
        <p:txBody>
          <a:bodyPr anchorCtr="0" anchor="t" bIns="0" lIns="0" spcFirstLastPara="1" rIns="0" wrap="square" tIns="0">
            <a:noAutofit/>
          </a:bodyPr>
          <a:lstStyle/>
          <a:p>
            <a:pPr indent="-330200" lvl="0" marL="457200" rtl="0" algn="just">
              <a:lnSpc>
                <a:spcPct val="90000"/>
              </a:lnSpc>
              <a:spcBef>
                <a:spcPts val="2000"/>
              </a:spcBef>
              <a:spcAft>
                <a:spcPts val="0"/>
              </a:spcAft>
              <a:buSzPts val="4000"/>
              <a:buChar char="•"/>
            </a:pPr>
            <a:r>
              <a:rPr lang="en-IE" sz="3000"/>
              <a:t>Muitas pessoas não têm consciência de que, ao tirar uma fotografia, publicar algo online ou partilhar um documento, podem também estar a partilhar informação oculta chamada </a:t>
            </a:r>
            <a:r>
              <a:rPr b="1" lang="en-IE" sz="3000"/>
              <a:t>metadados</a:t>
            </a:r>
            <a:r>
              <a:rPr lang="en-IE" sz="3000"/>
              <a:t>. Os metadados são dados de fundo que ficam automaticamente associados a ficheiros digitais. Podem incluir detalhes como a localização GPS exata onde a fotografia foi tirada, a data e a hora, o modelo do dispositivo e, por vezes, até identificadores técnicos.</a:t>
            </a:r>
            <a:endParaRPr sz="3000"/>
          </a:p>
          <a:p>
            <a:pPr indent="-330200" lvl="0" marL="457200" rtl="0" algn="just">
              <a:lnSpc>
                <a:spcPct val="90000"/>
              </a:lnSpc>
              <a:spcBef>
                <a:spcPts val="2000"/>
              </a:spcBef>
              <a:spcAft>
                <a:spcPts val="0"/>
              </a:spcAft>
              <a:buSzPts val="4000"/>
              <a:buChar char="•"/>
            </a:pPr>
            <a:r>
              <a:rPr lang="en-IE" sz="3000"/>
              <a:t>Embora esta informação possa parecer inofensiva, pode revelar involuntariamente detalhes sensíveis. Por exemplo, uma fotografia partilhada online pode não mostrar visivelmente a localização, mas os dados GPS incorporados podem revelar o endereço de casa, local de trabalho ou destino de viagem recente. Da mesma forma, ao partilhar um documento podem ser expostos o nome do autor, a organização ou o histórico de edição através das propriedades do ficheiro.</a:t>
            </a:r>
            <a:endParaRPr sz="3000"/>
          </a:p>
          <a:p>
            <a:pPr indent="-330200" lvl="0" marL="457200" rtl="0" algn="just">
              <a:lnSpc>
                <a:spcPct val="90000"/>
              </a:lnSpc>
              <a:spcBef>
                <a:spcPts val="2000"/>
              </a:spcBef>
              <a:spcAft>
                <a:spcPts val="0"/>
              </a:spcAft>
              <a:buSzPts val="4000"/>
              <a:buChar char="•"/>
            </a:pPr>
            <a:r>
              <a:rPr lang="en-IE" sz="3000"/>
              <a:t>Desativar a geolocalização e gerir os metadados é uma forma prática de reforçar a privacidade digital. Ao desativar a marcação de localização nas definições da câmara e das aplicações de redes sociais, evita-se que o dispositivo incorpore automaticamente coordenadas GPS precisas nas fotografias. Antes de partilhar documentos, também é possível remover as propriedades do ficheiro ou exportá-los em formatos que eliminem informações identificadoras.</a:t>
            </a:r>
            <a:endParaRPr sz="3000"/>
          </a:p>
        </p:txBody>
      </p:sp>
      <p:sp>
        <p:nvSpPr>
          <p:cNvPr id="192" name="Google Shape;192;p18"/>
          <p:cNvSpPr txBox="1"/>
          <p:nvPr>
            <p:ph type="title"/>
          </p:nvPr>
        </p:nvSpPr>
        <p:spPr>
          <a:xfrm>
            <a:off x="717550" y="1719713"/>
            <a:ext cx="23279100" cy="22674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7400"/>
              <a:t>Abordagem e Ferramenta</a:t>
            </a:r>
            <a:r>
              <a:rPr lang="en-IE">
                <a:latin typeface="Arial"/>
                <a:ea typeface="Arial"/>
                <a:cs typeface="Arial"/>
                <a:sym typeface="Arial"/>
              </a:rPr>
              <a:t> 2: </a:t>
            </a:r>
            <a:r>
              <a:rPr lang="en-IE"/>
              <a:t>Desativar a geolocalização e a partilha de metadados</a:t>
            </a:r>
            <a:endParaRPr>
              <a:latin typeface="Arial"/>
              <a:ea typeface="Arial"/>
              <a:cs typeface="Arial"/>
              <a:sym typeface="Arial"/>
            </a:endParaRPr>
          </a:p>
        </p:txBody>
      </p:sp>
      <p:pic>
        <p:nvPicPr>
          <p:cNvPr id="193" name="Google Shape;193;p18" title="Screenshot 2026-01-27 171332.png">
            <a:hlinkClick r:id="rId3"/>
          </p:cNvPr>
          <p:cNvPicPr preferRelativeResize="0"/>
          <p:nvPr/>
        </p:nvPicPr>
        <p:blipFill rotWithShape="1">
          <a:blip r:embed="rId4">
            <a:alphaModFix/>
          </a:blip>
          <a:srcRect b="0" l="0" r="0" t="0"/>
          <a:stretch/>
        </p:blipFill>
        <p:spPr>
          <a:xfrm>
            <a:off x="762000" y="4315121"/>
            <a:ext cx="7114650" cy="682719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19"/>
          <p:cNvSpPr txBox="1"/>
          <p:nvPr>
            <p:ph type="title"/>
          </p:nvPr>
        </p:nvSpPr>
        <p:spPr>
          <a:xfrm>
            <a:off x="762000" y="1771650"/>
            <a:ext cx="22860000" cy="11241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accent1"/>
              </a:buClr>
              <a:buSzPts val="8000"/>
              <a:buFont typeface="Arial"/>
              <a:buNone/>
            </a:pPr>
            <a:r>
              <a:rPr lang="en-IE">
                <a:latin typeface="Arial"/>
                <a:ea typeface="Arial"/>
                <a:cs typeface="Arial"/>
                <a:sym typeface="Arial"/>
              </a:rPr>
              <a:t>E</a:t>
            </a:r>
            <a:r>
              <a:rPr lang="en-IE"/>
              <a:t>xemplo</a:t>
            </a:r>
            <a:endParaRPr>
              <a:latin typeface="Arial"/>
              <a:ea typeface="Arial"/>
              <a:cs typeface="Arial"/>
              <a:sym typeface="Arial"/>
            </a:endParaRPr>
          </a:p>
        </p:txBody>
      </p:sp>
      <p:sp>
        <p:nvSpPr>
          <p:cNvPr id="200" name="Google Shape;200;p19"/>
          <p:cNvSpPr txBox="1"/>
          <p:nvPr>
            <p:ph idx="1" type="body"/>
          </p:nvPr>
        </p:nvSpPr>
        <p:spPr>
          <a:xfrm>
            <a:off x="762000" y="3021075"/>
            <a:ext cx="20378100" cy="9459000"/>
          </a:xfrm>
          <a:prstGeom prst="rect">
            <a:avLst/>
          </a:prstGeom>
          <a:noFill/>
          <a:ln>
            <a:noFill/>
          </a:ln>
        </p:spPr>
        <p:txBody>
          <a:bodyPr anchorCtr="0" anchor="t" bIns="0" lIns="0" spcFirstLastPara="1" rIns="0" wrap="square" tIns="0">
            <a:noAutofit/>
          </a:bodyPr>
          <a:lstStyle/>
          <a:p>
            <a:pPr indent="0" lvl="0" marL="228600" rtl="0" algn="just">
              <a:lnSpc>
                <a:spcPct val="150000"/>
              </a:lnSpc>
              <a:spcBef>
                <a:spcPts val="2000"/>
              </a:spcBef>
              <a:spcAft>
                <a:spcPts val="0"/>
              </a:spcAft>
              <a:buSzPts val="5600"/>
              <a:buNone/>
            </a:pPr>
            <a:r>
              <a:rPr lang="en-IE" sz="3200"/>
              <a:t>Antes de publicar uma fotografia nas redes sociais, abrir os detalhes da imagem e remover os dados de GPS. Desativar também a opção “Adicionar localização” nas definições da aplicação da câmara.</a:t>
            </a:r>
            <a:endParaRPr/>
          </a:p>
          <a:p>
            <a:pPr indent="0" lvl="0" marL="228600" rtl="0" algn="just">
              <a:lnSpc>
                <a:spcPct val="150000"/>
              </a:lnSpc>
              <a:spcBef>
                <a:spcPts val="2000"/>
              </a:spcBef>
              <a:spcAft>
                <a:spcPts val="0"/>
              </a:spcAft>
              <a:buSzPts val="5600"/>
              <a:buNone/>
            </a:pPr>
            <a:r>
              <a:rPr b="1" lang="en-IE" sz="3200"/>
              <a:t>Como utilizar</a:t>
            </a:r>
            <a:r>
              <a:rPr b="1" lang="en-IE" sz="3200">
                <a:latin typeface="Arial"/>
                <a:ea typeface="Arial"/>
                <a:cs typeface="Arial"/>
                <a:sym typeface="Arial"/>
              </a:rPr>
              <a:t>:</a:t>
            </a:r>
            <a:endParaRPr sz="3200">
              <a:latin typeface="Arial"/>
              <a:ea typeface="Arial"/>
              <a:cs typeface="Arial"/>
              <a:sym typeface="Arial"/>
            </a:endParaRPr>
          </a:p>
          <a:p>
            <a:pPr indent="-457200" lvl="0" marL="685800" rtl="0" algn="just">
              <a:lnSpc>
                <a:spcPct val="150000"/>
              </a:lnSpc>
              <a:spcBef>
                <a:spcPts val="2000"/>
              </a:spcBef>
              <a:spcAft>
                <a:spcPts val="0"/>
              </a:spcAft>
              <a:buSzPts val="4200"/>
              <a:buFont typeface="Arial"/>
              <a:buChar char="•"/>
            </a:pPr>
            <a:r>
              <a:rPr lang="en-IE" sz="3200"/>
              <a:t>Nas definições da câmara, desativar a marcação de localização</a:t>
            </a:r>
            <a:r>
              <a:rPr lang="en-IE" sz="3200">
                <a:latin typeface="Arial"/>
                <a:ea typeface="Arial"/>
                <a:cs typeface="Arial"/>
                <a:sym typeface="Arial"/>
              </a:rPr>
              <a:t>.</a:t>
            </a:r>
            <a:endParaRPr sz="3200">
              <a:latin typeface="Arial"/>
              <a:ea typeface="Arial"/>
              <a:cs typeface="Arial"/>
              <a:sym typeface="Arial"/>
            </a:endParaRPr>
          </a:p>
          <a:p>
            <a:pPr indent="-457200" lvl="0" marL="685800" rtl="0" algn="just">
              <a:lnSpc>
                <a:spcPct val="150000"/>
              </a:lnSpc>
              <a:spcBef>
                <a:spcPts val="2000"/>
              </a:spcBef>
              <a:spcAft>
                <a:spcPts val="0"/>
              </a:spcAft>
              <a:buSzPts val="4200"/>
              <a:buFont typeface="Arial"/>
              <a:buChar char="•"/>
            </a:pPr>
            <a:r>
              <a:rPr lang="en-IE" sz="3200"/>
              <a:t>Utilizar ferramentas como o ExifCleaner ou funcionalidades integradas de “remover metadados” antes de partilhar fotografias</a:t>
            </a:r>
            <a:r>
              <a:rPr lang="en-IE" sz="3200">
                <a:latin typeface="Arial"/>
                <a:ea typeface="Arial"/>
                <a:cs typeface="Arial"/>
                <a:sym typeface="Arial"/>
              </a:rPr>
              <a:t>.</a:t>
            </a:r>
            <a:endParaRPr sz="3200">
              <a:latin typeface="Arial"/>
              <a:ea typeface="Arial"/>
              <a:cs typeface="Arial"/>
              <a:sym typeface="Arial"/>
            </a:endParaRPr>
          </a:p>
          <a:p>
            <a:pPr indent="-457200" lvl="0" marL="685800" rtl="0" algn="just">
              <a:lnSpc>
                <a:spcPct val="150000"/>
              </a:lnSpc>
              <a:spcBef>
                <a:spcPts val="2000"/>
              </a:spcBef>
              <a:spcAft>
                <a:spcPts val="0"/>
              </a:spcAft>
              <a:buSzPts val="4200"/>
              <a:buFont typeface="Arial"/>
              <a:buChar char="•"/>
            </a:pPr>
            <a:r>
              <a:rPr lang="en-IE" sz="3200"/>
              <a:t>Evitar publicar imagens que revelem locais facilmente identificáveis ou frequentados regularmente (por exemplo, casa ou escola)</a:t>
            </a:r>
            <a:r>
              <a:rPr lang="en-IE" sz="3200">
                <a:latin typeface="Arial"/>
                <a:ea typeface="Arial"/>
                <a:cs typeface="Arial"/>
                <a:sym typeface="Arial"/>
              </a:rPr>
              <a:t>.</a:t>
            </a:r>
            <a:endParaRPr sz="3200">
              <a:latin typeface="Arial"/>
              <a:ea typeface="Arial"/>
              <a:cs typeface="Arial"/>
              <a:sym typeface="Arial"/>
            </a:endParaRPr>
          </a:p>
          <a:p>
            <a:pPr indent="-457200" lvl="0" marL="685800" rtl="0" algn="just">
              <a:lnSpc>
                <a:spcPct val="150000"/>
              </a:lnSpc>
              <a:spcBef>
                <a:spcPts val="2000"/>
              </a:spcBef>
              <a:spcAft>
                <a:spcPts val="0"/>
              </a:spcAft>
              <a:buSzPts val="4200"/>
              <a:buFont typeface="Arial"/>
              <a:buChar char="•"/>
            </a:pPr>
            <a:r>
              <a:rPr lang="en-IE" sz="3200"/>
              <a:t>Ao partilhar fotografias de grupo, pedir consentimento antes de publicar</a:t>
            </a:r>
            <a:r>
              <a:rPr lang="en-IE" sz="3200">
                <a:latin typeface="Arial"/>
                <a:ea typeface="Arial"/>
                <a:cs typeface="Arial"/>
                <a:sym typeface="Arial"/>
              </a:rPr>
              <a:t>.</a:t>
            </a:r>
            <a:endParaRPr sz="32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0"/>
          <p:cNvSpPr txBox="1"/>
          <p:nvPr>
            <p:ph type="title"/>
          </p:nvPr>
        </p:nvSpPr>
        <p:spPr>
          <a:xfrm>
            <a:off x="927101" y="5657851"/>
            <a:ext cx="11264899" cy="3067049"/>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Clr>
                <a:schemeClr val="accent2"/>
              </a:buClr>
              <a:buSzPts val="11500"/>
              <a:buFont typeface="Arial"/>
              <a:buNone/>
            </a:pPr>
            <a:r>
              <a:rPr lang="en-IE" sz="10400">
                <a:latin typeface="Arial"/>
                <a:ea typeface="Arial"/>
                <a:cs typeface="Arial"/>
                <a:sym typeface="Arial"/>
              </a:rPr>
              <a:t>A</a:t>
            </a:r>
            <a:r>
              <a:rPr lang="en-IE" sz="10400"/>
              <a:t>tividade</a:t>
            </a:r>
            <a:r>
              <a:rPr lang="en-IE" sz="10400">
                <a:latin typeface="Arial"/>
                <a:ea typeface="Arial"/>
                <a:cs typeface="Arial"/>
                <a:sym typeface="Arial"/>
              </a:rPr>
              <a:t> 1</a:t>
            </a:r>
            <a:endParaRPr sz="10400">
              <a:latin typeface="Arial"/>
              <a:ea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21"/>
          <p:cNvSpPr txBox="1"/>
          <p:nvPr>
            <p:ph idx="1" type="body"/>
          </p:nvPr>
        </p:nvSpPr>
        <p:spPr>
          <a:xfrm>
            <a:off x="6821101" y="969131"/>
            <a:ext cx="16480971" cy="11299619"/>
          </a:xfrm>
          <a:prstGeom prst="rect">
            <a:avLst/>
          </a:prstGeom>
          <a:noFill/>
          <a:ln>
            <a:noFill/>
          </a:ln>
        </p:spPr>
        <p:txBody>
          <a:bodyPr anchorCtr="0" anchor="t" bIns="0" lIns="0" spcFirstLastPara="1" rIns="0" wrap="square" tIns="0">
            <a:noAutofit/>
          </a:bodyPr>
          <a:lstStyle/>
          <a:p>
            <a:pPr indent="0" lvl="0" marL="144000" rtl="0" algn="just">
              <a:lnSpc>
                <a:spcPct val="150000"/>
              </a:lnSpc>
              <a:spcBef>
                <a:spcPts val="2400"/>
              </a:spcBef>
              <a:spcAft>
                <a:spcPts val="0"/>
              </a:spcAft>
              <a:buClr>
                <a:srgbClr val="323232"/>
              </a:buClr>
              <a:buSzPts val="2800"/>
              <a:buNone/>
            </a:pPr>
            <a:r>
              <a:rPr b="1" lang="en-IE" sz="4000"/>
              <a:t>Desafio de bem-estar digital de 4 dias</a:t>
            </a:r>
            <a:endParaRPr sz="4000">
              <a:latin typeface="Arial"/>
              <a:ea typeface="Arial"/>
              <a:cs typeface="Arial"/>
              <a:sym typeface="Arial"/>
            </a:endParaRPr>
          </a:p>
          <a:p>
            <a:pPr indent="0" lvl="0" marL="144000" rtl="0" algn="just">
              <a:lnSpc>
                <a:spcPct val="150000"/>
              </a:lnSpc>
              <a:spcBef>
                <a:spcPts val="2400"/>
              </a:spcBef>
              <a:spcAft>
                <a:spcPts val="0"/>
              </a:spcAft>
              <a:buSzPts val="2800"/>
              <a:buNone/>
            </a:pPr>
            <a:r>
              <a:rPr b="1" lang="en-IE" sz="3200"/>
              <a:t>Objetivo</a:t>
            </a:r>
            <a:r>
              <a:rPr b="1" lang="en-IE" sz="3200"/>
              <a:t>:</a:t>
            </a:r>
            <a:r>
              <a:rPr lang="en-IE" sz="3200"/>
              <a:t> </a:t>
            </a:r>
            <a:r>
              <a:rPr lang="en-IE" sz="3200"/>
              <a:t>Reforçar as competências de privacidade online e proteção de dados através da realização de uma pequena ação prática por dia.</a:t>
            </a:r>
            <a:endParaRPr sz="3200"/>
          </a:p>
          <a:p>
            <a:pPr indent="0" lvl="0" marL="144000" rtl="0" algn="just">
              <a:lnSpc>
                <a:spcPct val="150000"/>
              </a:lnSpc>
              <a:spcBef>
                <a:spcPts val="2400"/>
              </a:spcBef>
              <a:spcAft>
                <a:spcPts val="0"/>
              </a:spcAft>
              <a:buSzPts val="2800"/>
              <a:buNone/>
            </a:pPr>
            <a:r>
              <a:rPr lang="en-IE" sz="3200"/>
              <a:t>Cada tarefa ajuda a proteger a informação pessoal, gerir a pegada digital e compreender como controlar os próprios dados.</a:t>
            </a:r>
            <a:endParaRPr sz="3200"/>
          </a:p>
          <a:p>
            <a:pPr indent="0" lvl="0" marL="144000" rtl="0" algn="just">
              <a:lnSpc>
                <a:spcPct val="150000"/>
              </a:lnSpc>
              <a:spcBef>
                <a:spcPts val="2400"/>
              </a:spcBef>
              <a:spcAft>
                <a:spcPts val="0"/>
              </a:spcAft>
              <a:buSzPts val="2800"/>
              <a:buNone/>
            </a:pPr>
            <a:r>
              <a:t/>
            </a:r>
            <a:endParaRPr sz="3200"/>
          </a:p>
          <a:p>
            <a:pPr indent="-228600" lvl="0" marL="457200" rtl="0" algn="just">
              <a:lnSpc>
                <a:spcPct val="90000"/>
              </a:lnSpc>
              <a:spcBef>
                <a:spcPts val="2000"/>
              </a:spcBef>
              <a:spcAft>
                <a:spcPts val="0"/>
              </a:spcAft>
              <a:buSzPts val="5600"/>
              <a:buNone/>
            </a:pPr>
            <a:r>
              <a:rPr b="1" lang="en-IE" sz="3200"/>
              <a:t>Dia 1: Verificar as Definições de Privacidade</a:t>
            </a:r>
            <a:endParaRPr sz="3200"/>
          </a:p>
          <a:p>
            <a:pPr indent="-228600" lvl="0" marL="457200" rtl="0" algn="just">
              <a:lnSpc>
                <a:spcPct val="90000"/>
              </a:lnSpc>
              <a:spcBef>
                <a:spcPts val="2000"/>
              </a:spcBef>
              <a:spcAft>
                <a:spcPts val="0"/>
              </a:spcAft>
              <a:buSzPts val="5600"/>
              <a:buNone/>
            </a:pPr>
            <a:r>
              <a:rPr lang="en-IE" sz="3200"/>
              <a:t>Visitar uma rede social ou aplicação utilizada com frequência. Rever quem pode ver as publicações, as informações pessoais e os detalhes do perfil. Desativar a partilha de localização, a identificação (tagging) e o “estado de atividade”, caso estejam ativos.</a:t>
            </a:r>
            <a:endParaRPr sz="3200"/>
          </a:p>
          <a:p>
            <a:pPr indent="-228600" lvl="0" marL="457200" rtl="0" algn="just">
              <a:lnSpc>
                <a:spcPct val="90000"/>
              </a:lnSpc>
              <a:spcBef>
                <a:spcPts val="2000"/>
              </a:spcBef>
              <a:spcAft>
                <a:spcPts val="0"/>
              </a:spcAft>
              <a:buSzPts val="5600"/>
              <a:buNone/>
            </a:pPr>
            <a:r>
              <a:rPr b="1" lang="en-IE" sz="3200"/>
              <a:t>Reflexão</a:t>
            </a:r>
            <a:r>
              <a:rPr b="1" lang="en-IE" sz="3200"/>
              <a:t>:</a:t>
            </a:r>
            <a:endParaRPr sz="3200"/>
          </a:p>
          <a:p>
            <a:pPr indent="-228600" lvl="0" marL="457200" rtl="0" algn="just">
              <a:lnSpc>
                <a:spcPct val="90000"/>
              </a:lnSpc>
              <a:spcBef>
                <a:spcPts val="2000"/>
              </a:spcBef>
              <a:spcAft>
                <a:spcPts val="0"/>
              </a:spcAft>
              <a:buSzPts val="5600"/>
              <a:buNone/>
            </a:pPr>
            <a:r>
              <a:rPr lang="en-IE" sz="3200"/>
              <a:t>Encontrou algo que não se lembrava que estava público</a:t>
            </a:r>
            <a:r>
              <a:rPr lang="en-IE" sz="3200"/>
              <a:t>?</a:t>
            </a:r>
            <a:endParaRPr sz="3200"/>
          </a:p>
          <a:p>
            <a:pPr indent="-228600" lvl="0" marL="457200" rtl="0" algn="just">
              <a:lnSpc>
                <a:spcPct val="90000"/>
              </a:lnSpc>
              <a:spcBef>
                <a:spcPts val="2000"/>
              </a:spcBef>
              <a:spcAft>
                <a:spcPts val="0"/>
              </a:spcAft>
              <a:buSzPts val="5600"/>
              <a:buNone/>
            </a:pPr>
            <a:r>
              <a:rPr lang="en-IE" sz="3200"/>
              <a:t>Como se sentiu após ajustar as definições de privacidade?</a:t>
            </a:r>
            <a:endParaRPr sz="3200"/>
          </a:p>
          <a:p>
            <a:pPr indent="0" lvl="0" marL="144000" rtl="0" algn="just">
              <a:lnSpc>
                <a:spcPct val="150000"/>
              </a:lnSpc>
              <a:spcBef>
                <a:spcPts val="2400"/>
              </a:spcBef>
              <a:spcAft>
                <a:spcPts val="0"/>
              </a:spcAft>
              <a:buSzPts val="2800"/>
              <a:buNone/>
            </a:pPr>
            <a:r>
              <a:t/>
            </a:r>
            <a:endParaRPr sz="2800"/>
          </a:p>
        </p:txBody>
      </p:sp>
      <p:sp>
        <p:nvSpPr>
          <p:cNvPr id="212" name="Google Shape;212;p21"/>
          <p:cNvSpPr txBox="1"/>
          <p:nvPr>
            <p:ph type="title"/>
          </p:nvPr>
        </p:nvSpPr>
        <p:spPr>
          <a:xfrm>
            <a:off x="631075" y="2092516"/>
            <a:ext cx="5467500" cy="2088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b="1" lang="en-IE"/>
              <a:t>Hora da </a:t>
            </a:r>
            <a:br>
              <a:rPr b="1" lang="en-IE"/>
            </a:br>
            <a:r>
              <a:rPr b="1" lang="en-IE"/>
              <a:t>Atividade</a:t>
            </a:r>
            <a:endParaRPr/>
          </a:p>
        </p:txBody>
      </p:sp>
      <p:pic>
        <p:nvPicPr>
          <p:cNvPr descr="Dance with solid fill" id="213" name="Google Shape;213;p21"/>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3"/>
          <p:cNvSpPr txBox="1"/>
          <p:nvPr>
            <p:ph idx="1" type="body"/>
          </p:nvPr>
        </p:nvSpPr>
        <p:spPr>
          <a:xfrm>
            <a:off x="6981485" y="2019300"/>
            <a:ext cx="15660801" cy="10172700"/>
          </a:xfrm>
          <a:prstGeom prst="rect">
            <a:avLst/>
          </a:prstGeom>
          <a:noFill/>
          <a:ln>
            <a:noFill/>
          </a:ln>
        </p:spPr>
        <p:txBody>
          <a:bodyPr anchorCtr="0" anchor="t" bIns="0" lIns="0" spcFirstLastPara="1" rIns="0" wrap="square" tIns="0">
            <a:normAutofit/>
          </a:bodyPr>
          <a:lstStyle/>
          <a:p>
            <a:pPr indent="-457200" lvl="0" marL="685800" rtl="0" algn="l">
              <a:lnSpc>
                <a:spcPct val="90000"/>
              </a:lnSpc>
              <a:spcBef>
                <a:spcPts val="2000"/>
              </a:spcBef>
              <a:spcAft>
                <a:spcPts val="0"/>
              </a:spcAft>
              <a:buSzPts val="5600"/>
              <a:buFont typeface="Arial"/>
              <a:buChar char="•"/>
            </a:pPr>
            <a:r>
              <a:rPr lang="en-IE" sz="3300"/>
              <a:t>Compreender o que é informação pessoal e porque é importante, incluindo dados menos evidentes como fotografias, localização e atividade online. Será possível reconhecer riscos online comuns, como burlas, phishing, perfis falsos e partilha excessiva de informação.</a:t>
            </a:r>
            <a:endParaRPr/>
          </a:p>
          <a:p>
            <a:pPr indent="0" lvl="0" marL="228600" rtl="0" algn="l">
              <a:lnSpc>
                <a:spcPct val="90000"/>
              </a:lnSpc>
              <a:spcBef>
                <a:spcPts val="2000"/>
              </a:spcBef>
              <a:spcAft>
                <a:spcPts val="0"/>
              </a:spcAft>
              <a:buSzPts val="5600"/>
              <a:buNone/>
            </a:pPr>
            <a:r>
              <a:t/>
            </a:r>
            <a:endParaRPr sz="3300"/>
          </a:p>
          <a:p>
            <a:pPr indent="-457200" lvl="0" marL="685800" rtl="0" algn="l">
              <a:lnSpc>
                <a:spcPct val="90000"/>
              </a:lnSpc>
              <a:spcBef>
                <a:spcPts val="2000"/>
              </a:spcBef>
              <a:spcAft>
                <a:spcPts val="0"/>
              </a:spcAft>
              <a:buSzPts val="5600"/>
              <a:buFont typeface="Arial"/>
              <a:buChar char="•"/>
            </a:pPr>
            <a:r>
              <a:rPr lang="en-IE" sz="3300"/>
              <a:t>Aprender passos práticos para proteger os dados pessoais, como ajustar definições de privacidade, utilizar palavras-passe fortes e refletir antes de publicar conteúdo online. Haverá também maior preparação para apoiar jovens na tomada de decisões digitais mais seguras.</a:t>
            </a:r>
            <a:endParaRPr/>
          </a:p>
          <a:p>
            <a:pPr indent="0" lvl="0" marL="228600" rtl="0" algn="l">
              <a:lnSpc>
                <a:spcPct val="90000"/>
              </a:lnSpc>
              <a:spcBef>
                <a:spcPts val="2000"/>
              </a:spcBef>
              <a:spcAft>
                <a:spcPts val="0"/>
              </a:spcAft>
              <a:buSzPts val="5600"/>
              <a:buNone/>
            </a:pPr>
            <a:r>
              <a:t/>
            </a:r>
            <a:endParaRPr sz="3300"/>
          </a:p>
          <a:p>
            <a:pPr indent="-457200" lvl="0" marL="685800" rtl="0" algn="l">
              <a:lnSpc>
                <a:spcPct val="90000"/>
              </a:lnSpc>
              <a:spcBef>
                <a:spcPts val="2000"/>
              </a:spcBef>
              <a:spcAft>
                <a:spcPts val="0"/>
              </a:spcAft>
              <a:buSzPts val="5600"/>
              <a:buFont typeface="Arial"/>
              <a:buChar char="•"/>
            </a:pPr>
            <a:r>
              <a:rPr lang="en-IE" sz="3300"/>
              <a:t>Compreender o conceito de pegada digital e perceber de que forma a presença online pode afetar a reputação, o bem-estar e oportunidades futuras.</a:t>
            </a:r>
            <a:endParaRPr/>
          </a:p>
          <a:p>
            <a:pPr indent="0" lvl="0" marL="228600" rtl="0" algn="l">
              <a:lnSpc>
                <a:spcPct val="90000"/>
              </a:lnSpc>
              <a:spcBef>
                <a:spcPts val="2000"/>
              </a:spcBef>
              <a:spcAft>
                <a:spcPts val="0"/>
              </a:spcAft>
              <a:buSzPts val="5600"/>
              <a:buNone/>
            </a:pPr>
            <a:r>
              <a:t/>
            </a:r>
            <a:endParaRPr sz="3300"/>
          </a:p>
          <a:p>
            <a:pPr indent="-457200" lvl="0" marL="685800" rtl="0" algn="l">
              <a:lnSpc>
                <a:spcPct val="90000"/>
              </a:lnSpc>
              <a:spcBef>
                <a:spcPts val="2000"/>
              </a:spcBef>
              <a:spcAft>
                <a:spcPts val="0"/>
              </a:spcAft>
              <a:buSzPts val="5600"/>
              <a:buFont typeface="Arial"/>
              <a:buChar char="•"/>
            </a:pPr>
            <a:r>
              <a:rPr lang="en-IE" sz="3300"/>
              <a:t>Saber onde procurar ajuda, aplicar práticas de proteção (safeguarding) e compreender os direitos e responsabilidades básicos ao abrigo do RGPD.</a:t>
            </a:r>
            <a:endParaRPr/>
          </a:p>
        </p:txBody>
      </p:sp>
      <p:sp>
        <p:nvSpPr>
          <p:cNvPr id="100" name="Google Shape;100;p3"/>
          <p:cNvSpPr txBox="1"/>
          <p:nvPr>
            <p:ph type="title"/>
          </p:nvPr>
        </p:nvSpPr>
        <p:spPr>
          <a:xfrm>
            <a:off x="762000" y="1771650"/>
            <a:ext cx="5467500" cy="5784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lt1"/>
              </a:buClr>
              <a:buSzPts val="8000"/>
              <a:buFont typeface="Arial"/>
              <a:buNone/>
            </a:pPr>
            <a:r>
              <a:rPr b="1" lang="en-IE"/>
              <a:t>No final deste módulo, serei capaz de:</a:t>
            </a:r>
            <a:endParaRPr b="1"/>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2"/>
          <p:cNvSpPr txBox="1"/>
          <p:nvPr>
            <p:ph idx="1" type="body"/>
          </p:nvPr>
        </p:nvSpPr>
        <p:spPr>
          <a:xfrm>
            <a:off x="7037000" y="1362375"/>
            <a:ext cx="16481100" cy="10918200"/>
          </a:xfrm>
          <a:prstGeom prst="rect">
            <a:avLst/>
          </a:prstGeom>
          <a:noFill/>
          <a:ln>
            <a:noFill/>
          </a:ln>
        </p:spPr>
        <p:txBody>
          <a:bodyPr anchorCtr="0" anchor="t" bIns="0" lIns="0" spcFirstLastPara="1" rIns="0" wrap="square" tIns="0">
            <a:noAutofit/>
          </a:bodyPr>
          <a:lstStyle/>
          <a:p>
            <a:pPr indent="-228600" lvl="0" marL="457200" rtl="0" algn="just">
              <a:lnSpc>
                <a:spcPct val="90000"/>
              </a:lnSpc>
              <a:spcBef>
                <a:spcPts val="2000"/>
              </a:spcBef>
              <a:spcAft>
                <a:spcPts val="0"/>
              </a:spcAft>
              <a:buSzPts val="5600"/>
              <a:buNone/>
            </a:pPr>
            <a:r>
              <a:rPr b="1" lang="en-IE" sz="3200"/>
              <a:t>Dia</a:t>
            </a:r>
            <a:r>
              <a:rPr b="1" lang="en-IE" sz="3200">
                <a:latin typeface="Arial"/>
                <a:ea typeface="Arial"/>
                <a:cs typeface="Arial"/>
                <a:sym typeface="Arial"/>
              </a:rPr>
              <a:t> 2: </a:t>
            </a:r>
            <a:r>
              <a:rPr b="1" lang="en-IE" sz="3200"/>
              <a:t>Analisar a sua Pegada Digital</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Pesquise o seu nome completo no Google e nas redes sociais. Anote que informações pessoais aparecem (fotografias, publicações, contas antigas). Decida que informações poderá querer apagar ou tornar privadas.</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b="1" lang="en-IE" sz="3200"/>
              <a:t>Reflexão</a:t>
            </a:r>
            <a:r>
              <a:rPr b="1" lang="en-IE" sz="3200">
                <a:latin typeface="Arial"/>
                <a:ea typeface="Arial"/>
                <a:cs typeface="Arial"/>
                <a:sym typeface="Arial"/>
              </a:rPr>
              <a:t>:</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Ficou surpreendido com o que encontrou</a:t>
            </a:r>
            <a:r>
              <a:rPr lang="en-IE" sz="3200">
                <a:latin typeface="Arial"/>
                <a:ea typeface="Arial"/>
                <a:cs typeface="Arial"/>
                <a:sym typeface="Arial"/>
              </a:rPr>
              <a:t>?</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Que passos pode dar para limpar ou proteger a sua presença digital</a:t>
            </a:r>
            <a:r>
              <a:rPr lang="en-IE" sz="3200">
                <a:latin typeface="Arial"/>
                <a:ea typeface="Arial"/>
                <a:cs typeface="Arial"/>
                <a:sym typeface="Arial"/>
              </a:rPr>
              <a:t>?</a:t>
            </a:r>
            <a:endParaRPr sz="3200">
              <a:latin typeface="Arial"/>
              <a:ea typeface="Arial"/>
              <a:cs typeface="Arial"/>
              <a:sym typeface="Arial"/>
            </a:endParaRPr>
          </a:p>
          <a:p>
            <a:pPr indent="0" lvl="0" marL="144000" rtl="0" algn="just">
              <a:lnSpc>
                <a:spcPct val="150000"/>
              </a:lnSpc>
              <a:spcBef>
                <a:spcPts val="2400"/>
              </a:spcBef>
              <a:spcAft>
                <a:spcPts val="0"/>
              </a:spcAft>
              <a:buSzPts val="2800"/>
              <a:buNone/>
            </a:pPr>
            <a:r>
              <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b="1" lang="en-IE" sz="3200"/>
              <a:t>Dia</a:t>
            </a:r>
            <a:r>
              <a:rPr b="1" lang="en-IE" sz="3200">
                <a:latin typeface="Arial"/>
                <a:ea typeface="Arial"/>
                <a:cs typeface="Arial"/>
                <a:sym typeface="Arial"/>
              </a:rPr>
              <a:t> 3:</a:t>
            </a:r>
            <a:r>
              <a:rPr b="1" lang="en-IE" sz="3200"/>
              <a:t> Gerir Permissões de Aplicações e Metadados</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Abra as definições de “Privacidade” do seu telemóvel. Verifique que permissões as aplicações têm (câmara, microfone, contactos, localização). Desative permissões desnecessárias para aplicações que não precisam delas.</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latin typeface="Arial"/>
                <a:ea typeface="Arial"/>
                <a:cs typeface="Arial"/>
                <a:sym typeface="Arial"/>
              </a:rPr>
              <a:t>O</a:t>
            </a:r>
            <a:r>
              <a:rPr lang="en-IE" sz="3200"/>
              <a:t>pcional</a:t>
            </a:r>
            <a:r>
              <a:rPr lang="en-IE" sz="3200">
                <a:latin typeface="Arial"/>
                <a:ea typeface="Arial"/>
                <a:cs typeface="Arial"/>
                <a:sym typeface="Arial"/>
              </a:rPr>
              <a:t>: Remov</a:t>
            </a:r>
            <a:r>
              <a:rPr lang="en-IE" sz="3200"/>
              <a:t>a</a:t>
            </a:r>
            <a:r>
              <a:rPr lang="en-IE" sz="3200">
                <a:latin typeface="Arial"/>
                <a:ea typeface="Arial"/>
                <a:cs typeface="Arial"/>
                <a:sym typeface="Arial"/>
              </a:rPr>
              <a:t> </a:t>
            </a:r>
            <a:r>
              <a:rPr b="1" lang="en-IE" sz="3200"/>
              <a:t>metadados</a:t>
            </a:r>
            <a:r>
              <a:rPr lang="en-IE" sz="3200">
                <a:latin typeface="Arial"/>
                <a:ea typeface="Arial"/>
                <a:cs typeface="Arial"/>
                <a:sym typeface="Arial"/>
              </a:rPr>
              <a:t> (</a:t>
            </a:r>
            <a:r>
              <a:rPr lang="en-IE" sz="3200"/>
              <a:t>omo etiquetas GPS) de uma fotografia antes de a partilhar.</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b="1" lang="en-IE" sz="3200"/>
              <a:t>Reflexão</a:t>
            </a:r>
            <a:r>
              <a:rPr b="1" lang="en-IE" sz="3200">
                <a:latin typeface="Arial"/>
                <a:ea typeface="Arial"/>
                <a:cs typeface="Arial"/>
                <a:sym typeface="Arial"/>
              </a:rPr>
              <a:t>:</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Que aplicações tinham mais acesso do que esperava</a:t>
            </a:r>
            <a:r>
              <a:rPr lang="en-IE" sz="3200">
                <a:latin typeface="Arial"/>
                <a:ea typeface="Arial"/>
                <a:cs typeface="Arial"/>
                <a:sym typeface="Arial"/>
              </a:rPr>
              <a:t>?</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Como é que limitar permissões protege os seus dados</a:t>
            </a:r>
            <a:r>
              <a:rPr lang="en-IE" sz="3200">
                <a:latin typeface="Arial"/>
                <a:ea typeface="Arial"/>
                <a:cs typeface="Arial"/>
                <a:sym typeface="Arial"/>
              </a:rPr>
              <a:t>?</a:t>
            </a:r>
            <a:endParaRPr sz="3200">
              <a:latin typeface="Arial"/>
              <a:ea typeface="Arial"/>
              <a:cs typeface="Arial"/>
              <a:sym typeface="Arial"/>
            </a:endParaRPr>
          </a:p>
          <a:p>
            <a:pPr indent="0" lvl="0" marL="144000" rtl="0" algn="just">
              <a:lnSpc>
                <a:spcPct val="150000"/>
              </a:lnSpc>
              <a:spcBef>
                <a:spcPts val="2400"/>
              </a:spcBef>
              <a:spcAft>
                <a:spcPts val="0"/>
              </a:spcAft>
              <a:buSzPts val="2800"/>
              <a:buNone/>
            </a:pPr>
            <a:r>
              <a:t/>
            </a:r>
            <a:endParaRPr sz="2800"/>
          </a:p>
        </p:txBody>
      </p:sp>
      <p:sp>
        <p:nvSpPr>
          <p:cNvPr id="220" name="Google Shape;220;p2"/>
          <p:cNvSpPr txBox="1"/>
          <p:nvPr>
            <p:ph type="title"/>
          </p:nvPr>
        </p:nvSpPr>
        <p:spPr>
          <a:xfrm>
            <a:off x="631075" y="2092516"/>
            <a:ext cx="5467500" cy="2088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b="1" lang="en-IE"/>
              <a:t>Hora da </a:t>
            </a:r>
            <a:br>
              <a:rPr b="1" lang="en-IE"/>
            </a:br>
            <a:r>
              <a:rPr b="1" lang="en-IE"/>
              <a:t>Atividade</a:t>
            </a:r>
            <a:endParaRPr/>
          </a:p>
        </p:txBody>
      </p:sp>
      <p:pic>
        <p:nvPicPr>
          <p:cNvPr descr="Dance with solid fill" id="221" name="Google Shape;221;p2"/>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sp>
        <p:nvSpPr>
          <p:cNvPr id="227" name="Google Shape;227;p51"/>
          <p:cNvSpPr txBox="1"/>
          <p:nvPr>
            <p:ph idx="1" type="body"/>
          </p:nvPr>
        </p:nvSpPr>
        <p:spPr>
          <a:xfrm>
            <a:off x="7235104" y="1524000"/>
            <a:ext cx="16844096" cy="7228115"/>
          </a:xfrm>
          <a:prstGeom prst="rect">
            <a:avLst/>
          </a:prstGeom>
          <a:noFill/>
          <a:ln>
            <a:noFill/>
          </a:ln>
        </p:spPr>
        <p:txBody>
          <a:bodyPr anchorCtr="0" anchor="t" bIns="0" lIns="0" spcFirstLastPara="1" rIns="0" wrap="square" tIns="0">
            <a:noAutofit/>
          </a:bodyPr>
          <a:lstStyle/>
          <a:p>
            <a:pPr indent="-228600" lvl="0" marL="457200" rtl="0" algn="just">
              <a:lnSpc>
                <a:spcPct val="90000"/>
              </a:lnSpc>
              <a:spcBef>
                <a:spcPts val="2000"/>
              </a:spcBef>
              <a:spcAft>
                <a:spcPts val="0"/>
              </a:spcAft>
              <a:buSzPts val="5600"/>
              <a:buNone/>
            </a:pPr>
            <a:r>
              <a:rPr b="1" lang="en-IE" sz="3200"/>
              <a:t>Dia</a:t>
            </a:r>
            <a:r>
              <a:rPr b="1" lang="en-IE" sz="3200">
                <a:latin typeface="Arial"/>
                <a:ea typeface="Arial"/>
                <a:cs typeface="Arial"/>
                <a:sym typeface="Arial"/>
              </a:rPr>
              <a:t> 4: </a:t>
            </a:r>
            <a:r>
              <a:rPr b="1" lang="en-IE" sz="3200"/>
              <a:t>Reforçar a Segurança das Contas</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Escolha duas contas importantes (por exemplo, email, banco ou redes sociais). Atualize as palavras-passe para palavras-passe fortes e únicas ou utilize um </a:t>
            </a:r>
            <a:r>
              <a:rPr b="1" lang="en-IE" sz="3200"/>
              <a:t>gestor de palavras-passe</a:t>
            </a:r>
            <a:r>
              <a:rPr lang="en-IE" sz="3200"/>
              <a:t>. Ative a </a:t>
            </a:r>
            <a:r>
              <a:rPr b="1" lang="en-IE" sz="3200"/>
              <a:t>autenticação de dois fatores (2FA)</a:t>
            </a:r>
            <a:r>
              <a:rPr lang="en-IE" sz="3200"/>
              <a:t>, se estiver disponível.</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b="1" lang="en-IE" sz="3200"/>
              <a:t>Reflexão</a:t>
            </a:r>
            <a:r>
              <a:rPr b="1" lang="en-IE" sz="3200">
                <a:latin typeface="Arial"/>
                <a:ea typeface="Arial"/>
                <a:cs typeface="Arial"/>
                <a:sym typeface="Arial"/>
              </a:rPr>
              <a:t>:</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Como fez sentir a alteração das palavras-passe em relação à sua segurança ou consciência digital</a:t>
            </a:r>
            <a:r>
              <a:rPr lang="en-IE" sz="3200">
                <a:latin typeface="Arial"/>
                <a:ea typeface="Arial"/>
                <a:cs typeface="Arial"/>
                <a:sym typeface="Arial"/>
              </a:rPr>
              <a:t>?</a:t>
            </a:r>
            <a:endParaRPr sz="3200">
              <a:latin typeface="Arial"/>
              <a:ea typeface="Arial"/>
              <a:cs typeface="Arial"/>
              <a:sym typeface="Arial"/>
            </a:endParaRPr>
          </a:p>
          <a:p>
            <a:pPr indent="-228600" lvl="0" marL="457200" rtl="0" algn="just">
              <a:lnSpc>
                <a:spcPct val="90000"/>
              </a:lnSpc>
              <a:spcBef>
                <a:spcPts val="2000"/>
              </a:spcBef>
              <a:spcAft>
                <a:spcPts val="0"/>
              </a:spcAft>
              <a:buSzPts val="5600"/>
              <a:buNone/>
            </a:pPr>
            <a:r>
              <a:rPr lang="en-IE" sz="3200"/>
              <a:t>O que pode fazer para manter a segurança das suas contas a longo prazo</a:t>
            </a:r>
            <a:r>
              <a:rPr lang="en-IE" sz="3200">
                <a:latin typeface="Arial"/>
                <a:ea typeface="Arial"/>
                <a:cs typeface="Arial"/>
                <a:sym typeface="Arial"/>
              </a:rPr>
              <a:t>?</a:t>
            </a:r>
            <a:endParaRPr sz="3200">
              <a:latin typeface="Arial"/>
              <a:ea typeface="Arial"/>
              <a:cs typeface="Arial"/>
              <a:sym typeface="Arial"/>
            </a:endParaRPr>
          </a:p>
        </p:txBody>
      </p:sp>
      <p:sp>
        <p:nvSpPr>
          <p:cNvPr id="228" name="Google Shape;228;p51"/>
          <p:cNvSpPr txBox="1"/>
          <p:nvPr>
            <p:ph type="title"/>
          </p:nvPr>
        </p:nvSpPr>
        <p:spPr>
          <a:xfrm>
            <a:off x="631075" y="2092516"/>
            <a:ext cx="5467500" cy="20880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b="1" lang="en-IE"/>
              <a:t>Hora da </a:t>
            </a:r>
            <a:br>
              <a:rPr b="1" lang="en-IE"/>
            </a:br>
            <a:r>
              <a:rPr b="1" lang="en-IE"/>
              <a:t>Atividade</a:t>
            </a:r>
            <a:endParaRPr/>
          </a:p>
        </p:txBody>
      </p:sp>
      <p:pic>
        <p:nvPicPr>
          <p:cNvPr descr="Dance with solid fill" id="229" name="Google Shape;229;p51"/>
          <p:cNvPicPr preferRelativeResize="0"/>
          <p:nvPr/>
        </p:nvPicPr>
        <p:blipFill rotWithShape="1">
          <a:blip r:embed="rId3">
            <a:alphaModFix/>
          </a:blip>
          <a:srcRect b="0" l="0" r="0" t="0"/>
          <a:stretch/>
        </p:blipFill>
        <p:spPr>
          <a:xfrm>
            <a:off x="926353" y="4180541"/>
            <a:ext cx="2438400" cy="24384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2"/>
          <p:cNvSpPr txBox="1"/>
          <p:nvPr>
            <p:ph type="title"/>
          </p:nvPr>
        </p:nvSpPr>
        <p:spPr>
          <a:xfrm>
            <a:off x="762000" y="1046160"/>
            <a:ext cx="22860000" cy="1287600"/>
          </a:xfrm>
          <a:prstGeom prst="rect">
            <a:avLst/>
          </a:prstGeom>
          <a:noFill/>
          <a:ln>
            <a:noFill/>
          </a:ln>
        </p:spPr>
        <p:txBody>
          <a:bodyPr anchorCtr="0" anchor="t" bIns="0" lIns="0" spcFirstLastPara="1" rIns="0" wrap="square" tIns="0">
            <a:noAutofit/>
          </a:bodyPr>
          <a:lstStyle/>
          <a:p>
            <a:pPr indent="0" lvl="0" marL="0" rtl="0" algn="ctr">
              <a:lnSpc>
                <a:spcPct val="150000"/>
              </a:lnSpc>
              <a:spcBef>
                <a:spcPts val="0"/>
              </a:spcBef>
              <a:spcAft>
                <a:spcPts val="0"/>
              </a:spcAft>
              <a:buClr>
                <a:schemeClr val="accent1"/>
              </a:buClr>
              <a:buSzPts val="8000"/>
              <a:buFont typeface="Arial"/>
              <a:buNone/>
            </a:pPr>
            <a:r>
              <a:rPr lang="en-IE"/>
              <a:t>Perguntas de Reflexão</a:t>
            </a:r>
            <a:endParaRPr/>
          </a:p>
        </p:txBody>
      </p:sp>
      <p:sp>
        <p:nvSpPr>
          <p:cNvPr id="235" name="Google Shape;235;p22"/>
          <p:cNvSpPr/>
          <p:nvPr/>
        </p:nvSpPr>
        <p:spPr>
          <a:xfrm>
            <a:off x="762000" y="2333725"/>
            <a:ext cx="7094700" cy="50826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3200"/>
              <a:buFont typeface="Arial"/>
              <a:buNone/>
            </a:pPr>
            <a:r>
              <a:rPr b="1" lang="en-IE" sz="2900">
                <a:solidFill>
                  <a:srgbClr val="181A3C"/>
                </a:solidFill>
                <a:highlight>
                  <a:schemeClr val="lt1"/>
                </a:highlight>
              </a:rPr>
              <a:t>Como é que os meus hábitos de partilha afetam a minha experiência online?</a:t>
            </a:r>
            <a:endParaRPr b="1" i="0" sz="2900" u="none" cap="none" strike="noStrike">
              <a:solidFill>
                <a:srgbClr val="181A3C"/>
              </a:solidFill>
              <a:highlight>
                <a:schemeClr val="lt1"/>
              </a:highlight>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lang="en-IE" sz="2700">
                <a:solidFill>
                  <a:schemeClr val="dk1"/>
                </a:solidFill>
                <a:highlight>
                  <a:schemeClr val="lt1"/>
                </a:highlight>
              </a:rPr>
              <a:t>Pensar sobre o que publico e quando publico ajuda a compreender como as minhas escolhas moldam a minha identidade digital. Refletir sobre momentos em que partilhei algo sem pensar pode ajudar a reconhecer padrões e a tomar decisões mais conscientes online.</a:t>
            </a:r>
            <a:endParaRPr b="1" i="0" sz="2700" u="none" cap="none" strike="noStrike">
              <a:solidFill>
                <a:srgbClr val="000000"/>
              </a:solidFill>
              <a:highlight>
                <a:schemeClr val="lt1"/>
              </a:highlight>
              <a:latin typeface="Arial"/>
              <a:ea typeface="Arial"/>
              <a:cs typeface="Arial"/>
              <a:sym typeface="Arial"/>
            </a:endParaRPr>
          </a:p>
        </p:txBody>
      </p:sp>
      <p:sp>
        <p:nvSpPr>
          <p:cNvPr id="236" name="Google Shape;236;p22"/>
          <p:cNvSpPr/>
          <p:nvPr/>
        </p:nvSpPr>
        <p:spPr>
          <a:xfrm>
            <a:off x="748275" y="7884180"/>
            <a:ext cx="7095000" cy="631020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100"/>
              <a:buFont typeface="Arial"/>
              <a:buNone/>
            </a:pPr>
            <a:r>
              <a:rPr b="1" lang="en-IE" sz="2900">
                <a:solidFill>
                  <a:srgbClr val="181A3C"/>
                </a:solidFill>
              </a:rPr>
              <a:t>O que me ajuda a sentir mais controlo sobre o meu espaço digital?</a:t>
            </a:r>
            <a:endParaRPr b="1" i="0" sz="2900" u="none" cap="none" strike="noStrike">
              <a:solidFill>
                <a:srgbClr val="181A3C"/>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3200"/>
              <a:buFont typeface="Arial"/>
              <a:buNone/>
            </a:pPr>
            <a:r>
              <a:rPr lang="en-IE" sz="2700">
                <a:solidFill>
                  <a:schemeClr val="dk1"/>
                </a:solidFill>
              </a:rPr>
              <a:t>Rever quem pode ver as minhas publicações, como faço a gestão das palavras-passe e como decido se uma aplicação é fiável ajuda a reforçar os meus limites digitais. Pequenas alterações nas definições de privacidade podem fazer uma grande diferença na forma como me sinto em relação à minha segurança online.</a:t>
            </a:r>
            <a:endParaRPr b="1" i="0" sz="2700" u="none" cap="none" strike="noStrike">
              <a:solidFill>
                <a:schemeClr val="dk1"/>
              </a:solidFill>
              <a:highlight>
                <a:srgbClr val="FF0000"/>
              </a:highlight>
              <a:latin typeface="Arial"/>
              <a:ea typeface="Arial"/>
              <a:cs typeface="Arial"/>
              <a:sym typeface="Arial"/>
            </a:endParaRPr>
          </a:p>
        </p:txBody>
      </p:sp>
      <p:sp>
        <p:nvSpPr>
          <p:cNvPr id="237" name="Google Shape;237;p22"/>
          <p:cNvSpPr/>
          <p:nvPr/>
        </p:nvSpPr>
        <p:spPr>
          <a:xfrm>
            <a:off x="15857374" y="2370500"/>
            <a:ext cx="7631275" cy="35393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100"/>
              <a:buFont typeface="Arial"/>
              <a:buNone/>
            </a:pPr>
            <a:r>
              <a:rPr b="1" lang="en-IE" sz="2900">
                <a:solidFill>
                  <a:srgbClr val="181A3C"/>
                </a:solidFill>
              </a:rPr>
              <a:t>Como reconheço possíveis burlas ou tentativas de phishing?</a:t>
            </a:r>
            <a:endParaRPr sz="2900"/>
          </a:p>
          <a:p>
            <a:pPr indent="0" lvl="0" marL="0" marR="0" rtl="0" algn="just">
              <a:lnSpc>
                <a:spcPct val="100000"/>
              </a:lnSpc>
              <a:spcBef>
                <a:spcPts val="0"/>
              </a:spcBef>
              <a:spcAft>
                <a:spcPts val="0"/>
              </a:spcAft>
              <a:buClr>
                <a:srgbClr val="000000"/>
              </a:buClr>
              <a:buSzPts val="3200"/>
              <a:buFont typeface="Arial"/>
              <a:buNone/>
            </a:pPr>
            <a:r>
              <a:rPr lang="en-IE" sz="2700">
                <a:solidFill>
                  <a:schemeClr val="dk1"/>
                </a:solidFill>
              </a:rPr>
              <a:t>Considere mensagens que criam urgência, pedem dados de acesso ou prometem recompensas. Refletir sobre sinais de alerta ajuda a parar, verificar e evitar partilhar informação sensível.</a:t>
            </a:r>
            <a:endParaRPr sz="2700"/>
          </a:p>
        </p:txBody>
      </p:sp>
      <p:pic>
        <p:nvPicPr>
          <p:cNvPr descr="A logo with a black background&#10;&#10;AI-generated content may be incorrect." id="238" name="Google Shape;238;p22"/>
          <p:cNvPicPr preferRelativeResize="0"/>
          <p:nvPr/>
        </p:nvPicPr>
        <p:blipFill rotWithShape="1">
          <a:blip r:embed="rId3">
            <a:alphaModFix/>
          </a:blip>
          <a:srcRect b="0" l="0" r="0" t="0"/>
          <a:stretch/>
        </p:blipFill>
        <p:spPr>
          <a:xfrm>
            <a:off x="7169662" y="2895600"/>
            <a:ext cx="9374750" cy="8155682"/>
          </a:xfrm>
          <a:prstGeom prst="rect">
            <a:avLst/>
          </a:prstGeom>
          <a:noFill/>
          <a:ln>
            <a:noFill/>
          </a:ln>
        </p:spPr>
      </p:pic>
      <p:sp>
        <p:nvSpPr>
          <p:cNvPr id="239" name="Google Shape;239;p22"/>
          <p:cNvSpPr/>
          <p:nvPr/>
        </p:nvSpPr>
        <p:spPr>
          <a:xfrm>
            <a:off x="15874125" y="7664867"/>
            <a:ext cx="7764625" cy="3539390"/>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chemeClr val="dk1"/>
              </a:buClr>
              <a:buSzPts val="1100"/>
              <a:buFont typeface="Arial"/>
              <a:buNone/>
            </a:pPr>
            <a:r>
              <a:rPr b="1" lang="en-IE" sz="2900">
                <a:solidFill>
                  <a:srgbClr val="181A3C"/>
                </a:solidFill>
              </a:rPr>
              <a:t>Que passos irei tomar para proteger a minha informação daqui para a frente?</a:t>
            </a:r>
            <a:endParaRPr sz="2900"/>
          </a:p>
          <a:p>
            <a:pPr indent="0" lvl="0" marL="0" marR="0" rtl="0" algn="just">
              <a:lnSpc>
                <a:spcPct val="100000"/>
              </a:lnSpc>
              <a:spcBef>
                <a:spcPts val="0"/>
              </a:spcBef>
              <a:spcAft>
                <a:spcPts val="0"/>
              </a:spcAft>
              <a:buClr>
                <a:srgbClr val="000000"/>
              </a:buClr>
              <a:buSzPts val="3200"/>
              <a:buFont typeface="Arial"/>
              <a:buNone/>
            </a:pPr>
            <a:r>
              <a:rPr lang="en-IE" sz="2700">
                <a:solidFill>
                  <a:schemeClr val="dk1"/>
                </a:solidFill>
              </a:rPr>
              <a:t>Pense em ações práticas, como verificar as definições de privacidade, ativar a autenticação de dois fatores, evitar links suspeitos e denunciar contas falsas ou prejudiciais quando necessário.</a:t>
            </a:r>
            <a:endParaRPr b="1" i="0" sz="2700" u="none" cap="none" strike="noStrike">
              <a:solidFill>
                <a:srgbClr val="000000"/>
              </a:solidFill>
              <a:highlight>
                <a:srgbClr val="FF0000"/>
              </a:highlight>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3"/>
          <p:cNvSpPr txBox="1"/>
          <p:nvPr>
            <p:ph type="title"/>
          </p:nvPr>
        </p:nvSpPr>
        <p:spPr>
          <a:xfrm>
            <a:off x="762000" y="5715001"/>
            <a:ext cx="11264899" cy="3067049"/>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Clr>
                <a:schemeClr val="accent2"/>
              </a:buClr>
              <a:buSzPts val="11500"/>
              <a:buFont typeface="Arial"/>
              <a:buNone/>
            </a:pPr>
            <a:r>
              <a:rPr lang="en-IE" sz="10400"/>
              <a:t>Estudos de Caso</a:t>
            </a:r>
            <a:endParaRPr sz="10400"/>
          </a:p>
          <a:p>
            <a:pPr indent="0" lvl="0" marL="0" rtl="0" algn="l">
              <a:lnSpc>
                <a:spcPct val="90000"/>
              </a:lnSpc>
              <a:spcBef>
                <a:spcPts val="0"/>
              </a:spcBef>
              <a:spcAft>
                <a:spcPts val="0"/>
              </a:spcAft>
              <a:buClr>
                <a:schemeClr val="accent2"/>
              </a:buClr>
              <a:buSzPts val="11500"/>
              <a:buFont typeface="Arial"/>
              <a:buNone/>
            </a:pPr>
            <a:r>
              <a:t/>
            </a:r>
            <a:endParaRPr sz="1040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4"/>
          <p:cNvSpPr txBox="1"/>
          <p:nvPr>
            <p:ph type="title"/>
          </p:nvPr>
        </p:nvSpPr>
        <p:spPr>
          <a:xfrm>
            <a:off x="755650" y="1163771"/>
            <a:ext cx="22860000" cy="1151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accent1"/>
              </a:buClr>
              <a:buSzPts val="8000"/>
              <a:buFont typeface="Arial"/>
              <a:buNone/>
            </a:pPr>
            <a:r>
              <a:rPr lang="en-IE"/>
              <a:t>Estudo de Caso: Aqui está um vídeo útil</a:t>
            </a:r>
            <a:endParaRPr/>
          </a:p>
          <a:p>
            <a:pPr indent="0" lvl="0" marL="0" rtl="0" algn="l">
              <a:lnSpc>
                <a:spcPct val="90000"/>
              </a:lnSpc>
              <a:spcBef>
                <a:spcPts val="0"/>
              </a:spcBef>
              <a:spcAft>
                <a:spcPts val="0"/>
              </a:spcAft>
              <a:buClr>
                <a:schemeClr val="accent1"/>
              </a:buClr>
              <a:buSzPts val="8000"/>
              <a:buFont typeface="Arial"/>
              <a:buNone/>
            </a:pPr>
            <a:r>
              <a:t/>
            </a:r>
            <a:endParaRPr/>
          </a:p>
        </p:txBody>
      </p:sp>
      <p:sp>
        <p:nvSpPr>
          <p:cNvPr id="251" name="Google Shape;251;p24"/>
          <p:cNvSpPr txBox="1"/>
          <p:nvPr>
            <p:ph idx="1" type="body"/>
          </p:nvPr>
        </p:nvSpPr>
        <p:spPr>
          <a:xfrm>
            <a:off x="755650" y="4142681"/>
            <a:ext cx="22866350" cy="7258050"/>
          </a:xfrm>
          <a:prstGeom prst="rect">
            <a:avLst/>
          </a:prstGeom>
          <a:noFill/>
          <a:ln>
            <a:noFill/>
          </a:ln>
        </p:spPr>
        <p:txBody>
          <a:bodyPr anchorCtr="0" anchor="t" bIns="0" lIns="0" spcFirstLastPara="1" rIns="0" wrap="square" tIns="0">
            <a:normAutofit/>
          </a:bodyPr>
          <a:lstStyle/>
          <a:p>
            <a:pPr indent="0" lvl="0" marL="0" rtl="0" algn="l">
              <a:lnSpc>
                <a:spcPct val="90000"/>
              </a:lnSpc>
              <a:spcBef>
                <a:spcPts val="0"/>
              </a:spcBef>
              <a:spcAft>
                <a:spcPts val="0"/>
              </a:spcAft>
              <a:buSzPts val="5600"/>
              <a:buNone/>
            </a:pPr>
            <a:r>
              <a:t/>
            </a:r>
            <a:endParaRPr/>
          </a:p>
        </p:txBody>
      </p:sp>
      <p:pic>
        <p:nvPicPr>
          <p:cNvPr descr="A screen shot of a video&#10;&#10;AI-generated content may be incorrect." id="252" name="Google Shape;252;p24">
            <a:hlinkClick r:id="rId3"/>
          </p:cNvPr>
          <p:cNvPicPr preferRelativeResize="0"/>
          <p:nvPr/>
        </p:nvPicPr>
        <p:blipFill rotWithShape="1">
          <a:blip r:embed="rId4">
            <a:alphaModFix/>
          </a:blip>
          <a:srcRect b="0" l="0" r="0" t="0"/>
          <a:stretch/>
        </p:blipFill>
        <p:spPr>
          <a:xfrm>
            <a:off x="755650" y="2315268"/>
            <a:ext cx="22104350" cy="9577471"/>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5"/>
          <p:cNvSpPr txBox="1"/>
          <p:nvPr>
            <p:ph idx="1" type="body"/>
          </p:nvPr>
        </p:nvSpPr>
        <p:spPr>
          <a:xfrm>
            <a:off x="762000" y="4374397"/>
            <a:ext cx="20987700" cy="7164460"/>
          </a:xfrm>
          <a:prstGeom prst="rect">
            <a:avLst/>
          </a:prstGeom>
          <a:noFill/>
          <a:ln>
            <a:noFill/>
          </a:ln>
        </p:spPr>
        <p:txBody>
          <a:bodyPr anchorCtr="0" anchor="t" bIns="0" lIns="0" spcFirstLastPara="1" rIns="0" wrap="square" tIns="0">
            <a:noAutofit/>
          </a:bodyPr>
          <a:lstStyle/>
          <a:p>
            <a:pPr indent="-101600" lvl="0" marL="457200" rtl="0" algn="just">
              <a:lnSpc>
                <a:spcPct val="100000"/>
              </a:lnSpc>
              <a:spcBef>
                <a:spcPts val="2000"/>
              </a:spcBef>
              <a:spcAft>
                <a:spcPts val="0"/>
              </a:spcAft>
              <a:buSzPts val="5600"/>
              <a:buNone/>
            </a:pPr>
            <a:r>
              <a:rPr b="1" lang="en-IE" sz="3200">
                <a:latin typeface="Arial"/>
                <a:ea typeface="Arial"/>
                <a:cs typeface="Arial"/>
                <a:sym typeface="Arial"/>
              </a:rPr>
              <a:t>#DataDetox</a:t>
            </a:r>
            <a:r>
              <a:rPr lang="en-IE" sz="3200">
                <a:latin typeface="Arial"/>
                <a:ea typeface="Arial"/>
                <a:cs typeface="Arial"/>
                <a:sym typeface="Arial"/>
              </a:rPr>
              <a:t> </a:t>
            </a:r>
            <a:r>
              <a:rPr lang="en-IE" sz="3200"/>
              <a:t>é uma campanha e um conjunto de ferramentas online criado por organizações europeias de direitos digitais, incluindo a</a:t>
            </a:r>
            <a:r>
              <a:rPr lang="en-IE" sz="3200">
                <a:latin typeface="Arial"/>
                <a:ea typeface="Arial"/>
                <a:cs typeface="Arial"/>
                <a:sym typeface="Arial"/>
              </a:rPr>
              <a:t> </a:t>
            </a:r>
            <a:r>
              <a:rPr b="1" lang="en-IE" sz="3200">
                <a:latin typeface="Arial"/>
                <a:ea typeface="Arial"/>
                <a:cs typeface="Arial"/>
                <a:sym typeface="Arial"/>
              </a:rPr>
              <a:t>Tactical Tech</a:t>
            </a:r>
            <a:r>
              <a:rPr lang="en-IE" sz="3200">
                <a:latin typeface="Arial"/>
                <a:ea typeface="Arial"/>
                <a:cs typeface="Arial"/>
                <a:sym typeface="Arial"/>
              </a:rPr>
              <a:t> </a:t>
            </a:r>
            <a:r>
              <a:rPr lang="en-IE" sz="3200"/>
              <a:t>e a</a:t>
            </a:r>
            <a:r>
              <a:rPr lang="en-IE" sz="3200">
                <a:latin typeface="Arial"/>
                <a:ea typeface="Arial"/>
                <a:cs typeface="Arial"/>
                <a:sym typeface="Arial"/>
              </a:rPr>
              <a:t> </a:t>
            </a:r>
            <a:r>
              <a:rPr b="1" lang="en-IE" sz="3200">
                <a:latin typeface="Arial"/>
                <a:ea typeface="Arial"/>
                <a:cs typeface="Arial"/>
                <a:sym typeface="Arial"/>
              </a:rPr>
              <a:t>Mozilla Foundation</a:t>
            </a:r>
            <a:r>
              <a:rPr lang="en-IE" sz="3200">
                <a:latin typeface="Arial"/>
                <a:ea typeface="Arial"/>
                <a:cs typeface="Arial"/>
                <a:sym typeface="Arial"/>
              </a:rPr>
              <a:t>. </a:t>
            </a:r>
            <a:r>
              <a:rPr lang="en-IE" sz="3200">
                <a:solidFill>
                  <a:srgbClr val="4A86E8"/>
                </a:solidFill>
                <a:highlight>
                  <a:schemeClr val="lt1"/>
                </a:highlight>
              </a:rPr>
              <a:t>https://datadetoxkit.org/en/families/datadetox-x-youth/</a:t>
            </a:r>
            <a:endParaRPr sz="3200">
              <a:solidFill>
                <a:srgbClr val="4A86E8"/>
              </a:solidFill>
              <a:highlight>
                <a:schemeClr val="lt1"/>
              </a:highlight>
              <a:latin typeface="Arial"/>
              <a:ea typeface="Arial"/>
              <a:cs typeface="Arial"/>
              <a:sym typeface="Arial"/>
            </a:endParaRPr>
          </a:p>
          <a:p>
            <a:pPr indent="-101600" lvl="0" marL="457200" rtl="0" algn="just">
              <a:lnSpc>
                <a:spcPct val="100000"/>
              </a:lnSpc>
              <a:spcBef>
                <a:spcPts val="2000"/>
              </a:spcBef>
              <a:spcAft>
                <a:spcPts val="0"/>
              </a:spcAft>
              <a:buSzPts val="5600"/>
              <a:buNone/>
            </a:pPr>
            <a:r>
              <a:rPr lang="en-IE" sz="3200"/>
              <a:t>Ajuda as pessoas a assumir o controlo dos seus </a:t>
            </a:r>
            <a:r>
              <a:rPr b="1" lang="en-IE" sz="3200"/>
              <a:t>dados pessoais</a:t>
            </a:r>
            <a:r>
              <a:rPr lang="en-IE" sz="3200"/>
              <a:t>, da sua </a:t>
            </a:r>
            <a:r>
              <a:rPr b="1" lang="en-IE" sz="3200"/>
              <a:t>privacidade</a:t>
            </a:r>
            <a:r>
              <a:rPr lang="en-IE" sz="3200"/>
              <a:t> e da sua </a:t>
            </a:r>
            <a:r>
              <a:rPr b="1" lang="en-IE" sz="3200"/>
              <a:t>pegada digital</a:t>
            </a:r>
            <a:r>
              <a:rPr lang="en-IE" sz="3200"/>
              <a:t>. Através de guias e desafios, os utilizadores aprendem que dados partilham online e como protegê-los de forma eficaz.</a:t>
            </a:r>
            <a:endParaRPr/>
          </a:p>
          <a:p>
            <a:pPr indent="-101600" lvl="0" marL="457200" rtl="0" algn="just">
              <a:lnSpc>
                <a:spcPct val="100000"/>
              </a:lnSpc>
              <a:spcBef>
                <a:spcPts val="2000"/>
              </a:spcBef>
              <a:spcAft>
                <a:spcPts val="0"/>
              </a:spcAft>
              <a:buSzPts val="5600"/>
              <a:buNone/>
            </a:pPr>
            <a:r>
              <a:t/>
            </a:r>
            <a:endParaRPr sz="3200">
              <a:latin typeface="Arial"/>
              <a:ea typeface="Arial"/>
              <a:cs typeface="Arial"/>
              <a:sym typeface="Arial"/>
            </a:endParaRPr>
          </a:p>
          <a:p>
            <a:pPr indent="-101600" lvl="0" marL="457200" rtl="0" algn="just">
              <a:lnSpc>
                <a:spcPct val="100000"/>
              </a:lnSpc>
              <a:spcBef>
                <a:spcPts val="2000"/>
              </a:spcBef>
              <a:spcAft>
                <a:spcPts val="0"/>
              </a:spcAft>
              <a:buSzPts val="5600"/>
              <a:buNone/>
            </a:pPr>
            <a:r>
              <a:rPr b="1" lang="en-IE" sz="3200"/>
              <a:t>A quem se destina</a:t>
            </a:r>
            <a:r>
              <a:rPr b="1" lang="en-IE" sz="3200">
                <a:latin typeface="Arial"/>
                <a:ea typeface="Arial"/>
                <a:cs typeface="Arial"/>
                <a:sym typeface="Arial"/>
              </a:rPr>
              <a:t>?</a:t>
            </a:r>
            <a:endParaRPr sz="3200">
              <a:latin typeface="Arial"/>
              <a:ea typeface="Arial"/>
              <a:cs typeface="Arial"/>
              <a:sym typeface="Arial"/>
            </a:endParaRPr>
          </a:p>
          <a:p>
            <a:pPr indent="-457200" lvl="0" marL="812800" rtl="0" algn="just">
              <a:lnSpc>
                <a:spcPct val="100000"/>
              </a:lnSpc>
              <a:spcBef>
                <a:spcPts val="2000"/>
              </a:spcBef>
              <a:spcAft>
                <a:spcPts val="0"/>
              </a:spcAft>
              <a:buSzPts val="4200"/>
              <a:buChar char="•"/>
            </a:pPr>
            <a:r>
              <a:rPr lang="en-IE" sz="3200"/>
              <a:t>Jovens entre os 13 e os 25 anos</a:t>
            </a:r>
            <a:endParaRPr sz="3200">
              <a:latin typeface="Arial"/>
              <a:ea typeface="Arial"/>
              <a:cs typeface="Arial"/>
              <a:sym typeface="Arial"/>
            </a:endParaRPr>
          </a:p>
          <a:p>
            <a:pPr indent="-457200" lvl="0" marL="812800" rtl="0" algn="just">
              <a:lnSpc>
                <a:spcPct val="100000"/>
              </a:lnSpc>
              <a:spcBef>
                <a:spcPts val="2000"/>
              </a:spcBef>
              <a:spcAft>
                <a:spcPts val="0"/>
              </a:spcAft>
              <a:buSzPts val="4200"/>
              <a:buChar char="•"/>
            </a:pPr>
            <a:r>
              <a:rPr lang="en-IE" sz="3200"/>
              <a:t>Técnicos de juventude, educadores de pares e formadores que promovem a literacia digital</a:t>
            </a:r>
            <a:endParaRPr sz="3200">
              <a:latin typeface="Arial"/>
              <a:ea typeface="Arial"/>
              <a:cs typeface="Arial"/>
              <a:sym typeface="Arial"/>
            </a:endParaRPr>
          </a:p>
          <a:p>
            <a:pPr indent="-457200" lvl="0" marL="812800" rtl="0" algn="just">
              <a:lnSpc>
                <a:spcPct val="100000"/>
              </a:lnSpc>
              <a:spcBef>
                <a:spcPts val="2000"/>
              </a:spcBef>
              <a:spcAft>
                <a:spcPts val="0"/>
              </a:spcAft>
              <a:buSzPts val="4200"/>
              <a:buChar char="•"/>
            </a:pPr>
            <a:r>
              <a:rPr lang="en-IE" sz="3200"/>
              <a:t>Qualquer pessoa interessada em desenvolver hábitos online mais seguros</a:t>
            </a:r>
            <a:endParaRPr sz="3200">
              <a:latin typeface="Arial"/>
              <a:ea typeface="Arial"/>
              <a:cs typeface="Arial"/>
              <a:sym typeface="Arial"/>
            </a:endParaRPr>
          </a:p>
          <a:p>
            <a:pPr indent="-101600" lvl="0" marL="457200" rtl="0" algn="l">
              <a:lnSpc>
                <a:spcPct val="150000"/>
              </a:lnSpc>
              <a:spcBef>
                <a:spcPts val="2000"/>
              </a:spcBef>
              <a:spcAft>
                <a:spcPts val="0"/>
              </a:spcAft>
              <a:buClr>
                <a:srgbClr val="323232"/>
              </a:buClr>
              <a:buSzPts val="5600"/>
              <a:buNone/>
            </a:pPr>
            <a:r>
              <a:t/>
            </a:r>
            <a:endParaRPr sz="2800"/>
          </a:p>
        </p:txBody>
      </p:sp>
      <p:sp>
        <p:nvSpPr>
          <p:cNvPr id="258" name="Google Shape;258;p25"/>
          <p:cNvSpPr txBox="1"/>
          <p:nvPr>
            <p:ph type="title"/>
          </p:nvPr>
        </p:nvSpPr>
        <p:spPr>
          <a:xfrm>
            <a:off x="761125" y="2236950"/>
            <a:ext cx="19324800" cy="13173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8000"/>
              <a:buFont typeface="Arial"/>
              <a:buNone/>
            </a:pPr>
            <a:r>
              <a:rPr lang="en-IE"/>
              <a:t>Estudo de Caso</a:t>
            </a:r>
            <a:r>
              <a:rPr lang="en-IE">
                <a:latin typeface="Arial"/>
                <a:ea typeface="Arial"/>
                <a:cs typeface="Arial"/>
                <a:sym typeface="Arial"/>
              </a:rPr>
              <a:t>: </a:t>
            </a:r>
            <a:r>
              <a:rPr lang="en-IE"/>
              <a:t>#DataDetox (Europa)</a:t>
            </a:r>
            <a:br>
              <a:rPr lang="en-IE"/>
            </a:br>
            <a:endParaRPr>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52"/>
          <p:cNvSpPr txBox="1"/>
          <p:nvPr>
            <p:ph idx="1" type="body"/>
          </p:nvPr>
        </p:nvSpPr>
        <p:spPr>
          <a:xfrm>
            <a:off x="762000" y="4586275"/>
            <a:ext cx="22104600" cy="7104900"/>
          </a:xfrm>
          <a:prstGeom prst="rect">
            <a:avLst/>
          </a:prstGeom>
          <a:noFill/>
          <a:ln>
            <a:noFill/>
          </a:ln>
        </p:spPr>
        <p:txBody>
          <a:bodyPr anchorCtr="0" anchor="t" bIns="0" lIns="0" spcFirstLastPara="1" rIns="0" wrap="square" tIns="0">
            <a:noAutofit/>
          </a:bodyPr>
          <a:lstStyle/>
          <a:p>
            <a:pPr indent="-101600" lvl="0" marL="457200" rtl="0" algn="just">
              <a:lnSpc>
                <a:spcPct val="100000"/>
              </a:lnSpc>
              <a:spcBef>
                <a:spcPts val="2000"/>
              </a:spcBef>
              <a:spcAft>
                <a:spcPts val="0"/>
              </a:spcAft>
              <a:buClr>
                <a:srgbClr val="323232"/>
              </a:buClr>
              <a:buSzPts val="5600"/>
              <a:buNone/>
            </a:pPr>
            <a:r>
              <a:rPr b="1" lang="en-IE" sz="3200"/>
              <a:t>Estratégias Principais</a:t>
            </a:r>
            <a:endParaRPr sz="3200">
              <a:latin typeface="Arial"/>
              <a:ea typeface="Arial"/>
              <a:cs typeface="Arial"/>
              <a:sym typeface="Arial"/>
            </a:endParaRPr>
          </a:p>
          <a:p>
            <a:pPr indent="-101600" lvl="0" marL="457200" rtl="0" algn="just">
              <a:lnSpc>
                <a:spcPct val="100000"/>
              </a:lnSpc>
              <a:spcBef>
                <a:spcPts val="2000"/>
              </a:spcBef>
              <a:spcAft>
                <a:spcPts val="0"/>
              </a:spcAft>
              <a:buClr>
                <a:srgbClr val="323232"/>
              </a:buClr>
              <a:buSzPts val="5600"/>
              <a:buNone/>
            </a:pPr>
            <a:r>
              <a:rPr b="1" i="1" lang="en-IE" sz="3200"/>
              <a:t>Toolkit interativo</a:t>
            </a:r>
            <a:r>
              <a:rPr b="1" i="1" lang="en-IE" sz="3200">
                <a:latin typeface="Arial"/>
                <a:ea typeface="Arial"/>
                <a:cs typeface="Arial"/>
                <a:sym typeface="Arial"/>
              </a:rPr>
              <a:t>:</a:t>
            </a:r>
            <a:endParaRPr sz="3200">
              <a:latin typeface="Arial"/>
              <a:ea typeface="Arial"/>
              <a:cs typeface="Arial"/>
              <a:sym typeface="Arial"/>
            </a:endParaRPr>
          </a:p>
          <a:p>
            <a:pPr indent="-266700" lvl="0" marL="527050" rtl="0" algn="just">
              <a:lnSpc>
                <a:spcPct val="100000"/>
              </a:lnSpc>
              <a:spcBef>
                <a:spcPts val="2000"/>
              </a:spcBef>
              <a:spcAft>
                <a:spcPts val="0"/>
              </a:spcAft>
              <a:buSzPts val="4200"/>
              <a:buChar char="•"/>
            </a:pPr>
            <a:r>
              <a:rPr lang="en-IE" sz="3200"/>
              <a:t> Oferece guias passo a passo para verificar e ajustar as definições de privacidade nas redes sociais e nas aplicações.</a:t>
            </a:r>
            <a:endParaRPr sz="3200">
              <a:latin typeface="Arial"/>
              <a:ea typeface="Arial"/>
              <a:cs typeface="Arial"/>
              <a:sym typeface="Arial"/>
            </a:endParaRPr>
          </a:p>
          <a:p>
            <a:pPr indent="-266700" lvl="0" marL="527050" rtl="0" algn="just">
              <a:lnSpc>
                <a:spcPct val="100000"/>
              </a:lnSpc>
              <a:spcBef>
                <a:spcPts val="2000"/>
              </a:spcBef>
              <a:spcAft>
                <a:spcPts val="0"/>
              </a:spcAft>
              <a:buSzPts val="4200"/>
              <a:buChar char="•"/>
            </a:pPr>
            <a:r>
              <a:rPr lang="en-IE" sz="3200"/>
              <a:t> Inclui questionários e desafios para aumentar a consciencialização sobre os hábitos de partilha de dados.</a:t>
            </a:r>
            <a:endParaRPr sz="3200">
              <a:latin typeface="Arial"/>
              <a:ea typeface="Arial"/>
              <a:cs typeface="Arial"/>
              <a:sym typeface="Arial"/>
            </a:endParaRPr>
          </a:p>
          <a:p>
            <a:pPr indent="-101600" lvl="0" marL="457200" rtl="0" algn="just">
              <a:lnSpc>
                <a:spcPct val="100000"/>
              </a:lnSpc>
              <a:spcBef>
                <a:spcPts val="2000"/>
              </a:spcBef>
              <a:spcAft>
                <a:spcPts val="0"/>
              </a:spcAft>
              <a:buClr>
                <a:srgbClr val="323232"/>
              </a:buClr>
              <a:buSzPts val="5600"/>
              <a:buNone/>
            </a:pPr>
            <a:r>
              <a:rPr b="1" i="1" lang="en-IE" sz="3200"/>
              <a:t>Envolvimento dos Jovens</a:t>
            </a:r>
            <a:r>
              <a:rPr b="1" i="1" lang="en-IE" sz="3200">
                <a:latin typeface="Arial"/>
                <a:ea typeface="Arial"/>
                <a:cs typeface="Arial"/>
                <a:sym typeface="Arial"/>
              </a:rPr>
              <a:t>:</a:t>
            </a:r>
            <a:endParaRPr sz="3200">
              <a:latin typeface="Arial"/>
              <a:ea typeface="Arial"/>
              <a:cs typeface="Arial"/>
              <a:sym typeface="Arial"/>
            </a:endParaRPr>
          </a:p>
          <a:p>
            <a:pPr indent="-266700" lvl="0" marL="527050" rtl="0" algn="just">
              <a:lnSpc>
                <a:spcPct val="100000"/>
              </a:lnSpc>
              <a:spcBef>
                <a:spcPts val="2000"/>
              </a:spcBef>
              <a:spcAft>
                <a:spcPts val="0"/>
              </a:spcAft>
              <a:buSzPts val="4200"/>
              <a:buChar char="•"/>
            </a:pPr>
            <a:r>
              <a:rPr lang="en-IE" sz="3200"/>
              <a:t> Os materiais da campanha foram testados com grupos focais de jovens em vários países para garantir relevância e clareza.</a:t>
            </a:r>
            <a:endParaRPr sz="3200">
              <a:latin typeface="Arial"/>
              <a:ea typeface="Arial"/>
              <a:cs typeface="Arial"/>
              <a:sym typeface="Arial"/>
            </a:endParaRPr>
          </a:p>
          <a:p>
            <a:pPr indent="-266700" lvl="0" marL="527050" rtl="0" algn="just">
              <a:lnSpc>
                <a:spcPct val="100000"/>
              </a:lnSpc>
              <a:spcBef>
                <a:spcPts val="2000"/>
              </a:spcBef>
              <a:spcAft>
                <a:spcPts val="0"/>
              </a:spcAft>
              <a:buSzPts val="4200"/>
              <a:buChar char="•"/>
            </a:pPr>
            <a:r>
              <a:rPr lang="en-IE" sz="3200"/>
              <a:t> Ênfase numa linguagem simples e em conselhos práticos.</a:t>
            </a:r>
            <a:endParaRPr sz="3200">
              <a:latin typeface="Arial"/>
              <a:ea typeface="Arial"/>
              <a:cs typeface="Arial"/>
              <a:sym typeface="Arial"/>
            </a:endParaRPr>
          </a:p>
        </p:txBody>
      </p:sp>
      <p:sp>
        <p:nvSpPr>
          <p:cNvPr id="264" name="Google Shape;264;p52"/>
          <p:cNvSpPr txBox="1"/>
          <p:nvPr>
            <p:ph type="title"/>
          </p:nvPr>
        </p:nvSpPr>
        <p:spPr>
          <a:xfrm>
            <a:off x="762000" y="2276850"/>
            <a:ext cx="20135700" cy="12375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a:t>Estudo de Caso</a:t>
            </a:r>
            <a:r>
              <a:rPr lang="en-IE">
                <a:latin typeface="Arial"/>
                <a:ea typeface="Arial"/>
                <a:cs typeface="Arial"/>
                <a:sym typeface="Arial"/>
              </a:rPr>
              <a:t>: </a:t>
            </a:r>
            <a:r>
              <a:rPr lang="en-IE"/>
              <a:t>#DataDetox (Europa)</a:t>
            </a:r>
            <a:br>
              <a:rPr lang="en-IE"/>
            </a:br>
            <a:endParaRPr>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26"/>
          <p:cNvSpPr txBox="1"/>
          <p:nvPr>
            <p:ph idx="1" type="body"/>
          </p:nvPr>
        </p:nvSpPr>
        <p:spPr>
          <a:xfrm>
            <a:off x="7076400" y="2420475"/>
            <a:ext cx="16049400" cy="9510300"/>
          </a:xfrm>
          <a:prstGeom prst="rect">
            <a:avLst/>
          </a:prstGeom>
          <a:noFill/>
          <a:ln>
            <a:noFill/>
          </a:ln>
        </p:spPr>
        <p:txBody>
          <a:bodyPr anchorCtr="0" anchor="t" bIns="0" lIns="0" spcFirstLastPara="1" rIns="0" wrap="square" tIns="0">
            <a:normAutofit lnSpcReduction="10000"/>
          </a:bodyPr>
          <a:lstStyle/>
          <a:p>
            <a:pPr indent="0" lvl="0" marL="0" rtl="0" algn="just">
              <a:lnSpc>
                <a:spcPct val="115000"/>
              </a:lnSpc>
              <a:spcBef>
                <a:spcPts val="1400"/>
              </a:spcBef>
              <a:spcAft>
                <a:spcPts val="0"/>
              </a:spcAft>
              <a:buClr>
                <a:schemeClr val="dk1"/>
              </a:buClr>
              <a:buSzPts val="1100"/>
              <a:buNone/>
            </a:pPr>
            <a:r>
              <a:rPr b="1" lang="en-IE" sz="2800">
                <a:solidFill>
                  <a:schemeClr val="dk1"/>
                </a:solidFill>
              </a:rPr>
              <a:t>Como Proteger a Informação Pessoal Online</a:t>
            </a:r>
            <a:endParaRPr/>
          </a:p>
          <a:p>
            <a:pPr indent="0" lvl="0" marL="0" rtl="0" algn="l">
              <a:lnSpc>
                <a:spcPct val="115000"/>
              </a:lnSpc>
              <a:spcBef>
                <a:spcPts val="1200"/>
              </a:spcBef>
              <a:spcAft>
                <a:spcPts val="0"/>
              </a:spcAft>
              <a:buClr>
                <a:schemeClr val="dk1"/>
              </a:buClr>
              <a:buSzPts val="1100"/>
              <a:buNone/>
            </a:pPr>
            <a:r>
              <a:rPr lang="en-IE" sz="2800"/>
              <a:t>Proteger a informação pessoal online não se trata de medo, mas sim de consciência, controlo e hábitos digitais consistentes. Cada clique, publicação ou mensagem contribui para a pegada digital. O objetivo não é deixar de partilhar, mas sim partilhar de forma intencional e responsável.</a:t>
            </a:r>
            <a:endParaRPr sz="2800"/>
          </a:p>
          <a:p>
            <a:pPr indent="0" lvl="0" marL="0" rtl="0" algn="l">
              <a:lnSpc>
                <a:spcPct val="115000"/>
              </a:lnSpc>
              <a:spcBef>
                <a:spcPts val="1200"/>
              </a:spcBef>
              <a:spcAft>
                <a:spcPts val="0"/>
              </a:spcAft>
              <a:buClr>
                <a:schemeClr val="dk1"/>
              </a:buClr>
              <a:buSzPts val="1100"/>
              <a:buNone/>
            </a:pPr>
            <a:r>
              <a:rPr lang="en-IE" sz="2800"/>
              <a:t>A segurança digital começa com a compreensão de que a internet tem uma memória longa. A informação pode ser copiada, capturada em screenshots, arquivada ou partilhada novamente sem consentimento. Mesmo conteúdos apagados podem continuar a existir em servidores, backups ou no dispositivo de outra pessoa. Desenvolver pequenos hábitos conscientes pode reduzir significativamente os riscos a longo prazo.</a:t>
            </a:r>
            <a:endParaRPr/>
          </a:p>
          <a:p>
            <a:pPr indent="0" lvl="0" marL="0" rtl="0" algn="just">
              <a:lnSpc>
                <a:spcPct val="115000"/>
              </a:lnSpc>
              <a:spcBef>
                <a:spcPts val="1400"/>
              </a:spcBef>
              <a:spcAft>
                <a:spcPts val="0"/>
              </a:spcAft>
              <a:buClr>
                <a:schemeClr val="dk1"/>
              </a:buClr>
              <a:buSzPts val="1100"/>
              <a:buNone/>
            </a:pPr>
            <a:r>
              <a:t/>
            </a:r>
            <a:endParaRPr b="1" sz="2800">
              <a:latin typeface="Arial"/>
              <a:ea typeface="Arial"/>
              <a:cs typeface="Arial"/>
              <a:sym typeface="Arial"/>
            </a:endParaRPr>
          </a:p>
          <a:p>
            <a:pPr indent="0" lvl="0" marL="0" rtl="0" algn="just">
              <a:lnSpc>
                <a:spcPct val="115000"/>
              </a:lnSpc>
              <a:spcBef>
                <a:spcPts val="1400"/>
              </a:spcBef>
              <a:spcAft>
                <a:spcPts val="0"/>
              </a:spcAft>
              <a:buClr>
                <a:schemeClr val="dk1"/>
              </a:buClr>
              <a:buSzPts val="1100"/>
              <a:buNone/>
            </a:pPr>
            <a:r>
              <a:rPr b="1" lang="en-IE" sz="2800"/>
              <a:t>Pausar antes de Clicar ou Partilhar</a:t>
            </a:r>
            <a:endParaRPr/>
          </a:p>
          <a:p>
            <a:pPr indent="0" lvl="0" marL="0" rtl="0" algn="l">
              <a:lnSpc>
                <a:spcPct val="115000"/>
              </a:lnSpc>
              <a:spcBef>
                <a:spcPts val="1200"/>
              </a:spcBef>
              <a:spcAft>
                <a:spcPts val="0"/>
              </a:spcAft>
              <a:buClr>
                <a:schemeClr val="dk1"/>
              </a:buClr>
              <a:buSzPts val="1100"/>
              <a:buNone/>
            </a:pPr>
            <a:r>
              <a:rPr lang="en-IE" sz="2800"/>
              <a:t>Antes de abrir um link ou responder a uma mensagem, pergunte: “Conheço esta pessoa ou organização? Este pedido faz sentido?”</a:t>
            </a:r>
            <a:endParaRPr sz="2800"/>
          </a:p>
          <a:p>
            <a:pPr indent="0" lvl="0" marL="0" rtl="0" algn="l">
              <a:lnSpc>
                <a:spcPct val="115000"/>
              </a:lnSpc>
              <a:spcBef>
                <a:spcPts val="1200"/>
              </a:spcBef>
              <a:spcAft>
                <a:spcPts val="1200"/>
              </a:spcAft>
              <a:buClr>
                <a:schemeClr val="dk1"/>
              </a:buClr>
              <a:buSzPts val="1100"/>
              <a:buNone/>
            </a:pPr>
            <a:r>
              <a:rPr lang="en-IE" sz="2800"/>
              <a:t>Mensagens fraudulentas podem prometer recompensas, afirmar que a conta está em risco ou pedir informação privada. Dedicar um momento a verificar nomes de utilizador, consultar websites oficiais ou ignorar mensagens suspeitas pode evitar que a informação seja utilizada de forma indevida. Se algo parecer estranho, bloqueie ou denuncie a conta e fale com alguém de confiança para obter apoio.</a:t>
            </a:r>
            <a:endParaRPr sz="2800"/>
          </a:p>
        </p:txBody>
      </p:sp>
      <p:sp>
        <p:nvSpPr>
          <p:cNvPr id="270" name="Google Shape;270;p26"/>
          <p:cNvSpPr txBox="1"/>
          <p:nvPr>
            <p:ph type="title"/>
          </p:nvPr>
        </p:nvSpPr>
        <p:spPr>
          <a:xfrm>
            <a:off x="528917" y="2420471"/>
            <a:ext cx="5467351" cy="3490452"/>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Clr>
                <a:schemeClr val="lt1"/>
              </a:buClr>
              <a:buSzPts val="6000"/>
              <a:buFont typeface="Arial"/>
              <a:buNone/>
            </a:pPr>
            <a:r>
              <a:rPr b="1" lang="en-IE" sz="6000"/>
              <a:t>Prática Recomendada</a:t>
            </a:r>
            <a:endParaRPr b="1" sz="6000"/>
          </a:p>
          <a:p>
            <a:pPr indent="0" lvl="0" marL="0" rtl="0" algn="l">
              <a:lnSpc>
                <a:spcPct val="90000"/>
              </a:lnSpc>
              <a:spcBef>
                <a:spcPts val="0"/>
              </a:spcBef>
              <a:spcAft>
                <a:spcPts val="0"/>
              </a:spcAft>
              <a:buClr>
                <a:schemeClr val="lt1"/>
              </a:buClr>
              <a:buSzPts val="6000"/>
              <a:buFont typeface="Arial"/>
              <a:buNone/>
            </a:pPr>
            <a:r>
              <a:t/>
            </a:r>
            <a:endParaRPr b="1" sz="60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g3be1575cf6d_0_19"/>
          <p:cNvSpPr txBox="1"/>
          <p:nvPr>
            <p:ph idx="1" type="body"/>
          </p:nvPr>
        </p:nvSpPr>
        <p:spPr>
          <a:xfrm>
            <a:off x="7303300" y="1291500"/>
            <a:ext cx="15483600" cy="117666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1200"/>
              </a:spcBef>
              <a:spcAft>
                <a:spcPts val="0"/>
              </a:spcAft>
              <a:buClr>
                <a:schemeClr val="dk1"/>
              </a:buClr>
              <a:buSzPts val="1100"/>
              <a:buFont typeface="Arial"/>
              <a:buNone/>
            </a:pPr>
            <a:r>
              <a:rPr b="1" lang="en-IE" sz="3200">
                <a:solidFill>
                  <a:schemeClr val="dk1"/>
                </a:solidFill>
              </a:rPr>
              <a:t>Controlar a Privacidade</a:t>
            </a:r>
            <a:endParaRPr b="1" sz="3200">
              <a:solidFill>
                <a:schemeClr val="dk1"/>
              </a:solidFill>
              <a:latin typeface="Arial"/>
              <a:ea typeface="Arial"/>
              <a:cs typeface="Arial"/>
              <a:sym typeface="Arial"/>
            </a:endParaRPr>
          </a:p>
          <a:p>
            <a:pPr indent="-406400" lvl="0" marL="457200" rtl="0" algn="l">
              <a:lnSpc>
                <a:spcPct val="100000"/>
              </a:lnSpc>
              <a:spcBef>
                <a:spcPts val="1200"/>
              </a:spcBef>
              <a:spcAft>
                <a:spcPts val="0"/>
              </a:spcAft>
              <a:buClr>
                <a:schemeClr val="dk1"/>
              </a:buClr>
              <a:buSzPts val="2800"/>
              <a:buChar char="●"/>
            </a:pPr>
            <a:r>
              <a:rPr lang="en-IE" sz="3200">
                <a:solidFill>
                  <a:schemeClr val="dk1"/>
                </a:solidFill>
              </a:rPr>
              <a:t>Verificar regularmente as definições de privacidade nas redes sociais e aplicações.</a:t>
            </a:r>
            <a:endParaRPr sz="3200">
              <a:solidFill>
                <a:schemeClr val="dk1"/>
              </a:solidFill>
              <a:latin typeface="Arial"/>
              <a:ea typeface="Arial"/>
              <a:cs typeface="Arial"/>
              <a:sym typeface="Arial"/>
            </a:endParaRPr>
          </a:p>
          <a:p>
            <a:pPr indent="-406400" lvl="0" marL="457200" rtl="0" algn="l">
              <a:lnSpc>
                <a:spcPct val="100000"/>
              </a:lnSpc>
              <a:spcBef>
                <a:spcPts val="0"/>
              </a:spcBef>
              <a:spcAft>
                <a:spcPts val="0"/>
              </a:spcAft>
              <a:buClr>
                <a:schemeClr val="dk1"/>
              </a:buClr>
              <a:buSzPts val="2800"/>
              <a:buChar char="●"/>
            </a:pPr>
            <a:r>
              <a:rPr lang="en-IE" sz="3200">
                <a:solidFill>
                  <a:schemeClr val="dk1"/>
                </a:solidFill>
              </a:rPr>
              <a:t>Garantir que apenas pessoas de confiança podem ver os conteúdos publicados.</a:t>
            </a:r>
            <a:endParaRPr sz="3200">
              <a:solidFill>
                <a:schemeClr val="dk1"/>
              </a:solidFill>
              <a:latin typeface="Arial"/>
              <a:ea typeface="Arial"/>
              <a:cs typeface="Arial"/>
              <a:sym typeface="Arial"/>
            </a:endParaRPr>
          </a:p>
          <a:p>
            <a:pPr indent="-406400" lvl="0" marL="457200" rtl="0" algn="l">
              <a:lnSpc>
                <a:spcPct val="100000"/>
              </a:lnSpc>
              <a:spcBef>
                <a:spcPts val="0"/>
              </a:spcBef>
              <a:spcAft>
                <a:spcPts val="0"/>
              </a:spcAft>
              <a:buClr>
                <a:schemeClr val="dk1"/>
              </a:buClr>
              <a:buSzPts val="2800"/>
              <a:buChar char="●"/>
            </a:pPr>
            <a:r>
              <a:rPr lang="en-IE" sz="3200">
                <a:solidFill>
                  <a:schemeClr val="dk1"/>
                </a:solidFill>
              </a:rPr>
              <a:t>Desativar a partilha de localização e a geolocalização sempre que não forem necessárias.</a:t>
            </a:r>
            <a:endParaRPr sz="6000"/>
          </a:p>
          <a:p>
            <a:pPr indent="0" lvl="0" marL="50800" rtl="0" algn="l">
              <a:lnSpc>
                <a:spcPct val="100000"/>
              </a:lnSpc>
              <a:spcBef>
                <a:spcPts val="0"/>
              </a:spcBef>
              <a:spcAft>
                <a:spcPts val="0"/>
              </a:spcAft>
              <a:buClr>
                <a:schemeClr val="dk1"/>
              </a:buClr>
              <a:buSzPts val="2800"/>
              <a:buNone/>
            </a:pPr>
            <a:r>
              <a:t/>
            </a:r>
            <a:endParaRPr sz="3200">
              <a:solidFill>
                <a:schemeClr val="dk1"/>
              </a:solidFill>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rPr b="1" lang="en-IE" sz="3200">
                <a:solidFill>
                  <a:schemeClr val="dk1"/>
                </a:solidFill>
              </a:rPr>
              <a:t>Proteger as Contas</a:t>
            </a:r>
            <a:endParaRPr b="1" sz="3200">
              <a:solidFill>
                <a:schemeClr val="dk1"/>
              </a:solidFill>
              <a:latin typeface="Arial"/>
              <a:ea typeface="Arial"/>
              <a:cs typeface="Arial"/>
              <a:sym typeface="Arial"/>
            </a:endParaRPr>
          </a:p>
          <a:p>
            <a:pPr indent="-406400" lvl="0" marL="457200" rtl="0" algn="l">
              <a:lnSpc>
                <a:spcPct val="100000"/>
              </a:lnSpc>
              <a:spcBef>
                <a:spcPts val="1200"/>
              </a:spcBef>
              <a:spcAft>
                <a:spcPts val="0"/>
              </a:spcAft>
              <a:buClr>
                <a:schemeClr val="dk1"/>
              </a:buClr>
              <a:buSzPts val="2800"/>
              <a:buChar char="●"/>
            </a:pPr>
            <a:r>
              <a:rPr lang="en-IE" sz="3200">
                <a:solidFill>
                  <a:schemeClr val="dk1"/>
                </a:solidFill>
              </a:rPr>
              <a:t>Utilizar palavras-passe fortes e diferentes para cada conta.</a:t>
            </a:r>
            <a:endParaRPr sz="3200">
              <a:solidFill>
                <a:schemeClr val="dk1"/>
              </a:solidFill>
              <a:latin typeface="Arial"/>
              <a:ea typeface="Arial"/>
              <a:cs typeface="Arial"/>
              <a:sym typeface="Arial"/>
            </a:endParaRPr>
          </a:p>
          <a:p>
            <a:pPr indent="-406400" lvl="0" marL="457200" rtl="0" algn="l">
              <a:lnSpc>
                <a:spcPct val="100000"/>
              </a:lnSpc>
              <a:spcBef>
                <a:spcPts val="0"/>
              </a:spcBef>
              <a:spcAft>
                <a:spcPts val="0"/>
              </a:spcAft>
              <a:buClr>
                <a:schemeClr val="dk1"/>
              </a:buClr>
              <a:buSzPts val="2800"/>
              <a:buChar char="●"/>
            </a:pPr>
            <a:r>
              <a:rPr lang="en-IE" sz="3200">
                <a:solidFill>
                  <a:schemeClr val="dk1"/>
                </a:solidFill>
              </a:rPr>
              <a:t>Considerar a utilização de um gestor de palavras-passe.</a:t>
            </a:r>
            <a:endParaRPr sz="3200">
              <a:solidFill>
                <a:schemeClr val="dk1"/>
              </a:solidFill>
              <a:latin typeface="Arial"/>
              <a:ea typeface="Arial"/>
              <a:cs typeface="Arial"/>
              <a:sym typeface="Arial"/>
            </a:endParaRPr>
          </a:p>
          <a:p>
            <a:pPr indent="-406400" lvl="0" marL="457200" rtl="0" algn="l">
              <a:lnSpc>
                <a:spcPct val="100000"/>
              </a:lnSpc>
              <a:spcBef>
                <a:spcPts val="0"/>
              </a:spcBef>
              <a:spcAft>
                <a:spcPts val="0"/>
              </a:spcAft>
              <a:buClr>
                <a:schemeClr val="dk1"/>
              </a:buClr>
              <a:buSzPts val="2800"/>
              <a:buChar char="●"/>
            </a:pPr>
            <a:r>
              <a:rPr lang="en-IE" sz="3200">
                <a:solidFill>
                  <a:schemeClr val="dk1"/>
                </a:solidFill>
              </a:rPr>
              <a:t>Ativar a autenticação de dois fatores (2FA) nas contas mais importantes.</a:t>
            </a:r>
            <a:br>
              <a:rPr lang="en-IE" sz="3200">
                <a:solidFill>
                  <a:schemeClr val="dk1"/>
                </a:solidFill>
                <a:latin typeface="Arial"/>
                <a:ea typeface="Arial"/>
                <a:cs typeface="Arial"/>
                <a:sym typeface="Arial"/>
              </a:rPr>
            </a:br>
            <a:endParaRPr sz="3200">
              <a:solidFill>
                <a:schemeClr val="dk1"/>
              </a:solidFill>
              <a:latin typeface="Arial"/>
              <a:ea typeface="Arial"/>
              <a:cs typeface="Arial"/>
              <a:sym typeface="Arial"/>
            </a:endParaRPr>
          </a:p>
          <a:p>
            <a:pPr indent="0" lvl="0" marL="0" rtl="0" algn="l">
              <a:lnSpc>
                <a:spcPct val="100000"/>
              </a:lnSpc>
              <a:spcBef>
                <a:spcPts val="1200"/>
              </a:spcBef>
              <a:spcAft>
                <a:spcPts val="0"/>
              </a:spcAft>
              <a:buClr>
                <a:schemeClr val="dk1"/>
              </a:buClr>
              <a:buSzPts val="1100"/>
              <a:buFont typeface="Arial"/>
              <a:buNone/>
            </a:pPr>
            <a:r>
              <a:rPr b="1" lang="en-IE" sz="3200">
                <a:solidFill>
                  <a:schemeClr val="dk1"/>
                </a:solidFill>
              </a:rPr>
              <a:t>Conhecer os Direitos</a:t>
            </a:r>
            <a:endParaRPr b="1" sz="3200">
              <a:solidFill>
                <a:schemeClr val="dk1"/>
              </a:solidFill>
              <a:latin typeface="Arial"/>
              <a:ea typeface="Arial"/>
              <a:cs typeface="Arial"/>
              <a:sym typeface="Arial"/>
            </a:endParaRPr>
          </a:p>
          <a:p>
            <a:pPr indent="-406400" lvl="0" marL="457200" rtl="0" algn="l">
              <a:lnSpc>
                <a:spcPct val="100000"/>
              </a:lnSpc>
              <a:spcBef>
                <a:spcPts val="1200"/>
              </a:spcBef>
              <a:spcAft>
                <a:spcPts val="0"/>
              </a:spcAft>
              <a:buClr>
                <a:schemeClr val="dk1"/>
              </a:buClr>
              <a:buSzPts val="2800"/>
              <a:buChar char="●"/>
            </a:pPr>
            <a:r>
              <a:rPr lang="en-IE" sz="3200">
                <a:solidFill>
                  <a:schemeClr val="dk1"/>
                </a:solidFill>
              </a:rPr>
              <a:t>Ao abrigo do RGPD, é possível controlar quem recolhe e utiliza os seus dados pessoais.</a:t>
            </a:r>
            <a:endParaRPr sz="3200">
              <a:solidFill>
                <a:schemeClr val="dk1"/>
              </a:solidFill>
              <a:latin typeface="Arial"/>
              <a:ea typeface="Arial"/>
              <a:cs typeface="Arial"/>
              <a:sym typeface="Arial"/>
            </a:endParaRPr>
          </a:p>
          <a:p>
            <a:pPr indent="-406400" lvl="0" marL="457200" rtl="0" algn="l">
              <a:lnSpc>
                <a:spcPct val="100000"/>
              </a:lnSpc>
              <a:spcBef>
                <a:spcPts val="0"/>
              </a:spcBef>
              <a:spcAft>
                <a:spcPts val="0"/>
              </a:spcAft>
              <a:buClr>
                <a:schemeClr val="dk1"/>
              </a:buClr>
              <a:buSzPts val="2800"/>
              <a:buChar char="●"/>
            </a:pPr>
            <a:r>
              <a:rPr lang="en-IE" sz="3200">
                <a:solidFill>
                  <a:schemeClr val="dk1"/>
                </a:solidFill>
              </a:rPr>
              <a:t>É possível solicitar acesso aos dados ou pedir a sua eliminação.</a:t>
            </a:r>
            <a:endParaRPr sz="6000"/>
          </a:p>
          <a:p>
            <a:pPr indent="0" lvl="0" marL="50800" rtl="0" algn="l">
              <a:lnSpc>
                <a:spcPct val="100000"/>
              </a:lnSpc>
              <a:spcBef>
                <a:spcPts val="0"/>
              </a:spcBef>
              <a:spcAft>
                <a:spcPts val="0"/>
              </a:spcAft>
              <a:buClr>
                <a:schemeClr val="dk1"/>
              </a:buClr>
              <a:buSzPts val="2800"/>
              <a:buNone/>
            </a:pPr>
            <a:r>
              <a:t/>
            </a:r>
            <a:endParaRPr sz="3200">
              <a:solidFill>
                <a:schemeClr val="dk1"/>
              </a:solidFill>
              <a:latin typeface="Arial"/>
              <a:ea typeface="Arial"/>
              <a:cs typeface="Arial"/>
              <a:sym typeface="Arial"/>
            </a:endParaRPr>
          </a:p>
          <a:p>
            <a:pPr indent="0" lvl="0" marL="50800" rtl="0" algn="l">
              <a:lnSpc>
                <a:spcPct val="100000"/>
              </a:lnSpc>
              <a:spcBef>
                <a:spcPts val="0"/>
              </a:spcBef>
              <a:spcAft>
                <a:spcPts val="0"/>
              </a:spcAft>
              <a:buClr>
                <a:schemeClr val="dk1"/>
              </a:buClr>
              <a:buSzPts val="2800"/>
              <a:buNone/>
            </a:pPr>
            <a:r>
              <a:rPr b="1" lang="en-IE" sz="3200">
                <a:solidFill>
                  <a:schemeClr val="dk1"/>
                </a:solidFill>
              </a:rPr>
              <a:t>Reconhecer Burlas e Proteger a Informação</a:t>
            </a:r>
            <a:endParaRPr/>
          </a:p>
          <a:p>
            <a:pPr indent="-406400" lvl="0" marL="457200" rtl="0" algn="l">
              <a:lnSpc>
                <a:spcPct val="100000"/>
              </a:lnSpc>
              <a:spcBef>
                <a:spcPts val="0"/>
              </a:spcBef>
              <a:spcAft>
                <a:spcPts val="0"/>
              </a:spcAft>
              <a:buClr>
                <a:schemeClr val="dk1"/>
              </a:buClr>
              <a:buSzPts val="2800"/>
              <a:buChar char="●"/>
            </a:pPr>
            <a:r>
              <a:rPr lang="en-IE" sz="3200">
                <a:solidFill>
                  <a:schemeClr val="dk1"/>
                </a:solidFill>
              </a:rPr>
              <a:t>Ter atenção a mensagens que criam urgência, oferecem recompensas ou pedem dados pessoais</a:t>
            </a:r>
            <a:r>
              <a:rPr lang="en-IE" sz="3200">
                <a:solidFill>
                  <a:schemeClr val="dk1"/>
                </a:solidFill>
                <a:latin typeface="Arial"/>
                <a:ea typeface="Arial"/>
                <a:cs typeface="Arial"/>
                <a:sym typeface="Arial"/>
              </a:rPr>
              <a:t>.</a:t>
            </a:r>
            <a:endParaRPr/>
          </a:p>
          <a:p>
            <a:pPr indent="-406400" lvl="0" marL="457200" rtl="0" algn="l">
              <a:lnSpc>
                <a:spcPct val="100000"/>
              </a:lnSpc>
              <a:spcBef>
                <a:spcPts val="0"/>
              </a:spcBef>
              <a:spcAft>
                <a:spcPts val="0"/>
              </a:spcAft>
              <a:buClr>
                <a:schemeClr val="dk1"/>
              </a:buClr>
              <a:buSzPts val="2800"/>
              <a:buChar char="●"/>
            </a:pPr>
            <a:r>
              <a:rPr lang="en-IE" sz="3200">
                <a:solidFill>
                  <a:schemeClr val="dk1"/>
                </a:solidFill>
              </a:rPr>
              <a:t>Verificar nomes de utilizador, links e atividade do perfil antes de confiar numa mensagem</a:t>
            </a:r>
            <a:r>
              <a:rPr lang="en-IE" sz="3200">
                <a:solidFill>
                  <a:schemeClr val="dk1"/>
                </a:solidFill>
                <a:latin typeface="Arial"/>
                <a:ea typeface="Arial"/>
                <a:cs typeface="Arial"/>
                <a:sym typeface="Arial"/>
              </a:rPr>
              <a:t>.</a:t>
            </a:r>
            <a:endParaRPr/>
          </a:p>
          <a:p>
            <a:pPr indent="-406400" lvl="0" marL="457200" rtl="0" algn="l">
              <a:lnSpc>
                <a:spcPct val="100000"/>
              </a:lnSpc>
              <a:spcBef>
                <a:spcPts val="0"/>
              </a:spcBef>
              <a:spcAft>
                <a:spcPts val="0"/>
              </a:spcAft>
              <a:buClr>
                <a:schemeClr val="dk1"/>
              </a:buClr>
              <a:buSzPts val="2800"/>
              <a:buChar char="●"/>
            </a:pPr>
            <a:r>
              <a:rPr lang="en-IE" sz="3200">
                <a:solidFill>
                  <a:schemeClr val="dk1"/>
                </a:solidFill>
              </a:rPr>
              <a:t>Nunca partilhar palavras-passe, códigos de verificação ou informação privada através de mensagens diretas.</a:t>
            </a:r>
            <a:endParaRPr/>
          </a:p>
          <a:p>
            <a:pPr indent="-228600" lvl="0" marL="457200" rtl="0" algn="just">
              <a:lnSpc>
                <a:spcPct val="100000"/>
              </a:lnSpc>
              <a:spcBef>
                <a:spcPts val="0"/>
              </a:spcBef>
              <a:spcAft>
                <a:spcPts val="0"/>
              </a:spcAft>
              <a:buClr>
                <a:schemeClr val="dk1"/>
              </a:buClr>
              <a:buSzPts val="2800"/>
              <a:buNone/>
            </a:pPr>
            <a:r>
              <a:t/>
            </a:r>
            <a:endParaRPr b="1" sz="3200">
              <a:solidFill>
                <a:schemeClr val="dk1"/>
              </a:solidFill>
              <a:latin typeface="Arial"/>
              <a:ea typeface="Arial"/>
              <a:cs typeface="Arial"/>
              <a:sym typeface="Arial"/>
            </a:endParaRPr>
          </a:p>
        </p:txBody>
      </p:sp>
      <p:sp>
        <p:nvSpPr>
          <p:cNvPr id="276" name="Google Shape;276;g3be1575cf6d_0_19"/>
          <p:cNvSpPr txBox="1"/>
          <p:nvPr>
            <p:ph type="title"/>
          </p:nvPr>
        </p:nvSpPr>
        <p:spPr>
          <a:xfrm>
            <a:off x="631925" y="1873225"/>
            <a:ext cx="5467500" cy="3490500"/>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Clr>
                <a:schemeClr val="lt1"/>
              </a:buClr>
              <a:buSzPts val="6000"/>
              <a:buFont typeface="Arial"/>
              <a:buNone/>
            </a:pPr>
            <a:r>
              <a:rPr b="1" lang="en-IE" sz="6000"/>
              <a:t>Prática Recomendada</a:t>
            </a:r>
            <a:endParaRPr b="1" sz="6000"/>
          </a:p>
          <a:p>
            <a:pPr indent="0" lvl="0" marL="0" rtl="0" algn="l">
              <a:lnSpc>
                <a:spcPct val="90000"/>
              </a:lnSpc>
              <a:spcBef>
                <a:spcPts val="0"/>
              </a:spcBef>
              <a:spcAft>
                <a:spcPts val="0"/>
              </a:spcAft>
              <a:buClr>
                <a:schemeClr val="lt1"/>
              </a:buClr>
              <a:buSzPts val="6000"/>
              <a:buFont typeface="Arial"/>
              <a:buNone/>
            </a:pPr>
            <a:r>
              <a:t/>
            </a:r>
            <a:endParaRPr b="1" sz="60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9"/>
          <p:cNvSpPr txBox="1"/>
          <p:nvPr>
            <p:ph type="title"/>
          </p:nvPr>
        </p:nvSpPr>
        <p:spPr>
          <a:xfrm>
            <a:off x="762000" y="1462160"/>
            <a:ext cx="22860000" cy="11295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Clr>
                <a:schemeClr val="accent1"/>
              </a:buClr>
              <a:buSzPts val="8000"/>
              <a:buFont typeface="Arial"/>
              <a:buNone/>
            </a:pPr>
            <a:r>
              <a:rPr lang="en-IE"/>
              <a:t>Sabia que</a:t>
            </a:r>
            <a:r>
              <a:rPr lang="en-IE">
                <a:latin typeface="Arial"/>
                <a:ea typeface="Arial"/>
                <a:cs typeface="Arial"/>
                <a:sym typeface="Arial"/>
              </a:rPr>
              <a:t>?</a:t>
            </a:r>
            <a:endParaRPr>
              <a:latin typeface="Arial"/>
              <a:ea typeface="Arial"/>
              <a:cs typeface="Arial"/>
              <a:sym typeface="Arial"/>
            </a:endParaRPr>
          </a:p>
        </p:txBody>
      </p:sp>
      <p:pic>
        <p:nvPicPr>
          <p:cNvPr descr="Badge Question Mark with solid fill" id="283" name="Google Shape;283;p29"/>
          <p:cNvPicPr preferRelativeResize="0"/>
          <p:nvPr/>
        </p:nvPicPr>
        <p:blipFill rotWithShape="1">
          <a:blip r:embed="rId3">
            <a:alphaModFix/>
          </a:blip>
          <a:srcRect b="0" l="0" r="0" t="0"/>
          <a:stretch/>
        </p:blipFill>
        <p:spPr>
          <a:xfrm>
            <a:off x="2032000" y="340268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84" name="Google Shape;284;p29"/>
          <p:cNvPicPr preferRelativeResize="0"/>
          <p:nvPr/>
        </p:nvPicPr>
        <p:blipFill rotWithShape="1">
          <a:blip r:embed="rId3">
            <a:alphaModFix/>
          </a:blip>
          <a:srcRect b="0" l="0" r="0" t="0"/>
          <a:stretch/>
        </p:blipFill>
        <p:spPr>
          <a:xfrm>
            <a:off x="10566400" y="340268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85" name="Google Shape;285;p29"/>
          <p:cNvPicPr preferRelativeResize="0"/>
          <p:nvPr/>
        </p:nvPicPr>
        <p:blipFill rotWithShape="1">
          <a:blip r:embed="rId3">
            <a:alphaModFix/>
          </a:blip>
          <a:srcRect b="0" l="0" r="0" t="0"/>
          <a:stretch/>
        </p:blipFill>
        <p:spPr>
          <a:xfrm>
            <a:off x="19472000" y="3481211"/>
            <a:ext cx="2880000" cy="2880000"/>
          </a:xfrm>
          <a:prstGeom prst="rect">
            <a:avLst/>
          </a:prstGeom>
          <a:noFill/>
          <a:ln>
            <a:noFill/>
          </a:ln>
          <a:effectLst>
            <a:outerShdw blurRad="50800" rotWithShape="0" algn="tl" dir="2700000" dist="38100">
              <a:srgbClr val="000000">
                <a:alpha val="40000"/>
              </a:srgbClr>
            </a:outerShdw>
          </a:effectLst>
        </p:spPr>
      </p:pic>
      <p:sp>
        <p:nvSpPr>
          <p:cNvPr id="286" name="Google Shape;286;p29"/>
          <p:cNvSpPr txBox="1"/>
          <p:nvPr/>
        </p:nvSpPr>
        <p:spPr>
          <a:xfrm>
            <a:off x="1411328" y="5989589"/>
            <a:ext cx="4131900" cy="1262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7600" u="none" cap="none" strike="noStrike">
                <a:solidFill>
                  <a:schemeClr val="dk1"/>
                </a:solidFill>
                <a:latin typeface="Arial"/>
                <a:ea typeface="Arial"/>
                <a:cs typeface="Arial"/>
                <a:sym typeface="Arial"/>
              </a:rPr>
              <a:t>Facto #1</a:t>
            </a:r>
            <a:endParaRPr b="0" i="0" sz="7600" u="none" cap="none" strike="noStrike">
              <a:solidFill>
                <a:srgbClr val="000000"/>
              </a:solidFill>
              <a:latin typeface="Arial"/>
              <a:ea typeface="Arial"/>
              <a:cs typeface="Arial"/>
              <a:sym typeface="Arial"/>
            </a:endParaRPr>
          </a:p>
        </p:txBody>
      </p:sp>
      <p:sp>
        <p:nvSpPr>
          <p:cNvPr id="287" name="Google Shape;287;p29"/>
          <p:cNvSpPr txBox="1"/>
          <p:nvPr/>
        </p:nvSpPr>
        <p:spPr>
          <a:xfrm>
            <a:off x="9945728" y="6108327"/>
            <a:ext cx="4131900" cy="1262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7600" u="none" cap="none" strike="noStrike">
                <a:solidFill>
                  <a:schemeClr val="dk1"/>
                </a:solidFill>
                <a:latin typeface="Arial"/>
                <a:ea typeface="Arial"/>
                <a:cs typeface="Arial"/>
                <a:sym typeface="Arial"/>
              </a:rPr>
              <a:t>Facto #2</a:t>
            </a:r>
            <a:endParaRPr b="0" i="0" sz="7600" u="none" cap="none" strike="noStrike">
              <a:solidFill>
                <a:srgbClr val="000000"/>
              </a:solidFill>
              <a:latin typeface="Arial"/>
              <a:ea typeface="Arial"/>
              <a:cs typeface="Arial"/>
              <a:sym typeface="Arial"/>
            </a:endParaRPr>
          </a:p>
        </p:txBody>
      </p:sp>
      <p:sp>
        <p:nvSpPr>
          <p:cNvPr id="288" name="Google Shape;288;p29"/>
          <p:cNvSpPr txBox="1"/>
          <p:nvPr/>
        </p:nvSpPr>
        <p:spPr>
          <a:xfrm>
            <a:off x="18846071" y="6001180"/>
            <a:ext cx="4131900" cy="1262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7600" u="none" cap="none" strike="noStrike">
                <a:solidFill>
                  <a:schemeClr val="dk1"/>
                </a:solidFill>
                <a:latin typeface="Arial"/>
                <a:ea typeface="Arial"/>
                <a:cs typeface="Arial"/>
                <a:sym typeface="Arial"/>
              </a:rPr>
              <a:t>Facto #3</a:t>
            </a:r>
            <a:endParaRPr b="0" i="0" sz="7600" u="none" cap="none" strike="noStrike">
              <a:solidFill>
                <a:srgbClr val="000000"/>
              </a:solidFill>
              <a:latin typeface="Arial"/>
              <a:ea typeface="Arial"/>
              <a:cs typeface="Arial"/>
              <a:sym typeface="Arial"/>
            </a:endParaRPr>
          </a:p>
        </p:txBody>
      </p:sp>
      <p:sp>
        <p:nvSpPr>
          <p:cNvPr id="289" name="Google Shape;289;p29"/>
          <p:cNvSpPr txBox="1"/>
          <p:nvPr/>
        </p:nvSpPr>
        <p:spPr>
          <a:xfrm>
            <a:off x="761999" y="7619954"/>
            <a:ext cx="5907900" cy="5017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lang="en-IE" sz="3200"/>
              <a:t>Muitas mensagens de burla são criadas para parecer urgentes ou entusiasmantes, como “A sua conta será eliminada!” ou “Ganhou um prémio!”. Fazer uma pausa e verificar a origem da mensagem pode ajudar a evitar a partilha de informação pessoal por engano.</a:t>
            </a:r>
            <a:endParaRPr b="0" i="0" sz="3200" u="none" cap="none" strike="noStrike">
              <a:solidFill>
                <a:srgbClr val="000000"/>
              </a:solidFill>
              <a:latin typeface="Arial"/>
              <a:ea typeface="Arial"/>
              <a:cs typeface="Arial"/>
              <a:sym typeface="Arial"/>
            </a:endParaRPr>
          </a:p>
        </p:txBody>
      </p:sp>
      <p:sp>
        <p:nvSpPr>
          <p:cNvPr id="290" name="Google Shape;290;p29"/>
          <p:cNvSpPr txBox="1"/>
          <p:nvPr/>
        </p:nvSpPr>
        <p:spPr>
          <a:xfrm>
            <a:off x="9502143" y="7780164"/>
            <a:ext cx="5379600" cy="35403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lang="en-IE" sz="3200">
                <a:solidFill>
                  <a:schemeClr val="dk1"/>
                </a:solidFill>
              </a:rPr>
              <a:t>Mais de 50% dos jovens admitem partilhar informação pessoal online sem perceber totalmente os riscos.</a:t>
            </a:r>
            <a:endParaRPr sz="3200">
              <a:solidFill>
                <a:schemeClr val="dk1"/>
              </a:solidFill>
            </a:endParaRPr>
          </a:p>
          <a:p>
            <a:pPr indent="0" lvl="0" marL="0" marR="0" rtl="0" algn="ctr">
              <a:lnSpc>
                <a:spcPct val="100000"/>
              </a:lnSpc>
              <a:spcBef>
                <a:spcPts val="0"/>
              </a:spcBef>
              <a:spcAft>
                <a:spcPts val="0"/>
              </a:spcAft>
              <a:buClr>
                <a:srgbClr val="000000"/>
              </a:buClr>
              <a:buSzPts val="2800"/>
              <a:buFont typeface="Arial"/>
              <a:buNone/>
            </a:pPr>
            <a:r>
              <a:rPr lang="en-IE" sz="3200">
                <a:solidFill>
                  <a:schemeClr val="dk1"/>
                </a:solidFill>
              </a:rPr>
              <a:t>(Fonte: UK Safer Internet Centre, 2023)</a:t>
            </a:r>
            <a:endParaRPr sz="3200">
              <a:solidFill>
                <a:schemeClr val="dk1"/>
              </a:solidFill>
            </a:endParaRPr>
          </a:p>
        </p:txBody>
      </p:sp>
      <p:sp>
        <p:nvSpPr>
          <p:cNvPr id="291" name="Google Shape;291;p29"/>
          <p:cNvSpPr txBox="1"/>
          <p:nvPr/>
        </p:nvSpPr>
        <p:spPr>
          <a:xfrm>
            <a:off x="18242288" y="7626275"/>
            <a:ext cx="5379600" cy="5510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lang="en-IE" sz="3200"/>
              <a:t>Perfis falsos e contas que se fazem passar por outras pessoas são comuns em burlas online. Se alguém desconhecido pedir para continuar a conversa noutra aplicação rapidamente ou solicitar dados pessoais, isso pode ser um sinal de alerta para parar e denunciar.</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fontScale="90000"/>
          </a:bodyPr>
          <a:lstStyle/>
          <a:p>
            <a:pPr indent="0" lvl="0" marL="0" rtl="0" algn="l">
              <a:spcBef>
                <a:spcPts val="0"/>
              </a:spcBef>
              <a:spcAft>
                <a:spcPts val="0"/>
              </a:spcAft>
              <a:buClr>
                <a:schemeClr val="accent2"/>
              </a:buClr>
              <a:buSzPct val="100000"/>
              <a:buFont typeface="Arial"/>
              <a:buNone/>
            </a:pPr>
            <a:r>
              <a:rPr lang="en-IE" sz="10400"/>
              <a:t>Teoria </a:t>
            </a:r>
            <a:br>
              <a:rPr lang="en-IE" sz="10400"/>
            </a:br>
            <a:r>
              <a:rPr lang="en-IE" sz="10400"/>
              <a:t>Introdutória</a:t>
            </a:r>
            <a:endParaRPr sz="10400"/>
          </a:p>
          <a:p>
            <a:pPr indent="0" lvl="0" marL="0" rtl="0" algn="l">
              <a:lnSpc>
                <a:spcPct val="90000"/>
              </a:lnSpc>
              <a:spcBef>
                <a:spcPts val="0"/>
              </a:spcBef>
              <a:spcAft>
                <a:spcPts val="0"/>
              </a:spcAft>
              <a:buClr>
                <a:schemeClr val="accent2"/>
              </a:buClr>
              <a:buSzPct val="31731"/>
              <a:buFont typeface="Arial"/>
              <a:buNone/>
            </a:pPr>
            <a:r>
              <a:t/>
            </a:r>
            <a:endParaRPr sz="104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55"/>
          <p:cNvSpPr txBox="1"/>
          <p:nvPr>
            <p:ph type="title"/>
          </p:nvPr>
        </p:nvSpPr>
        <p:spPr>
          <a:xfrm>
            <a:off x="762000" y="1527802"/>
            <a:ext cx="22860000" cy="1143600"/>
          </a:xfrm>
          <a:prstGeom prst="rect">
            <a:avLst/>
          </a:prstGeom>
          <a:noFill/>
          <a:ln>
            <a:noFill/>
          </a:ln>
        </p:spPr>
        <p:txBody>
          <a:bodyPr anchorCtr="0" anchor="t" bIns="0" lIns="0" spcFirstLastPara="1" rIns="0" wrap="square" tIns="0">
            <a:noAutofit/>
          </a:bodyPr>
          <a:lstStyle/>
          <a:p>
            <a:pPr indent="0" lvl="0" marL="0" rtl="0" algn="ctr">
              <a:lnSpc>
                <a:spcPct val="90000"/>
              </a:lnSpc>
              <a:spcBef>
                <a:spcPts val="0"/>
              </a:spcBef>
              <a:spcAft>
                <a:spcPts val="0"/>
              </a:spcAft>
              <a:buClr>
                <a:schemeClr val="accent1"/>
              </a:buClr>
              <a:buSzPts val="21549"/>
              <a:buFont typeface="Arial"/>
              <a:buNone/>
            </a:pPr>
            <a:r>
              <a:rPr lang="en-IE"/>
              <a:t>Sabia que</a:t>
            </a:r>
            <a:r>
              <a:rPr lang="en-IE">
                <a:latin typeface="Arial"/>
                <a:ea typeface="Arial"/>
                <a:cs typeface="Arial"/>
                <a:sym typeface="Arial"/>
              </a:rPr>
              <a:t>?</a:t>
            </a:r>
            <a:endParaRPr>
              <a:latin typeface="Arial"/>
              <a:ea typeface="Arial"/>
              <a:cs typeface="Arial"/>
              <a:sym typeface="Arial"/>
            </a:endParaRPr>
          </a:p>
        </p:txBody>
      </p:sp>
      <p:pic>
        <p:nvPicPr>
          <p:cNvPr descr="Badge Question Mark with solid fill" id="298" name="Google Shape;298;p55"/>
          <p:cNvPicPr preferRelativeResize="0"/>
          <p:nvPr/>
        </p:nvPicPr>
        <p:blipFill rotWithShape="1">
          <a:blip r:embed="rId3">
            <a:alphaModFix/>
          </a:blip>
          <a:srcRect b="0" l="0" r="0" t="0"/>
          <a:stretch/>
        </p:blipFill>
        <p:spPr>
          <a:xfrm>
            <a:off x="2032000" y="340268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299" name="Google Shape;299;p55"/>
          <p:cNvPicPr preferRelativeResize="0"/>
          <p:nvPr/>
        </p:nvPicPr>
        <p:blipFill rotWithShape="1">
          <a:blip r:embed="rId3">
            <a:alphaModFix/>
          </a:blip>
          <a:srcRect b="0" l="0" r="0" t="0"/>
          <a:stretch/>
        </p:blipFill>
        <p:spPr>
          <a:xfrm>
            <a:off x="10022115" y="3402680"/>
            <a:ext cx="2880000" cy="2880000"/>
          </a:xfrm>
          <a:prstGeom prst="rect">
            <a:avLst/>
          </a:prstGeom>
          <a:noFill/>
          <a:ln>
            <a:noFill/>
          </a:ln>
          <a:effectLst>
            <a:outerShdw blurRad="50800" rotWithShape="0" algn="tl" dir="2700000" dist="38100">
              <a:srgbClr val="000000">
                <a:alpha val="40000"/>
              </a:srgbClr>
            </a:outerShdw>
          </a:effectLst>
        </p:spPr>
      </p:pic>
      <p:pic>
        <p:nvPicPr>
          <p:cNvPr descr="Badge Question Mark with solid fill" id="300" name="Google Shape;300;p55"/>
          <p:cNvPicPr preferRelativeResize="0"/>
          <p:nvPr/>
        </p:nvPicPr>
        <p:blipFill rotWithShape="1">
          <a:blip r:embed="rId3">
            <a:alphaModFix/>
          </a:blip>
          <a:srcRect b="0" l="0" r="0" t="0"/>
          <a:stretch/>
        </p:blipFill>
        <p:spPr>
          <a:xfrm>
            <a:off x="19472000" y="3389205"/>
            <a:ext cx="2880000" cy="2880000"/>
          </a:xfrm>
          <a:prstGeom prst="rect">
            <a:avLst/>
          </a:prstGeom>
          <a:noFill/>
          <a:ln>
            <a:noFill/>
          </a:ln>
          <a:effectLst>
            <a:outerShdw blurRad="50800" rotWithShape="0" algn="tl" dir="2700000" dist="38100">
              <a:srgbClr val="000000">
                <a:alpha val="40000"/>
              </a:srgbClr>
            </a:outerShdw>
          </a:effectLst>
        </p:spPr>
      </p:pic>
      <p:sp>
        <p:nvSpPr>
          <p:cNvPr id="301" name="Google Shape;301;p55"/>
          <p:cNvSpPr txBox="1"/>
          <p:nvPr/>
        </p:nvSpPr>
        <p:spPr>
          <a:xfrm>
            <a:off x="1393831" y="6153478"/>
            <a:ext cx="4275000" cy="1262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7600" u="none" cap="none" strike="noStrike">
                <a:solidFill>
                  <a:schemeClr val="dk1"/>
                </a:solidFill>
                <a:latin typeface="Arial"/>
                <a:ea typeface="Arial"/>
                <a:cs typeface="Arial"/>
                <a:sym typeface="Arial"/>
              </a:rPr>
              <a:t>Facto #4</a:t>
            </a:r>
            <a:endParaRPr b="0" i="0" sz="7600" u="none" cap="none" strike="noStrike">
              <a:solidFill>
                <a:srgbClr val="000000"/>
              </a:solidFill>
              <a:latin typeface="Arial"/>
              <a:ea typeface="Arial"/>
              <a:cs typeface="Arial"/>
              <a:sym typeface="Arial"/>
            </a:endParaRPr>
          </a:p>
        </p:txBody>
      </p:sp>
      <p:sp>
        <p:nvSpPr>
          <p:cNvPr id="302" name="Google Shape;302;p55"/>
          <p:cNvSpPr txBox="1"/>
          <p:nvPr/>
        </p:nvSpPr>
        <p:spPr>
          <a:xfrm>
            <a:off x="9362173" y="6296329"/>
            <a:ext cx="4275000" cy="1262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7600" u="none" cap="none" strike="noStrike">
                <a:solidFill>
                  <a:schemeClr val="dk1"/>
                </a:solidFill>
                <a:latin typeface="Arial"/>
                <a:ea typeface="Arial"/>
                <a:cs typeface="Arial"/>
                <a:sym typeface="Arial"/>
              </a:rPr>
              <a:t>Facto #5</a:t>
            </a:r>
            <a:endParaRPr b="0" i="0" sz="7600" u="none" cap="none" strike="noStrike">
              <a:solidFill>
                <a:srgbClr val="000000"/>
              </a:solidFill>
              <a:latin typeface="Arial"/>
              <a:ea typeface="Arial"/>
              <a:cs typeface="Arial"/>
              <a:sym typeface="Arial"/>
            </a:endParaRPr>
          </a:p>
        </p:txBody>
      </p:sp>
      <p:sp>
        <p:nvSpPr>
          <p:cNvPr id="303" name="Google Shape;303;p55"/>
          <p:cNvSpPr txBox="1"/>
          <p:nvPr/>
        </p:nvSpPr>
        <p:spPr>
          <a:xfrm>
            <a:off x="18715172" y="6196300"/>
            <a:ext cx="4275000" cy="1262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300"/>
              <a:buFont typeface="Arial"/>
              <a:buNone/>
            </a:pPr>
            <a:r>
              <a:rPr b="1" i="0" lang="en-IE" sz="7600" u="none" cap="none" strike="noStrike">
                <a:solidFill>
                  <a:schemeClr val="dk1"/>
                </a:solidFill>
                <a:latin typeface="Arial"/>
                <a:ea typeface="Arial"/>
                <a:cs typeface="Arial"/>
                <a:sym typeface="Arial"/>
              </a:rPr>
              <a:t>Facto #6</a:t>
            </a:r>
            <a:endParaRPr b="0" i="0" sz="7600" u="none" cap="none" strike="noStrike">
              <a:solidFill>
                <a:srgbClr val="000000"/>
              </a:solidFill>
              <a:latin typeface="Arial"/>
              <a:ea typeface="Arial"/>
              <a:cs typeface="Arial"/>
              <a:sym typeface="Arial"/>
            </a:endParaRPr>
          </a:p>
        </p:txBody>
      </p:sp>
      <p:sp>
        <p:nvSpPr>
          <p:cNvPr id="304" name="Google Shape;304;p55"/>
          <p:cNvSpPr txBox="1"/>
          <p:nvPr/>
        </p:nvSpPr>
        <p:spPr>
          <a:xfrm>
            <a:off x="1235892" y="7671575"/>
            <a:ext cx="4993500" cy="354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lang="en-IE" sz="3200"/>
              <a:t>Utilizar a mesma palavra-passe em várias contas aumenta o risco de ser alvo de ataque. Uma única fuga de dados pode tornar várias contas vulneráveis.</a:t>
            </a:r>
            <a:endParaRPr b="0" i="0" sz="1600" u="none" cap="none" strike="noStrike">
              <a:solidFill>
                <a:srgbClr val="000000"/>
              </a:solidFill>
              <a:latin typeface="Arial"/>
              <a:ea typeface="Arial"/>
              <a:cs typeface="Arial"/>
              <a:sym typeface="Arial"/>
            </a:endParaRPr>
          </a:p>
        </p:txBody>
      </p:sp>
      <p:sp>
        <p:nvSpPr>
          <p:cNvPr id="305" name="Google Shape;305;p55"/>
          <p:cNvSpPr txBox="1"/>
          <p:nvPr/>
        </p:nvSpPr>
        <p:spPr>
          <a:xfrm>
            <a:off x="9295631" y="7758815"/>
            <a:ext cx="4993500" cy="3047700"/>
          </a:xfrm>
          <a:prstGeom prst="rect">
            <a:avLst/>
          </a:prstGeom>
          <a:noFill/>
          <a:ln>
            <a:noFill/>
          </a:ln>
        </p:spPr>
        <p:txBody>
          <a:bodyPr anchorCtr="0" anchor="t" bIns="45700" lIns="91425" spcFirstLastPara="1" rIns="91425" wrap="square" tIns="45700">
            <a:spAutoFit/>
          </a:bodyPr>
          <a:lstStyle/>
          <a:p>
            <a:pPr indent="0" lvl="0" marL="0" rtl="0" algn="ctr">
              <a:spcBef>
                <a:spcPts val="0"/>
              </a:spcBef>
              <a:spcAft>
                <a:spcPts val="0"/>
              </a:spcAft>
              <a:buClr>
                <a:schemeClr val="dk1"/>
              </a:buClr>
              <a:buSzPts val="1100"/>
              <a:buFont typeface="Arial"/>
              <a:buNone/>
            </a:pPr>
            <a:r>
              <a:rPr lang="en-IE" sz="3200"/>
              <a:t>A autenticação de dois fatores pode impedir 99,9% das tentativas automatizadas de acesso não autorizado.</a:t>
            </a:r>
            <a:endParaRPr sz="3200"/>
          </a:p>
          <a:p>
            <a:pPr indent="0" lvl="0" marL="0" marR="0" rtl="0" algn="ctr">
              <a:lnSpc>
                <a:spcPct val="100000"/>
              </a:lnSpc>
              <a:spcBef>
                <a:spcPts val="0"/>
              </a:spcBef>
              <a:spcAft>
                <a:spcPts val="0"/>
              </a:spcAft>
              <a:buNone/>
            </a:pPr>
            <a:r>
              <a:rPr lang="en-IE" sz="3200"/>
              <a:t>(Fonte: Microsoft, 2020)</a:t>
            </a:r>
            <a:endParaRPr sz="3200"/>
          </a:p>
        </p:txBody>
      </p:sp>
      <p:sp>
        <p:nvSpPr>
          <p:cNvPr id="306" name="Google Shape;306;p55"/>
          <p:cNvSpPr txBox="1"/>
          <p:nvPr/>
        </p:nvSpPr>
        <p:spPr>
          <a:xfrm>
            <a:off x="18554971" y="7696090"/>
            <a:ext cx="4544100" cy="3540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lang="en-IE" sz="3200"/>
              <a:t>Muitos websites continuam a rastrear a atividade mesmo depois de sair da página. Isto acontece através de cookies e pixels de rastreamento.</a:t>
            </a:r>
            <a:endParaRPr b="0" i="0" sz="3200" u="none" cap="none" strike="noStrike">
              <a:solidFill>
                <a:srgbClr val="000000"/>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pic>
        <p:nvPicPr>
          <p:cNvPr descr="List with solid fill" id="312" name="Google Shape;312;p30"/>
          <p:cNvPicPr preferRelativeResize="0"/>
          <p:nvPr/>
        </p:nvPicPr>
        <p:blipFill rotWithShape="1">
          <a:blip r:embed="rId3">
            <a:alphaModFix/>
          </a:blip>
          <a:srcRect b="0" l="0" r="0" t="0"/>
          <a:stretch/>
        </p:blipFill>
        <p:spPr>
          <a:xfrm>
            <a:off x="9597046" y="1775012"/>
            <a:ext cx="10519754" cy="10519754"/>
          </a:xfrm>
          <a:prstGeom prst="rect">
            <a:avLst/>
          </a:prstGeom>
          <a:noFill/>
          <a:ln>
            <a:noFill/>
          </a:ln>
        </p:spPr>
      </p:pic>
      <p:sp>
        <p:nvSpPr>
          <p:cNvPr id="313" name="Google Shape;313;p30"/>
          <p:cNvSpPr txBox="1"/>
          <p:nvPr>
            <p:ph type="title"/>
          </p:nvPr>
        </p:nvSpPr>
        <p:spPr>
          <a:xfrm>
            <a:off x="851650" y="2402538"/>
            <a:ext cx="5467500" cy="23421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lt1"/>
              </a:buClr>
              <a:buSzPts val="8000"/>
              <a:buFont typeface="Arial"/>
              <a:buNone/>
            </a:pPr>
            <a:r>
              <a:rPr b="1" lang="en-IE"/>
              <a:t>Hora do Quiz</a:t>
            </a:r>
            <a:endParaRPr b="1"/>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pic>
        <p:nvPicPr>
          <p:cNvPr descr="Badge 1 with solid fill" id="319" name="Google Shape;319;p31"/>
          <p:cNvPicPr preferRelativeResize="0"/>
          <p:nvPr/>
        </p:nvPicPr>
        <p:blipFill rotWithShape="1">
          <a:blip r:embed="rId3">
            <a:alphaModFix/>
          </a:blip>
          <a:srcRect b="0" l="0" r="0" t="0"/>
          <a:stretch/>
        </p:blipFill>
        <p:spPr>
          <a:xfrm>
            <a:off x="1769035" y="3068917"/>
            <a:ext cx="2438400" cy="2438400"/>
          </a:xfrm>
          <a:prstGeom prst="rect">
            <a:avLst/>
          </a:prstGeom>
          <a:noFill/>
          <a:ln>
            <a:noFill/>
          </a:ln>
          <a:effectLst>
            <a:outerShdw blurRad="50800" rotWithShape="0" algn="tl" dir="2700000" dist="38100">
              <a:srgbClr val="000000">
                <a:alpha val="40000"/>
              </a:srgbClr>
            </a:outerShdw>
          </a:effectLst>
        </p:spPr>
      </p:pic>
      <p:sp>
        <p:nvSpPr>
          <p:cNvPr id="320" name="Google Shape;320;p31"/>
          <p:cNvSpPr txBox="1"/>
          <p:nvPr>
            <p:ph idx="1" type="body"/>
          </p:nvPr>
        </p:nvSpPr>
        <p:spPr>
          <a:xfrm>
            <a:off x="8161350" y="2113226"/>
            <a:ext cx="15014400" cy="8826900"/>
          </a:xfrm>
          <a:prstGeom prst="rect">
            <a:avLst/>
          </a:prstGeom>
          <a:noFill/>
          <a:ln>
            <a:noFill/>
          </a:ln>
        </p:spPr>
        <p:txBody>
          <a:bodyPr anchorCtr="0" anchor="ctr" bIns="0" lIns="0" spcFirstLastPara="1" rIns="0" wrap="square" tIns="0">
            <a:noAutofit/>
          </a:bodyPr>
          <a:lstStyle/>
          <a:p>
            <a:pPr indent="-228600" lvl="0" marL="457200" rtl="0" algn="l">
              <a:lnSpc>
                <a:spcPct val="90000"/>
              </a:lnSpc>
              <a:spcBef>
                <a:spcPts val="2000"/>
              </a:spcBef>
              <a:spcAft>
                <a:spcPts val="0"/>
              </a:spcAft>
              <a:buClr>
                <a:srgbClr val="323232"/>
              </a:buClr>
              <a:buSzPts val="5600"/>
              <a:buNone/>
            </a:pPr>
            <a:r>
              <a:rPr b="1" lang="en-IE" sz="3200"/>
              <a:t>Qual é uma boa regra antes de partilhar algo online</a:t>
            </a:r>
            <a:r>
              <a:rPr b="1" lang="en-IE" sz="3200">
                <a:latin typeface="Arial"/>
                <a:ea typeface="Arial"/>
                <a:cs typeface="Arial"/>
                <a:sym typeface="Arial"/>
              </a:rPr>
              <a:t>?</a:t>
            </a:r>
            <a:endParaRPr b="1" sz="3200">
              <a:latin typeface="Arial"/>
              <a:ea typeface="Arial"/>
              <a:cs typeface="Arial"/>
              <a:sym typeface="Arial"/>
            </a:endParaRPr>
          </a:p>
          <a:p>
            <a:pPr indent="-228600" lvl="0" marL="457200" rtl="0" algn="l">
              <a:lnSpc>
                <a:spcPct val="90000"/>
              </a:lnSpc>
              <a:spcBef>
                <a:spcPts val="2000"/>
              </a:spcBef>
              <a:spcAft>
                <a:spcPts val="0"/>
              </a:spcAft>
              <a:buClr>
                <a:srgbClr val="323232"/>
              </a:buClr>
              <a:buSzPts val="5600"/>
              <a:buNone/>
            </a:pPr>
            <a:r>
              <a:t/>
            </a:r>
            <a:endParaRPr b="1" sz="3200"/>
          </a:p>
          <a:p>
            <a:pPr indent="0" lvl="0" marL="228600" rtl="0" algn="l">
              <a:lnSpc>
                <a:spcPct val="150000"/>
              </a:lnSpc>
              <a:spcBef>
                <a:spcPts val="0"/>
              </a:spcBef>
              <a:spcAft>
                <a:spcPts val="0"/>
              </a:spcAft>
              <a:buSzPts val="3976"/>
              <a:buNone/>
            </a:pPr>
            <a:r>
              <a:rPr lang="en-IE" sz="3200"/>
              <a:t>1</a:t>
            </a:r>
            <a:r>
              <a:rPr lang="en-IE" sz="3200">
                <a:latin typeface="Arial"/>
                <a:ea typeface="Arial"/>
                <a:cs typeface="Arial"/>
                <a:sym typeface="Arial"/>
              </a:rPr>
              <a:t>. </a:t>
            </a:r>
            <a:r>
              <a:rPr lang="en-IE" sz="3200"/>
              <a:t>Partilhar primeiro, pensar depois</a:t>
            </a:r>
            <a:endParaRPr sz="3200">
              <a:latin typeface="Arial"/>
              <a:ea typeface="Arial"/>
              <a:cs typeface="Arial"/>
              <a:sym typeface="Arial"/>
            </a:endParaRPr>
          </a:p>
          <a:p>
            <a:pPr indent="0" lvl="0" marL="228600" rtl="0" algn="l">
              <a:lnSpc>
                <a:spcPct val="150000"/>
              </a:lnSpc>
              <a:spcBef>
                <a:spcPts val="0"/>
              </a:spcBef>
              <a:spcAft>
                <a:spcPts val="0"/>
              </a:spcAft>
              <a:buSzPts val="3976"/>
              <a:buNone/>
            </a:pPr>
            <a:r>
              <a:rPr lang="en-IE" sz="3200"/>
              <a:t>2</a:t>
            </a:r>
            <a:r>
              <a:rPr lang="en-IE" sz="3200">
                <a:latin typeface="Arial"/>
                <a:ea typeface="Arial"/>
                <a:cs typeface="Arial"/>
                <a:sym typeface="Arial"/>
              </a:rPr>
              <a:t>. </a:t>
            </a:r>
            <a:r>
              <a:rPr lang="en-IE" sz="3200"/>
              <a:t>Partilhar apenas se for engraçado</a:t>
            </a:r>
            <a:endParaRPr sz="3200">
              <a:latin typeface="Arial"/>
              <a:ea typeface="Arial"/>
              <a:cs typeface="Arial"/>
              <a:sym typeface="Arial"/>
            </a:endParaRPr>
          </a:p>
          <a:p>
            <a:pPr indent="0" lvl="0" marL="228600" rtl="0" algn="l">
              <a:lnSpc>
                <a:spcPct val="150000"/>
              </a:lnSpc>
              <a:spcBef>
                <a:spcPts val="0"/>
              </a:spcBef>
              <a:spcAft>
                <a:spcPts val="0"/>
              </a:spcAft>
              <a:buSzPts val="3976"/>
              <a:buNone/>
            </a:pPr>
            <a:r>
              <a:rPr lang="en-IE" sz="3200">
                <a:highlight>
                  <a:srgbClr val="00FF00"/>
                </a:highlight>
              </a:rPr>
              <a:t>3</a:t>
            </a:r>
            <a:r>
              <a:rPr lang="en-IE" sz="3200">
                <a:highlight>
                  <a:srgbClr val="00FF00"/>
                </a:highlight>
                <a:latin typeface="Arial"/>
                <a:ea typeface="Arial"/>
                <a:cs typeface="Arial"/>
                <a:sym typeface="Arial"/>
              </a:rPr>
              <a:t>. </a:t>
            </a:r>
            <a:r>
              <a:rPr lang="en-IE" sz="3200">
                <a:highlight>
                  <a:srgbClr val="00FF00"/>
                </a:highlight>
              </a:rPr>
              <a:t>Pensar: “Ficaria confortável se toda a gente visse isto?</a:t>
            </a:r>
            <a:r>
              <a:rPr lang="en-IE" sz="3200">
                <a:highlight>
                  <a:srgbClr val="00FF00"/>
                </a:highlight>
                <a:latin typeface="Arial"/>
                <a:ea typeface="Arial"/>
                <a:cs typeface="Arial"/>
                <a:sym typeface="Arial"/>
              </a:rPr>
              <a:t>” </a:t>
            </a:r>
            <a:endParaRPr sz="3200">
              <a:latin typeface="Arial"/>
              <a:ea typeface="Arial"/>
              <a:cs typeface="Arial"/>
              <a:sym typeface="Arial"/>
            </a:endParaRPr>
          </a:p>
          <a:p>
            <a:pPr indent="0" lvl="0" marL="228600" rtl="0" algn="l">
              <a:lnSpc>
                <a:spcPct val="150000"/>
              </a:lnSpc>
              <a:spcBef>
                <a:spcPts val="0"/>
              </a:spcBef>
              <a:spcAft>
                <a:spcPts val="0"/>
              </a:spcAft>
              <a:buSzPts val="3976"/>
              <a:buNone/>
            </a:pPr>
            <a:r>
              <a:rPr lang="en-IE" sz="3200"/>
              <a:t>4</a:t>
            </a:r>
            <a:r>
              <a:rPr lang="en-IE" sz="3200">
                <a:latin typeface="Arial"/>
                <a:ea typeface="Arial"/>
                <a:cs typeface="Arial"/>
                <a:sym typeface="Arial"/>
              </a:rPr>
              <a:t>. </a:t>
            </a:r>
            <a:r>
              <a:rPr lang="en-IE" sz="3200"/>
              <a:t>Pedir a um amigo para decidir</a:t>
            </a:r>
            <a:endParaRPr sz="3200">
              <a:latin typeface="Arial"/>
              <a:ea typeface="Arial"/>
              <a:cs typeface="Arial"/>
              <a:sym typeface="Arial"/>
            </a:endParaRPr>
          </a:p>
          <a:p>
            <a:pPr indent="0" lvl="0" marL="228600" rtl="0" algn="l">
              <a:lnSpc>
                <a:spcPct val="150000"/>
              </a:lnSpc>
              <a:spcBef>
                <a:spcPts val="0"/>
              </a:spcBef>
              <a:spcAft>
                <a:spcPts val="0"/>
              </a:spcAft>
              <a:buSzPts val="3976"/>
              <a:buNone/>
            </a:pPr>
            <a:r>
              <a:t/>
            </a:r>
            <a:endParaRPr sz="3200">
              <a:latin typeface="Arial"/>
              <a:ea typeface="Arial"/>
              <a:cs typeface="Arial"/>
              <a:sym typeface="Arial"/>
            </a:endParaRPr>
          </a:p>
          <a:p>
            <a:pPr indent="0" lvl="0" marL="228600" rtl="0" algn="l">
              <a:lnSpc>
                <a:spcPct val="150000"/>
              </a:lnSpc>
              <a:spcBef>
                <a:spcPts val="0"/>
              </a:spcBef>
              <a:spcAft>
                <a:spcPts val="0"/>
              </a:spcAft>
              <a:buSzPts val="3976"/>
              <a:buNone/>
            </a:pPr>
            <a:r>
              <a:t/>
            </a:r>
            <a:endParaRPr sz="3200">
              <a:latin typeface="Arial"/>
              <a:ea typeface="Arial"/>
              <a:cs typeface="Arial"/>
              <a:sym typeface="Arial"/>
            </a:endParaRPr>
          </a:p>
          <a:p>
            <a:pPr indent="0" lvl="0" marL="0" rtl="0" algn="just">
              <a:lnSpc>
                <a:spcPct val="150000"/>
              </a:lnSpc>
              <a:spcBef>
                <a:spcPts val="0"/>
              </a:spcBef>
              <a:spcAft>
                <a:spcPts val="0"/>
              </a:spcAft>
              <a:buSzPts val="3976"/>
              <a:buNone/>
            </a:pPr>
            <a:r>
              <a:rPr lang="en-IE" sz="3200">
                <a:highlight>
                  <a:srgbClr val="00FF00"/>
                </a:highlight>
              </a:rPr>
              <a:t>Resposta correta: Opção</a:t>
            </a:r>
            <a:r>
              <a:rPr lang="en-IE" sz="3200">
                <a:highlight>
                  <a:srgbClr val="00FF00"/>
                </a:highlight>
              </a:rPr>
              <a:t> 3.</a:t>
            </a:r>
            <a:r>
              <a:rPr b="1" lang="en-IE" sz="3200">
                <a:latin typeface="Arial"/>
                <a:ea typeface="Arial"/>
                <a:cs typeface="Arial"/>
                <a:sym typeface="Arial"/>
              </a:rPr>
              <a:t> </a:t>
            </a:r>
            <a:r>
              <a:rPr lang="en-IE" sz="3200"/>
              <a:t>Depois de algo ser publicado online, pode ser copiado, partilhado ou guardado, mesmo que seja apagado mais tarde. Pensar se se estaria confortável com toda a gente a ver ajuda a proteger a privacidade e a evitar a partilha excessiva de informação pessoal.</a:t>
            </a:r>
            <a:endParaRPr sz="3200"/>
          </a:p>
          <a:p>
            <a:pPr indent="0" lvl="0" marL="0" rtl="0" algn="just">
              <a:lnSpc>
                <a:spcPct val="150000"/>
              </a:lnSpc>
              <a:spcBef>
                <a:spcPts val="0"/>
              </a:spcBef>
              <a:spcAft>
                <a:spcPts val="0"/>
              </a:spcAft>
              <a:buSzPts val="3976"/>
              <a:buNone/>
            </a:pPr>
            <a:r>
              <a:t/>
            </a:r>
            <a:endParaRPr sz="3200"/>
          </a:p>
          <a:p>
            <a:pPr indent="-863615" lvl="0" marL="1219215" rtl="0" algn="l">
              <a:lnSpc>
                <a:spcPct val="90000"/>
              </a:lnSpc>
              <a:spcBef>
                <a:spcPts val="2000"/>
              </a:spcBef>
              <a:spcAft>
                <a:spcPts val="0"/>
              </a:spcAft>
              <a:buClr>
                <a:srgbClr val="323232"/>
              </a:buClr>
              <a:buSzPts val="5600"/>
              <a:buFont typeface="Arial"/>
              <a:buNone/>
            </a:pPr>
            <a:r>
              <a:t/>
            </a:r>
            <a:endParaRPr sz="2800">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pic>
        <p:nvPicPr>
          <p:cNvPr descr="Badge with solid fill" id="325" name="Google Shape;325;p32"/>
          <p:cNvPicPr preferRelativeResize="0"/>
          <p:nvPr/>
        </p:nvPicPr>
        <p:blipFill rotWithShape="1">
          <a:blip r:embed="rId3">
            <a:alphaModFix/>
          </a:blip>
          <a:srcRect b="0" l="0" r="0" t="0"/>
          <a:stretch/>
        </p:blipFill>
        <p:spPr>
          <a:xfrm>
            <a:off x="1769036" y="3015130"/>
            <a:ext cx="2438400" cy="2438400"/>
          </a:xfrm>
          <a:prstGeom prst="rect">
            <a:avLst/>
          </a:prstGeom>
          <a:noFill/>
          <a:ln>
            <a:noFill/>
          </a:ln>
          <a:effectLst>
            <a:outerShdw blurRad="50800" rotWithShape="0" algn="tl" dir="2700000" dist="38100">
              <a:srgbClr val="000000">
                <a:alpha val="40000"/>
              </a:srgbClr>
            </a:outerShdw>
          </a:effectLst>
        </p:spPr>
      </p:pic>
      <p:sp>
        <p:nvSpPr>
          <p:cNvPr id="326" name="Google Shape;326;p32"/>
          <p:cNvSpPr txBox="1"/>
          <p:nvPr/>
        </p:nvSpPr>
        <p:spPr>
          <a:xfrm>
            <a:off x="8161350" y="2611625"/>
            <a:ext cx="15003600" cy="7914600"/>
          </a:xfrm>
          <a:prstGeom prst="rect">
            <a:avLst/>
          </a:prstGeom>
          <a:noFill/>
          <a:ln>
            <a:noFill/>
          </a:ln>
        </p:spPr>
        <p:txBody>
          <a:bodyPr anchorCtr="0" anchor="ctr" bIns="0" lIns="0" spcFirstLastPara="1" rIns="0" wrap="square" tIns="0">
            <a:noAutofit/>
          </a:bodyPr>
          <a:lstStyle/>
          <a:p>
            <a:pPr indent="-863615" lvl="0" marL="1219215" marR="0" rtl="0" algn="l">
              <a:lnSpc>
                <a:spcPct val="90000"/>
              </a:lnSpc>
              <a:spcBef>
                <a:spcPts val="2000"/>
              </a:spcBef>
              <a:spcAft>
                <a:spcPts val="0"/>
              </a:spcAft>
              <a:buClr>
                <a:srgbClr val="323232"/>
              </a:buClr>
              <a:buSzPts val="5600"/>
              <a:buFont typeface="Arial"/>
              <a:buNone/>
            </a:pPr>
            <a:r>
              <a:t/>
            </a:r>
            <a:endParaRPr b="0" i="0" sz="2800" u="none" cap="none" strike="noStrike">
              <a:solidFill>
                <a:srgbClr val="323232"/>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800"/>
              <a:buFont typeface="Arial"/>
              <a:buNone/>
            </a:pPr>
            <a:r>
              <a:rPr b="1" lang="en-IE" sz="3200"/>
              <a:t>O que é a autenticação de dois fatores</a:t>
            </a:r>
            <a:r>
              <a:rPr b="1" i="0" lang="en-IE" sz="3200" u="none" cap="none" strike="noStrike">
                <a:solidFill>
                  <a:srgbClr val="000000"/>
                </a:solidFill>
                <a:latin typeface="Arial"/>
                <a:ea typeface="Arial"/>
                <a:cs typeface="Arial"/>
                <a:sym typeface="Arial"/>
              </a:rPr>
              <a:t> (2FA)?</a:t>
            </a:r>
            <a:endParaRPr b="0" i="0" sz="32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800"/>
              <a:buFont typeface="Arial"/>
              <a:buNone/>
            </a:pPr>
            <a:r>
              <a:rPr b="0" i="0" lang="en-IE" sz="3200" u="none" cap="none" strike="noStrike">
                <a:solidFill>
                  <a:srgbClr val="000000"/>
                </a:solidFill>
                <a:latin typeface="Arial"/>
                <a:ea typeface="Arial"/>
                <a:cs typeface="Arial"/>
                <a:sym typeface="Arial"/>
              </a:rPr>
              <a:t>1. </a:t>
            </a:r>
            <a:r>
              <a:rPr lang="en-IE" sz="3200"/>
              <a:t>Utilizar duas palavras-passe para uma conta</a:t>
            </a:r>
            <a:endParaRPr b="0" i="0" sz="32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800"/>
              <a:buFont typeface="Arial"/>
              <a:buNone/>
            </a:pPr>
            <a:r>
              <a:rPr b="0" i="0" lang="en-IE" sz="3200" u="none" cap="none" strike="noStrike">
                <a:solidFill>
                  <a:srgbClr val="000000"/>
                </a:solidFill>
                <a:latin typeface="Arial"/>
                <a:ea typeface="Arial"/>
                <a:cs typeface="Arial"/>
                <a:sym typeface="Arial"/>
              </a:rPr>
              <a:t>2. </a:t>
            </a:r>
            <a:r>
              <a:rPr lang="en-IE" sz="3200"/>
              <a:t>Iniciar sessão a partir de dois dispositivos diferentes</a:t>
            </a:r>
            <a:endParaRPr b="0" i="0" sz="32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800"/>
              <a:buFont typeface="Arial"/>
              <a:buNone/>
            </a:pPr>
            <a:r>
              <a:rPr b="0" i="0" lang="en-IE" sz="3200" u="none" cap="none" strike="noStrike">
                <a:solidFill>
                  <a:srgbClr val="000000"/>
                </a:solidFill>
                <a:latin typeface="Arial"/>
                <a:ea typeface="Arial"/>
                <a:cs typeface="Arial"/>
                <a:sym typeface="Arial"/>
              </a:rPr>
              <a:t>3. </a:t>
            </a:r>
            <a:r>
              <a:rPr lang="en-IE" sz="3200"/>
              <a:t>Alterar a palavra-passe duas vezes por semana</a:t>
            </a:r>
            <a:endParaRPr/>
          </a:p>
          <a:p>
            <a:pPr indent="0" lvl="0" marL="0" marR="0" rtl="0" algn="just">
              <a:lnSpc>
                <a:spcPct val="150000"/>
              </a:lnSpc>
              <a:spcBef>
                <a:spcPts val="0"/>
              </a:spcBef>
              <a:spcAft>
                <a:spcPts val="0"/>
              </a:spcAft>
              <a:buNone/>
            </a:pPr>
            <a:r>
              <a:rPr b="0" i="0" lang="en-IE" sz="3200" u="none" cap="none" strike="noStrike">
                <a:solidFill>
                  <a:srgbClr val="000000"/>
                </a:solidFill>
                <a:highlight>
                  <a:srgbClr val="00FF00"/>
                </a:highlight>
                <a:latin typeface="Arial"/>
                <a:ea typeface="Arial"/>
                <a:cs typeface="Arial"/>
                <a:sym typeface="Arial"/>
              </a:rPr>
              <a:t>4. </a:t>
            </a:r>
            <a:r>
              <a:rPr lang="en-IE" sz="3200">
                <a:highlight>
                  <a:srgbClr val="00FF00"/>
                </a:highlight>
              </a:rPr>
              <a:t>Um segundo passo para confirmar que é realmente o utilizador</a:t>
            </a:r>
            <a:endParaRPr b="0" i="0" sz="32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800"/>
              <a:buFont typeface="Arial"/>
              <a:buNone/>
            </a:pPr>
            <a:r>
              <a:t/>
            </a:r>
            <a:endParaRPr b="0" i="0" sz="32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Clr>
                <a:srgbClr val="000000"/>
              </a:buClr>
              <a:buSzPts val="2800"/>
              <a:buFont typeface="Arial"/>
              <a:buNone/>
            </a:pPr>
            <a:r>
              <a:t/>
            </a:r>
            <a:endParaRPr b="0" i="0" sz="3200" u="none" cap="none" strike="noStrike">
              <a:solidFill>
                <a:srgbClr val="000000"/>
              </a:solidFill>
              <a:latin typeface="Arial"/>
              <a:ea typeface="Arial"/>
              <a:cs typeface="Arial"/>
              <a:sym typeface="Arial"/>
            </a:endParaRPr>
          </a:p>
          <a:p>
            <a:pPr indent="0" lvl="0" marL="0" marR="0" rtl="0" algn="just">
              <a:lnSpc>
                <a:spcPct val="150000"/>
              </a:lnSpc>
              <a:spcBef>
                <a:spcPts val="0"/>
              </a:spcBef>
              <a:spcAft>
                <a:spcPts val="0"/>
              </a:spcAft>
              <a:buNone/>
            </a:pPr>
            <a:r>
              <a:rPr lang="en-IE" sz="3200">
                <a:solidFill>
                  <a:srgbClr val="323232"/>
                </a:solidFill>
                <a:highlight>
                  <a:srgbClr val="00FF00"/>
                </a:highlight>
              </a:rPr>
              <a:t>Resposta correta: Opção</a:t>
            </a:r>
            <a:r>
              <a:rPr b="0" i="0" lang="en-IE" sz="3200" u="none" cap="none" strike="noStrike">
                <a:solidFill>
                  <a:srgbClr val="000000"/>
                </a:solidFill>
                <a:highlight>
                  <a:srgbClr val="00FF00"/>
                </a:highlight>
                <a:latin typeface="Arial"/>
                <a:ea typeface="Arial"/>
                <a:cs typeface="Arial"/>
                <a:sym typeface="Arial"/>
              </a:rPr>
              <a:t> 4.</a:t>
            </a:r>
            <a:r>
              <a:rPr b="1" i="0" lang="en-IE" sz="3200" u="none" cap="none" strike="noStrike">
                <a:solidFill>
                  <a:srgbClr val="000000"/>
                </a:solidFill>
                <a:latin typeface="Arial"/>
                <a:ea typeface="Arial"/>
                <a:cs typeface="Arial"/>
                <a:sym typeface="Arial"/>
              </a:rPr>
              <a:t> </a:t>
            </a:r>
            <a:r>
              <a:rPr lang="en-IE" sz="3200"/>
              <a:t>A autenticação de dois fatores adiciona uma camada extra de segurança ao exigir uma segunda forma de verificação, como um código enviado para o telemóvel ou gerado numa aplicação de autenticação, além da palavra-passe. Isto ajuda a proteger a conta mesmo que a palavra-passe seja roubada.</a:t>
            </a:r>
            <a:endParaRPr b="0" i="0" sz="3200" u="none" cap="none"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2800"/>
              <a:buFont typeface="Arial"/>
              <a:buNone/>
            </a:pPr>
            <a:r>
              <a:t/>
            </a:r>
            <a:endParaRPr b="0" i="0" sz="2800" u="none" cap="none" strike="noStrik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descr="Badge 3 with solid fill" id="331" name="Google Shape;331;p33"/>
          <p:cNvPicPr preferRelativeResize="0"/>
          <p:nvPr/>
        </p:nvPicPr>
        <p:blipFill rotWithShape="1">
          <a:blip r:embed="rId3">
            <a:alphaModFix/>
          </a:blip>
          <a:srcRect b="0" l="0" r="0" t="0"/>
          <a:stretch/>
        </p:blipFill>
        <p:spPr>
          <a:xfrm>
            <a:off x="1930400" y="2835835"/>
            <a:ext cx="2438400" cy="2438400"/>
          </a:xfrm>
          <a:prstGeom prst="rect">
            <a:avLst/>
          </a:prstGeom>
          <a:noFill/>
          <a:ln>
            <a:noFill/>
          </a:ln>
          <a:effectLst>
            <a:outerShdw blurRad="50800" rotWithShape="0" algn="tl" dir="2700000" dist="38100">
              <a:srgbClr val="000000">
                <a:alpha val="40000"/>
              </a:srgbClr>
            </a:outerShdw>
          </a:effectLst>
        </p:spPr>
      </p:pic>
      <p:sp>
        <p:nvSpPr>
          <p:cNvPr id="332" name="Google Shape;332;p33"/>
          <p:cNvSpPr txBox="1"/>
          <p:nvPr>
            <p:ph idx="1" type="body"/>
          </p:nvPr>
        </p:nvSpPr>
        <p:spPr>
          <a:xfrm>
            <a:off x="8161338" y="2161774"/>
            <a:ext cx="14730412" cy="7868452"/>
          </a:xfrm>
          <a:prstGeom prst="rect">
            <a:avLst/>
          </a:prstGeom>
          <a:noFill/>
          <a:ln>
            <a:noFill/>
          </a:ln>
        </p:spPr>
        <p:txBody>
          <a:bodyPr anchorCtr="0" anchor="ctr" bIns="0" lIns="0" spcFirstLastPara="1" rIns="0" wrap="square" tIns="0">
            <a:noAutofit/>
          </a:bodyPr>
          <a:lstStyle/>
          <a:p>
            <a:pPr indent="-863615" lvl="0" marL="1219215" rtl="0" algn="l">
              <a:lnSpc>
                <a:spcPct val="150000"/>
              </a:lnSpc>
              <a:spcBef>
                <a:spcPts val="2000"/>
              </a:spcBef>
              <a:spcAft>
                <a:spcPts val="0"/>
              </a:spcAft>
              <a:buClr>
                <a:srgbClr val="323232"/>
              </a:buClr>
              <a:buSzPts val="5600"/>
              <a:buFont typeface="Arial"/>
              <a:buNone/>
            </a:pPr>
            <a:r>
              <a:t/>
            </a:r>
            <a:endParaRPr sz="2800"/>
          </a:p>
          <a:p>
            <a:pPr indent="-228600" lvl="0" marL="457200" rtl="0" algn="just">
              <a:lnSpc>
                <a:spcPct val="150000"/>
              </a:lnSpc>
              <a:spcBef>
                <a:spcPts val="0"/>
              </a:spcBef>
              <a:spcAft>
                <a:spcPts val="0"/>
              </a:spcAft>
              <a:buSzPts val="5600"/>
              <a:buNone/>
            </a:pPr>
            <a:r>
              <a:rPr b="1" lang="en-IE" sz="3200"/>
              <a:t>Qual destas informações não deve ser publicada publicamente</a:t>
            </a:r>
            <a:r>
              <a:rPr b="1" lang="en-IE" sz="3200">
                <a:latin typeface="Arial"/>
                <a:ea typeface="Arial"/>
                <a:cs typeface="Arial"/>
                <a:sym typeface="Arial"/>
              </a:rPr>
              <a:t>?</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rPr lang="en-IE" sz="3200"/>
              <a:t>1</a:t>
            </a:r>
            <a:r>
              <a:rPr lang="en-IE" sz="3200">
                <a:latin typeface="Arial"/>
                <a:ea typeface="Arial"/>
                <a:cs typeface="Arial"/>
                <a:sym typeface="Arial"/>
              </a:rPr>
              <a:t>. </a:t>
            </a:r>
            <a:r>
              <a:rPr lang="en-IE" sz="3200"/>
              <a:t>A banda favorita</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rPr lang="en-IE" sz="3200">
                <a:highlight>
                  <a:srgbClr val="00FF00"/>
                </a:highlight>
              </a:rPr>
              <a:t>2</a:t>
            </a:r>
            <a:r>
              <a:rPr lang="en-IE" sz="3200">
                <a:highlight>
                  <a:srgbClr val="00FF00"/>
                </a:highlight>
                <a:latin typeface="Arial"/>
                <a:ea typeface="Arial"/>
                <a:cs typeface="Arial"/>
                <a:sym typeface="Arial"/>
              </a:rPr>
              <a:t>. </a:t>
            </a:r>
            <a:r>
              <a:rPr lang="en-IE" sz="3200">
                <a:highlight>
                  <a:srgbClr val="00FF00"/>
                </a:highlight>
              </a:rPr>
              <a:t>A morada de casa</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rPr lang="en-IE" sz="3200"/>
              <a:t>3</a:t>
            </a:r>
            <a:r>
              <a:rPr lang="en-IE" sz="3200">
                <a:latin typeface="Arial"/>
                <a:ea typeface="Arial"/>
                <a:cs typeface="Arial"/>
                <a:sym typeface="Arial"/>
              </a:rPr>
              <a:t>. </a:t>
            </a:r>
            <a:r>
              <a:rPr lang="en-IE" sz="3200"/>
              <a:t>Uma fotografia do animal de estimação</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rPr lang="en-IE" sz="3200"/>
              <a:t>4</a:t>
            </a:r>
            <a:r>
              <a:rPr lang="en-IE" sz="3200">
                <a:latin typeface="Arial"/>
                <a:ea typeface="Arial"/>
                <a:cs typeface="Arial"/>
                <a:sym typeface="Arial"/>
              </a:rPr>
              <a:t>. </a:t>
            </a:r>
            <a:r>
              <a:rPr lang="en-IE" sz="3200"/>
              <a:t>Uma citação que gosta</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t/>
            </a:r>
            <a:endParaRPr sz="3200">
              <a:latin typeface="Arial"/>
              <a:ea typeface="Arial"/>
              <a:cs typeface="Arial"/>
              <a:sym typeface="Arial"/>
            </a:endParaRPr>
          </a:p>
          <a:p>
            <a:pPr indent="0" lvl="0" marL="0" rtl="0" algn="just">
              <a:lnSpc>
                <a:spcPct val="150000"/>
              </a:lnSpc>
              <a:spcBef>
                <a:spcPts val="0"/>
              </a:spcBef>
              <a:spcAft>
                <a:spcPts val="0"/>
              </a:spcAft>
              <a:buSzPts val="5600"/>
              <a:buNone/>
            </a:pPr>
            <a:r>
              <a:rPr lang="en-IE" sz="3200">
                <a:highlight>
                  <a:srgbClr val="00FF00"/>
                </a:highlight>
              </a:rPr>
              <a:t>Resposta correta: Opção </a:t>
            </a:r>
            <a:r>
              <a:rPr lang="en-IE" sz="3200">
                <a:highlight>
                  <a:srgbClr val="00FF00"/>
                </a:highlight>
              </a:rPr>
              <a:t>2.</a:t>
            </a:r>
            <a:r>
              <a:rPr b="1" lang="en-IE" sz="3200">
                <a:latin typeface="Arial"/>
                <a:ea typeface="Arial"/>
                <a:cs typeface="Arial"/>
                <a:sym typeface="Arial"/>
              </a:rPr>
              <a:t> </a:t>
            </a:r>
            <a:r>
              <a:rPr lang="en-IE" sz="3200"/>
              <a:t>A morada de casa é uma informação pessoal e sensível que pode ser usada para identificar a localização ou seguir alguém no mundo offline. Partilhá-la publicamente pode colocar a segurança e a privacidade em risco, por isso deve manter-se privada e ser partilhada apenas com pessoas de confiança quando necessário.</a:t>
            </a:r>
            <a:endParaRPr sz="3200">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pic>
        <p:nvPicPr>
          <p:cNvPr descr="Badge 4 with solid fill" id="337" name="Google Shape;337;p34"/>
          <p:cNvPicPr preferRelativeResize="0"/>
          <p:nvPr/>
        </p:nvPicPr>
        <p:blipFill rotWithShape="1">
          <a:blip r:embed="rId3">
            <a:alphaModFix/>
          </a:blip>
          <a:srcRect b="0" l="0" r="0" t="0"/>
          <a:stretch/>
        </p:blipFill>
        <p:spPr>
          <a:xfrm>
            <a:off x="1786965" y="2782047"/>
            <a:ext cx="2438400" cy="2438400"/>
          </a:xfrm>
          <a:prstGeom prst="rect">
            <a:avLst/>
          </a:prstGeom>
          <a:noFill/>
          <a:ln>
            <a:noFill/>
          </a:ln>
          <a:effectLst>
            <a:outerShdw blurRad="50800" rotWithShape="0" algn="tl" dir="2700000" dist="38100">
              <a:srgbClr val="000000">
                <a:alpha val="40000"/>
              </a:srgbClr>
            </a:outerShdw>
          </a:effectLst>
        </p:spPr>
      </p:pic>
      <p:sp>
        <p:nvSpPr>
          <p:cNvPr id="338" name="Google Shape;338;p34"/>
          <p:cNvSpPr txBox="1"/>
          <p:nvPr>
            <p:ph idx="1" type="body"/>
          </p:nvPr>
        </p:nvSpPr>
        <p:spPr>
          <a:xfrm>
            <a:off x="8491538" y="876300"/>
            <a:ext cx="14444662" cy="10172700"/>
          </a:xfrm>
          <a:prstGeom prst="rect">
            <a:avLst/>
          </a:prstGeom>
          <a:noFill/>
          <a:ln>
            <a:noFill/>
          </a:ln>
        </p:spPr>
        <p:txBody>
          <a:bodyPr anchorCtr="0" anchor="ctr" bIns="0" lIns="0" spcFirstLastPara="1" rIns="0" wrap="square" tIns="0">
            <a:normAutofit/>
          </a:bodyPr>
          <a:lstStyle/>
          <a:p>
            <a:pPr indent="-863615" lvl="0" marL="1219215" rtl="0" algn="l">
              <a:lnSpc>
                <a:spcPct val="90000"/>
              </a:lnSpc>
              <a:spcBef>
                <a:spcPts val="2000"/>
              </a:spcBef>
              <a:spcAft>
                <a:spcPts val="0"/>
              </a:spcAft>
              <a:buClr>
                <a:srgbClr val="323232"/>
              </a:buClr>
              <a:buSzPts val="5600"/>
              <a:buFont typeface="Arial"/>
              <a:buNone/>
            </a:pPr>
            <a:r>
              <a:t/>
            </a:r>
            <a:endParaRPr/>
          </a:p>
          <a:p>
            <a:pPr indent="-228600" lvl="0" marL="457200" rtl="0" algn="just">
              <a:lnSpc>
                <a:spcPct val="150000"/>
              </a:lnSpc>
              <a:spcBef>
                <a:spcPts val="0"/>
              </a:spcBef>
              <a:spcAft>
                <a:spcPts val="0"/>
              </a:spcAft>
              <a:buSzPts val="5600"/>
              <a:buNone/>
            </a:pPr>
            <a:r>
              <a:rPr b="1" lang="en-IE" sz="3200"/>
              <a:t>O que pode alguém fazer com a sua informação pessoal online</a:t>
            </a:r>
            <a:r>
              <a:rPr b="1" lang="en-IE" sz="3200">
                <a:latin typeface="Arial"/>
                <a:ea typeface="Arial"/>
                <a:cs typeface="Arial"/>
                <a:sym typeface="Arial"/>
              </a:rPr>
              <a:t>?</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rPr lang="en-IE" sz="3200"/>
              <a:t>1</a:t>
            </a:r>
            <a:r>
              <a:rPr lang="en-IE" sz="3200">
                <a:latin typeface="Arial"/>
                <a:ea typeface="Arial"/>
                <a:cs typeface="Arial"/>
                <a:sym typeface="Arial"/>
              </a:rPr>
              <a:t>. </a:t>
            </a:r>
            <a:r>
              <a:rPr lang="en-IE" sz="3200"/>
              <a:t>Ajudar a estudar</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rPr lang="en-IE" sz="3200"/>
              <a:t>2</a:t>
            </a:r>
            <a:r>
              <a:rPr lang="en-IE" sz="3200">
                <a:latin typeface="Arial"/>
                <a:ea typeface="Arial"/>
                <a:cs typeface="Arial"/>
                <a:sym typeface="Arial"/>
              </a:rPr>
              <a:t>. </a:t>
            </a:r>
            <a:r>
              <a:rPr lang="en-IE" sz="3200"/>
              <a:t>Partilhar bons conselhos</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rPr lang="en-IE" sz="3200">
                <a:highlight>
                  <a:srgbClr val="00FF00"/>
                </a:highlight>
              </a:rPr>
              <a:t>3</a:t>
            </a:r>
            <a:r>
              <a:rPr lang="en-IE" sz="3200">
                <a:highlight>
                  <a:srgbClr val="00FF00"/>
                </a:highlight>
                <a:latin typeface="Arial"/>
                <a:ea typeface="Arial"/>
                <a:cs typeface="Arial"/>
                <a:sym typeface="Arial"/>
              </a:rPr>
              <a:t>. </a:t>
            </a:r>
            <a:r>
              <a:rPr lang="en-IE" sz="3200">
                <a:highlight>
                  <a:srgbClr val="00FF00"/>
                </a:highlight>
              </a:rPr>
              <a:t>Usá-la para burlas ou roubo de identidade</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rPr lang="en-IE" sz="3200"/>
              <a:t>4</a:t>
            </a:r>
            <a:r>
              <a:rPr lang="en-IE" sz="3200">
                <a:latin typeface="Arial"/>
                <a:ea typeface="Arial"/>
                <a:cs typeface="Arial"/>
                <a:sym typeface="Arial"/>
              </a:rPr>
              <a:t>. </a:t>
            </a:r>
            <a:r>
              <a:rPr lang="en-IE" sz="3200"/>
              <a:t>Nada, não é possível aceder a ela</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t/>
            </a:r>
            <a:endParaRPr sz="3200">
              <a:latin typeface="Arial"/>
              <a:ea typeface="Arial"/>
              <a:cs typeface="Arial"/>
              <a:sym typeface="Arial"/>
            </a:endParaRPr>
          </a:p>
          <a:p>
            <a:pPr indent="0" lvl="0" marL="0" rtl="0" algn="just">
              <a:lnSpc>
                <a:spcPct val="150000"/>
              </a:lnSpc>
              <a:spcBef>
                <a:spcPts val="0"/>
              </a:spcBef>
              <a:spcAft>
                <a:spcPts val="0"/>
              </a:spcAft>
              <a:buSzPts val="5600"/>
              <a:buNone/>
            </a:pPr>
            <a:r>
              <a:rPr lang="en-IE" sz="3200">
                <a:highlight>
                  <a:srgbClr val="00FF00"/>
                </a:highlight>
              </a:rPr>
              <a:t>Resposta correta: Opção </a:t>
            </a:r>
            <a:r>
              <a:rPr lang="en-IE" sz="3200">
                <a:highlight>
                  <a:srgbClr val="00FF00"/>
                </a:highlight>
              </a:rPr>
              <a:t>3.</a:t>
            </a:r>
            <a:r>
              <a:rPr b="1" lang="en-IE" sz="3200">
                <a:latin typeface="Arial"/>
                <a:ea typeface="Arial"/>
                <a:cs typeface="Arial"/>
                <a:sym typeface="Arial"/>
              </a:rPr>
              <a:t> </a:t>
            </a:r>
            <a:r>
              <a:rPr lang="en-IE" sz="3200"/>
              <a:t>Se a informação pessoal cair nas mãos erradas, pode ser utilizada para fraude, burlas ou roubo de identidade, como abrir contas em nome de outra pessoa ou roubar dinheiro. Proteger os dados pessoais e ter cuidado com o que é partilhado online ajuda a reduzir estes riscos.</a:t>
            </a:r>
            <a:endParaRPr sz="3200">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pic>
        <p:nvPicPr>
          <p:cNvPr descr="Badge 5 with solid fill" id="343" name="Google Shape;343;p35"/>
          <p:cNvPicPr preferRelativeResize="0"/>
          <p:nvPr/>
        </p:nvPicPr>
        <p:blipFill rotWithShape="1">
          <a:blip r:embed="rId3">
            <a:alphaModFix/>
          </a:blip>
          <a:srcRect b="0" l="0" r="0" t="0"/>
          <a:stretch/>
        </p:blipFill>
        <p:spPr>
          <a:xfrm>
            <a:off x="1840753" y="2997200"/>
            <a:ext cx="2438400" cy="2438400"/>
          </a:xfrm>
          <a:prstGeom prst="rect">
            <a:avLst/>
          </a:prstGeom>
          <a:noFill/>
          <a:ln>
            <a:noFill/>
          </a:ln>
          <a:effectLst>
            <a:outerShdw blurRad="50800" rotWithShape="0" algn="tl" dir="2700000" dist="38100">
              <a:srgbClr val="000000">
                <a:alpha val="40000"/>
              </a:srgbClr>
            </a:outerShdw>
          </a:effectLst>
        </p:spPr>
      </p:pic>
      <p:sp>
        <p:nvSpPr>
          <p:cNvPr id="344" name="Google Shape;344;p35"/>
          <p:cNvSpPr txBox="1"/>
          <p:nvPr>
            <p:ph idx="1" type="body"/>
          </p:nvPr>
        </p:nvSpPr>
        <p:spPr>
          <a:xfrm>
            <a:off x="8604477" y="1524000"/>
            <a:ext cx="13083948" cy="10172700"/>
          </a:xfrm>
          <a:prstGeom prst="rect">
            <a:avLst/>
          </a:prstGeom>
          <a:noFill/>
          <a:ln>
            <a:noFill/>
          </a:ln>
        </p:spPr>
        <p:txBody>
          <a:bodyPr anchorCtr="0" anchor="ctr" bIns="0" lIns="0" spcFirstLastPara="1" rIns="0" wrap="square" tIns="0">
            <a:normAutofit/>
          </a:bodyPr>
          <a:lstStyle/>
          <a:p>
            <a:pPr indent="-863615" lvl="0" marL="1219215" rtl="0" algn="just">
              <a:lnSpc>
                <a:spcPct val="90000"/>
              </a:lnSpc>
              <a:spcBef>
                <a:spcPts val="2000"/>
              </a:spcBef>
              <a:spcAft>
                <a:spcPts val="0"/>
              </a:spcAft>
              <a:buClr>
                <a:srgbClr val="323232"/>
              </a:buClr>
              <a:buSzPts val="5600"/>
              <a:buFont typeface="Arial"/>
              <a:buNone/>
            </a:pPr>
            <a:r>
              <a:t/>
            </a:r>
            <a:endParaRPr/>
          </a:p>
          <a:p>
            <a:pPr indent="-228600" lvl="0" marL="457200" rtl="0" algn="l">
              <a:lnSpc>
                <a:spcPct val="150000"/>
              </a:lnSpc>
              <a:spcBef>
                <a:spcPts val="0"/>
              </a:spcBef>
              <a:spcAft>
                <a:spcPts val="0"/>
              </a:spcAft>
              <a:buSzPts val="5600"/>
              <a:buNone/>
            </a:pPr>
            <a:r>
              <a:rPr b="1" lang="en-IE" sz="3200">
                <a:latin typeface="Arial"/>
                <a:ea typeface="Arial"/>
                <a:cs typeface="Arial"/>
                <a:sym typeface="Arial"/>
              </a:rPr>
              <a:t>What is a strong password?</a:t>
            </a:r>
            <a:endParaRPr sz="3200">
              <a:latin typeface="Arial"/>
              <a:ea typeface="Arial"/>
              <a:cs typeface="Arial"/>
              <a:sym typeface="Arial"/>
            </a:endParaRPr>
          </a:p>
          <a:p>
            <a:pPr indent="0" lvl="0" marL="228600" rtl="0" algn="l">
              <a:lnSpc>
                <a:spcPct val="150000"/>
              </a:lnSpc>
              <a:spcBef>
                <a:spcPts val="0"/>
              </a:spcBef>
              <a:spcAft>
                <a:spcPts val="0"/>
              </a:spcAft>
              <a:buSzPts val="5600"/>
              <a:buNone/>
            </a:pPr>
            <a:r>
              <a:rPr lang="en-IE" sz="3200">
                <a:highlight>
                  <a:srgbClr val="00FF00"/>
                </a:highlight>
              </a:rPr>
              <a:t>1. </a:t>
            </a:r>
            <a:r>
              <a:rPr lang="en-IE" sz="3200">
                <a:highlight>
                  <a:srgbClr val="00FF00"/>
                </a:highlight>
              </a:rPr>
              <a:t>Uma combinação de letras, números e símbolos</a:t>
            </a:r>
            <a:endParaRPr sz="3200">
              <a:latin typeface="Arial"/>
              <a:ea typeface="Arial"/>
              <a:cs typeface="Arial"/>
              <a:sym typeface="Arial"/>
            </a:endParaRPr>
          </a:p>
          <a:p>
            <a:pPr indent="0" lvl="0" marL="228600" rtl="0" algn="l">
              <a:lnSpc>
                <a:spcPct val="150000"/>
              </a:lnSpc>
              <a:spcBef>
                <a:spcPts val="0"/>
              </a:spcBef>
              <a:spcAft>
                <a:spcPts val="0"/>
              </a:spcAft>
              <a:buSzPts val="5600"/>
              <a:buNone/>
            </a:pPr>
            <a:r>
              <a:rPr lang="en-IE" sz="3200"/>
              <a:t>2. </a:t>
            </a:r>
            <a:r>
              <a:rPr lang="en-IE" sz="3200"/>
              <a:t>O nome do animal de estimação</a:t>
            </a:r>
            <a:endParaRPr sz="3200">
              <a:latin typeface="Arial"/>
              <a:ea typeface="Arial"/>
              <a:cs typeface="Arial"/>
              <a:sym typeface="Arial"/>
            </a:endParaRPr>
          </a:p>
          <a:p>
            <a:pPr indent="0" lvl="0" marL="228600" rtl="0" algn="l">
              <a:lnSpc>
                <a:spcPct val="150000"/>
              </a:lnSpc>
              <a:spcBef>
                <a:spcPts val="0"/>
              </a:spcBef>
              <a:spcAft>
                <a:spcPts val="0"/>
              </a:spcAft>
              <a:buSzPts val="5600"/>
              <a:buNone/>
            </a:pPr>
            <a:r>
              <a:rPr lang="en-IE" sz="3200"/>
              <a:t>3</a:t>
            </a:r>
            <a:r>
              <a:rPr lang="en-IE" sz="3200">
                <a:latin typeface="Arial"/>
                <a:ea typeface="Arial"/>
                <a:cs typeface="Arial"/>
                <a:sym typeface="Arial"/>
              </a:rPr>
              <a:t>. 123456</a:t>
            </a:r>
            <a:br>
              <a:rPr lang="en-IE" sz="3200">
                <a:highlight>
                  <a:srgbClr val="00FF00"/>
                </a:highlight>
                <a:latin typeface="Arial"/>
                <a:ea typeface="Arial"/>
                <a:cs typeface="Arial"/>
                <a:sym typeface="Arial"/>
              </a:rPr>
            </a:br>
            <a:r>
              <a:rPr lang="en-IE" sz="3200">
                <a:latin typeface="Arial"/>
                <a:ea typeface="Arial"/>
                <a:cs typeface="Arial"/>
                <a:sym typeface="Arial"/>
              </a:rPr>
              <a:t>4. </a:t>
            </a:r>
            <a:r>
              <a:rPr lang="en-IE" sz="3200"/>
              <a:t>A data de nascimento</a:t>
            </a:r>
            <a:endParaRPr sz="3200">
              <a:latin typeface="Arial"/>
              <a:ea typeface="Arial"/>
              <a:cs typeface="Arial"/>
              <a:sym typeface="Arial"/>
            </a:endParaRPr>
          </a:p>
          <a:p>
            <a:pPr indent="0" lvl="0" marL="228600" rtl="0" algn="just">
              <a:lnSpc>
                <a:spcPct val="150000"/>
              </a:lnSpc>
              <a:spcBef>
                <a:spcPts val="0"/>
              </a:spcBef>
              <a:spcAft>
                <a:spcPts val="0"/>
              </a:spcAft>
              <a:buSzPts val="5600"/>
              <a:buNone/>
            </a:pPr>
            <a:r>
              <a:t/>
            </a:r>
            <a:endParaRPr sz="3200">
              <a:latin typeface="Arial"/>
              <a:ea typeface="Arial"/>
              <a:cs typeface="Arial"/>
              <a:sym typeface="Arial"/>
            </a:endParaRPr>
          </a:p>
          <a:p>
            <a:pPr indent="0" lvl="0" marL="0" rtl="0" algn="just">
              <a:lnSpc>
                <a:spcPct val="150000"/>
              </a:lnSpc>
              <a:spcBef>
                <a:spcPts val="0"/>
              </a:spcBef>
              <a:spcAft>
                <a:spcPts val="0"/>
              </a:spcAft>
              <a:buSzPts val="5600"/>
              <a:buNone/>
            </a:pPr>
            <a:r>
              <a:rPr lang="en-IE" sz="3200">
                <a:highlight>
                  <a:srgbClr val="00FF00"/>
                </a:highlight>
              </a:rPr>
              <a:t>Resposta correta: Opção </a:t>
            </a:r>
            <a:r>
              <a:rPr lang="en-IE" sz="3200">
                <a:highlight>
                  <a:srgbClr val="00FF00"/>
                </a:highlight>
              </a:rPr>
              <a:t>1.</a:t>
            </a:r>
            <a:r>
              <a:rPr lang="en-IE" sz="3200"/>
              <a:t> </a:t>
            </a:r>
            <a:r>
              <a:rPr lang="en-IE" sz="3200"/>
              <a:t>Uma palavra-passe forte combina letras maiúsculas e minúsculas, números e símbolos especiais, tornando-a mais difícil de adivinhar ou quebrar. Deve evitar-se utilizar informações pessoais fáceis de descobrir, como nomes ou datas de nascimento, e não reutilizar a mesma palavra-passe em várias contas.</a:t>
            </a:r>
            <a:endParaRPr>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36"/>
          <p:cNvSpPr txBox="1"/>
          <p:nvPr>
            <p:ph type="title"/>
          </p:nvPr>
        </p:nvSpPr>
        <p:spPr>
          <a:xfrm>
            <a:off x="431850" y="1524000"/>
            <a:ext cx="5797500" cy="24234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lt1"/>
              </a:buClr>
              <a:buSzPts val="8000"/>
              <a:buFont typeface="Arial"/>
              <a:buNone/>
            </a:pPr>
            <a:r>
              <a:rPr b="1" lang="en-IE"/>
              <a:t>Principais Conclusões</a:t>
            </a:r>
            <a:endParaRPr b="1"/>
          </a:p>
          <a:p>
            <a:pPr indent="0" lvl="0" marL="0" rtl="0" algn="l">
              <a:lnSpc>
                <a:spcPct val="90000"/>
              </a:lnSpc>
              <a:spcBef>
                <a:spcPts val="0"/>
              </a:spcBef>
              <a:spcAft>
                <a:spcPts val="0"/>
              </a:spcAft>
              <a:buClr>
                <a:schemeClr val="lt1"/>
              </a:buClr>
              <a:buSzPts val="8000"/>
              <a:buFont typeface="Arial"/>
              <a:buNone/>
            </a:pPr>
            <a:r>
              <a:t/>
            </a:r>
            <a:endParaRPr b="1"/>
          </a:p>
        </p:txBody>
      </p:sp>
      <p:sp>
        <p:nvSpPr>
          <p:cNvPr id="351" name="Google Shape;351;p36"/>
          <p:cNvSpPr txBox="1"/>
          <p:nvPr>
            <p:ph idx="1" type="body"/>
          </p:nvPr>
        </p:nvSpPr>
        <p:spPr>
          <a:xfrm>
            <a:off x="7701075" y="1913850"/>
            <a:ext cx="14897700" cy="10836300"/>
          </a:xfrm>
          <a:prstGeom prst="rect">
            <a:avLst/>
          </a:prstGeom>
          <a:noFill/>
          <a:ln>
            <a:noFill/>
          </a:ln>
        </p:spPr>
        <p:txBody>
          <a:bodyPr anchorCtr="0" anchor="ctr" bIns="45700" lIns="91425" spcFirstLastPara="1" rIns="91425" wrap="square" tIns="45700">
            <a:spAutoFit/>
          </a:bodyPr>
          <a:lstStyle/>
          <a:p>
            <a:pPr indent="0" lvl="0" marL="0" marR="0" rtl="0" algn="just">
              <a:lnSpc>
                <a:spcPct val="150000"/>
              </a:lnSpc>
              <a:spcBef>
                <a:spcPts val="0"/>
              </a:spcBef>
              <a:spcAft>
                <a:spcPts val="0"/>
              </a:spcAft>
              <a:buClr>
                <a:schemeClr val="dk1"/>
              </a:buClr>
              <a:buSzPts val="4200"/>
              <a:buFont typeface="Arial"/>
              <a:buChar char="•"/>
            </a:pPr>
            <a:r>
              <a:rPr b="1" i="0" lang="en-IE" sz="3200" u="none" cap="none" strike="noStrike">
                <a:solidFill>
                  <a:schemeClr val="dk1"/>
                </a:solidFill>
                <a:latin typeface="Arial"/>
                <a:ea typeface="Arial"/>
                <a:cs typeface="Arial"/>
                <a:sym typeface="Arial"/>
              </a:rPr>
              <a:t> </a:t>
            </a:r>
            <a:r>
              <a:rPr b="1" lang="en-IE" sz="3200">
                <a:solidFill>
                  <a:schemeClr val="dk1"/>
                </a:solidFill>
              </a:rPr>
              <a:t>Pensar antes de partilhar</a:t>
            </a:r>
            <a:r>
              <a:rPr b="1" i="0" lang="en-IE" sz="3200" u="none" cap="none" strike="noStrike">
                <a:solidFill>
                  <a:schemeClr val="dk1"/>
                </a:solidFill>
                <a:latin typeface="Arial"/>
                <a:ea typeface="Arial"/>
                <a:cs typeface="Arial"/>
                <a:sym typeface="Arial"/>
              </a:rPr>
              <a:t>:</a:t>
            </a:r>
            <a:r>
              <a:rPr b="0" i="0" lang="en-IE" sz="3200" u="none" cap="none" strike="noStrike">
                <a:solidFill>
                  <a:schemeClr val="dk1"/>
                </a:solidFill>
                <a:latin typeface="Arial"/>
                <a:ea typeface="Arial"/>
                <a:cs typeface="Arial"/>
                <a:sym typeface="Arial"/>
              </a:rPr>
              <a:t> </a:t>
            </a:r>
            <a:r>
              <a:rPr lang="en-IE" sz="3200">
                <a:solidFill>
                  <a:schemeClr val="dk1"/>
                </a:solidFill>
              </a:rPr>
              <a:t>Depois de algo estar online, pode ser copiado, guardado ou partilhado, mesmo que seja apagado mais tarde</a:t>
            </a:r>
            <a:r>
              <a:rPr b="0" i="0" lang="en-IE" sz="3200" u="none" cap="none" strike="noStrike">
                <a:solidFill>
                  <a:schemeClr val="dk1"/>
                </a:solidFill>
                <a:latin typeface="Arial"/>
                <a:ea typeface="Arial"/>
                <a:cs typeface="Arial"/>
                <a:sym typeface="Arial"/>
              </a:rPr>
              <a:t>.</a:t>
            </a:r>
            <a:endParaRPr sz="3200">
              <a:latin typeface="Arial"/>
              <a:ea typeface="Arial"/>
              <a:cs typeface="Arial"/>
              <a:sym typeface="Arial"/>
            </a:endParaRPr>
          </a:p>
          <a:p>
            <a:pPr indent="0" lvl="0" marL="0" marR="0" rtl="0" algn="just">
              <a:lnSpc>
                <a:spcPct val="150000"/>
              </a:lnSpc>
              <a:spcBef>
                <a:spcPts val="0"/>
              </a:spcBef>
              <a:spcAft>
                <a:spcPts val="0"/>
              </a:spcAft>
              <a:buClr>
                <a:schemeClr val="dk1"/>
              </a:buClr>
              <a:buSzPts val="4200"/>
              <a:buFont typeface="Arial"/>
              <a:buChar char="•"/>
            </a:pPr>
            <a:r>
              <a:rPr b="1" i="0" lang="en-IE" sz="3200" u="none" cap="none" strike="noStrike">
                <a:solidFill>
                  <a:schemeClr val="dk1"/>
                </a:solidFill>
                <a:latin typeface="Arial"/>
                <a:ea typeface="Arial"/>
                <a:cs typeface="Arial"/>
                <a:sym typeface="Arial"/>
              </a:rPr>
              <a:t> </a:t>
            </a:r>
            <a:r>
              <a:rPr b="1" lang="en-IE" sz="3200">
                <a:solidFill>
                  <a:schemeClr val="dk1"/>
                </a:solidFill>
              </a:rPr>
              <a:t>Proteger a privacidade</a:t>
            </a:r>
            <a:r>
              <a:rPr b="1" i="0" lang="en-IE" sz="3200" u="none" cap="none" strike="noStrike">
                <a:solidFill>
                  <a:schemeClr val="dk1"/>
                </a:solidFill>
                <a:latin typeface="Arial"/>
                <a:ea typeface="Arial"/>
                <a:cs typeface="Arial"/>
                <a:sym typeface="Arial"/>
              </a:rPr>
              <a:t>:</a:t>
            </a:r>
            <a:r>
              <a:rPr b="0" i="0" lang="en-IE" sz="3200" u="none" cap="none" strike="noStrike">
                <a:solidFill>
                  <a:schemeClr val="dk1"/>
                </a:solidFill>
                <a:latin typeface="Arial"/>
                <a:ea typeface="Arial"/>
                <a:cs typeface="Arial"/>
                <a:sym typeface="Arial"/>
              </a:rPr>
              <a:t> </a:t>
            </a:r>
            <a:r>
              <a:rPr lang="en-IE" sz="3200">
                <a:solidFill>
                  <a:schemeClr val="dk1"/>
                </a:solidFill>
              </a:rPr>
              <a:t>Utilizar as definições das aplicações e das plataformas para controlar quem pode ver publicações e informação pessoal.</a:t>
            </a:r>
            <a:endParaRPr sz="3200">
              <a:latin typeface="Arial"/>
              <a:ea typeface="Arial"/>
              <a:cs typeface="Arial"/>
              <a:sym typeface="Arial"/>
            </a:endParaRPr>
          </a:p>
          <a:p>
            <a:pPr indent="0" lvl="0" marL="0" marR="0" rtl="0" algn="just">
              <a:lnSpc>
                <a:spcPct val="150000"/>
              </a:lnSpc>
              <a:spcBef>
                <a:spcPts val="0"/>
              </a:spcBef>
              <a:spcAft>
                <a:spcPts val="0"/>
              </a:spcAft>
              <a:buClr>
                <a:schemeClr val="dk1"/>
              </a:buClr>
              <a:buSzPts val="4200"/>
              <a:buFont typeface="Arial"/>
              <a:buChar char="•"/>
            </a:pPr>
            <a:r>
              <a:rPr b="1" i="0" lang="en-IE" sz="3200" u="none" cap="none" strike="noStrike">
                <a:solidFill>
                  <a:schemeClr val="dk1"/>
                </a:solidFill>
                <a:latin typeface="Arial"/>
                <a:ea typeface="Arial"/>
                <a:cs typeface="Arial"/>
                <a:sym typeface="Arial"/>
              </a:rPr>
              <a:t> </a:t>
            </a:r>
            <a:r>
              <a:rPr b="1" lang="en-IE" sz="3200">
                <a:solidFill>
                  <a:schemeClr val="dk1"/>
                </a:solidFill>
              </a:rPr>
              <a:t>Manter as contas seguras</a:t>
            </a:r>
            <a:r>
              <a:rPr b="1" i="0" lang="en-IE" sz="3200" u="none" cap="none" strike="noStrike">
                <a:solidFill>
                  <a:schemeClr val="dk1"/>
                </a:solidFill>
                <a:latin typeface="Arial"/>
                <a:ea typeface="Arial"/>
                <a:cs typeface="Arial"/>
                <a:sym typeface="Arial"/>
              </a:rPr>
              <a:t>:</a:t>
            </a:r>
            <a:r>
              <a:rPr b="0" i="0" lang="en-IE" sz="3200" u="none" cap="none" strike="noStrike">
                <a:solidFill>
                  <a:schemeClr val="dk1"/>
                </a:solidFill>
                <a:latin typeface="Arial"/>
                <a:ea typeface="Arial"/>
                <a:cs typeface="Arial"/>
                <a:sym typeface="Arial"/>
              </a:rPr>
              <a:t> </a:t>
            </a:r>
            <a:r>
              <a:rPr lang="en-IE" sz="3200">
                <a:solidFill>
                  <a:schemeClr val="dk1"/>
                </a:solidFill>
              </a:rPr>
              <a:t>Utilizar palavras-passe fortes e diferentes e ativar a autenticação de dois fatores para ajudar a proteger as contas.</a:t>
            </a:r>
            <a:endParaRPr sz="3200">
              <a:latin typeface="Arial"/>
              <a:ea typeface="Arial"/>
              <a:cs typeface="Arial"/>
              <a:sym typeface="Arial"/>
            </a:endParaRPr>
          </a:p>
          <a:p>
            <a:pPr indent="0" lvl="0" marL="0" marR="0" rtl="0" algn="just">
              <a:lnSpc>
                <a:spcPct val="150000"/>
              </a:lnSpc>
              <a:spcBef>
                <a:spcPts val="0"/>
              </a:spcBef>
              <a:spcAft>
                <a:spcPts val="0"/>
              </a:spcAft>
              <a:buClr>
                <a:schemeClr val="dk1"/>
              </a:buClr>
              <a:buSzPts val="4200"/>
              <a:buFont typeface="Arial"/>
              <a:buChar char="•"/>
            </a:pPr>
            <a:r>
              <a:rPr b="1" i="0" lang="en-IE" sz="3200" u="none" cap="none" strike="noStrike">
                <a:solidFill>
                  <a:schemeClr val="dk1"/>
                </a:solidFill>
                <a:latin typeface="Arial"/>
                <a:ea typeface="Arial"/>
                <a:cs typeface="Arial"/>
                <a:sym typeface="Arial"/>
              </a:rPr>
              <a:t> </a:t>
            </a:r>
            <a:r>
              <a:rPr b="1" lang="en-IE" sz="3200">
                <a:solidFill>
                  <a:schemeClr val="dk1"/>
                </a:solidFill>
              </a:rPr>
              <a:t>Ter consciência da pegada digital</a:t>
            </a:r>
            <a:r>
              <a:rPr b="1" i="0" lang="en-IE" sz="3200" u="none" cap="none" strike="noStrike">
                <a:solidFill>
                  <a:schemeClr val="dk1"/>
                </a:solidFill>
                <a:latin typeface="Arial"/>
                <a:ea typeface="Arial"/>
                <a:cs typeface="Arial"/>
                <a:sym typeface="Arial"/>
              </a:rPr>
              <a:t>:</a:t>
            </a:r>
            <a:r>
              <a:rPr b="0" i="0" lang="en-IE" sz="3200" u="none" cap="none" strike="noStrike">
                <a:solidFill>
                  <a:schemeClr val="dk1"/>
                </a:solidFill>
                <a:latin typeface="Arial"/>
                <a:ea typeface="Arial"/>
                <a:cs typeface="Arial"/>
                <a:sym typeface="Arial"/>
              </a:rPr>
              <a:t> </a:t>
            </a:r>
            <a:r>
              <a:rPr lang="en-IE" sz="3200">
                <a:solidFill>
                  <a:schemeClr val="dk1"/>
                </a:solidFill>
              </a:rPr>
              <a:t>Tudo o que é publicado contribui para a forma como alguém é visto online, agora e no futuro.</a:t>
            </a:r>
            <a:endParaRPr sz="3200">
              <a:latin typeface="Arial"/>
              <a:ea typeface="Arial"/>
              <a:cs typeface="Arial"/>
              <a:sym typeface="Arial"/>
            </a:endParaRPr>
          </a:p>
          <a:p>
            <a:pPr indent="0" lvl="0" marL="0" marR="0" rtl="0" algn="just">
              <a:lnSpc>
                <a:spcPct val="150000"/>
              </a:lnSpc>
              <a:spcBef>
                <a:spcPts val="0"/>
              </a:spcBef>
              <a:spcAft>
                <a:spcPts val="0"/>
              </a:spcAft>
              <a:buClr>
                <a:schemeClr val="dk1"/>
              </a:buClr>
              <a:buSzPts val="4200"/>
              <a:buFont typeface="Arial"/>
              <a:buChar char="•"/>
            </a:pPr>
            <a:r>
              <a:rPr b="1" i="0" lang="en-IE" sz="3200" u="none" cap="none" strike="noStrike">
                <a:solidFill>
                  <a:schemeClr val="dk1"/>
                </a:solidFill>
                <a:latin typeface="Arial"/>
                <a:ea typeface="Arial"/>
                <a:cs typeface="Arial"/>
                <a:sym typeface="Arial"/>
              </a:rPr>
              <a:t> </a:t>
            </a:r>
            <a:r>
              <a:rPr b="1" lang="en-IE" sz="3200">
                <a:solidFill>
                  <a:schemeClr val="dk1"/>
                </a:solidFill>
              </a:rPr>
              <a:t>Respeitar também a privacidade dos outros</a:t>
            </a:r>
            <a:r>
              <a:rPr b="1" i="0" lang="en-IE" sz="3200" u="none" cap="none" strike="noStrike">
                <a:solidFill>
                  <a:schemeClr val="dk1"/>
                </a:solidFill>
                <a:latin typeface="Arial"/>
                <a:ea typeface="Arial"/>
                <a:cs typeface="Arial"/>
                <a:sym typeface="Arial"/>
              </a:rPr>
              <a:t>:</a:t>
            </a:r>
            <a:r>
              <a:rPr b="0" i="0" lang="en-IE" sz="3200" u="none" cap="none" strike="noStrike">
                <a:solidFill>
                  <a:schemeClr val="dk1"/>
                </a:solidFill>
                <a:latin typeface="Arial"/>
                <a:ea typeface="Arial"/>
                <a:cs typeface="Arial"/>
                <a:sym typeface="Arial"/>
              </a:rPr>
              <a:t> </a:t>
            </a:r>
            <a:r>
              <a:rPr lang="en-IE" sz="3200">
                <a:solidFill>
                  <a:schemeClr val="dk1"/>
                </a:solidFill>
              </a:rPr>
              <a:t>Pedir sempre autorização antes de partilhar fotografias, publicações ou informação privada sobre outra pessoa</a:t>
            </a:r>
            <a:r>
              <a:rPr b="0" i="0" lang="en-IE" sz="3200" u="none" cap="none" strike="noStrike">
                <a:solidFill>
                  <a:schemeClr val="dk1"/>
                </a:solidFill>
                <a:latin typeface="Arial"/>
                <a:ea typeface="Arial"/>
                <a:cs typeface="Arial"/>
                <a:sym typeface="Arial"/>
              </a:rPr>
              <a:t>.</a:t>
            </a:r>
            <a:endParaRPr sz="3200">
              <a:latin typeface="Arial"/>
              <a:ea typeface="Arial"/>
              <a:cs typeface="Arial"/>
              <a:sym typeface="Arial"/>
            </a:endParaRPr>
          </a:p>
          <a:p>
            <a:pPr indent="0" lvl="0" marL="0" marR="0" rtl="0" algn="just">
              <a:lnSpc>
                <a:spcPct val="150000"/>
              </a:lnSpc>
              <a:spcBef>
                <a:spcPts val="0"/>
              </a:spcBef>
              <a:spcAft>
                <a:spcPts val="0"/>
              </a:spcAft>
              <a:buClr>
                <a:schemeClr val="dk1"/>
              </a:buClr>
              <a:buSzPts val="4200"/>
              <a:buFont typeface="Arial"/>
              <a:buChar char="•"/>
            </a:pPr>
            <a:r>
              <a:rPr b="1" i="0" lang="en-IE" sz="3200" u="none" cap="none" strike="noStrike">
                <a:solidFill>
                  <a:schemeClr val="dk1"/>
                </a:solidFill>
                <a:latin typeface="Arial"/>
                <a:ea typeface="Arial"/>
                <a:cs typeface="Arial"/>
                <a:sym typeface="Arial"/>
              </a:rPr>
              <a:t> </a:t>
            </a:r>
            <a:r>
              <a:rPr b="1" lang="en-IE" sz="3200">
                <a:solidFill>
                  <a:schemeClr val="dk1"/>
                </a:solidFill>
              </a:rPr>
              <a:t>O bem-estar digital é importante</a:t>
            </a:r>
            <a:r>
              <a:rPr b="1" i="0" lang="en-IE" sz="3200" u="none" cap="none" strike="noStrike">
                <a:solidFill>
                  <a:schemeClr val="dk1"/>
                </a:solidFill>
                <a:latin typeface="Arial"/>
                <a:ea typeface="Arial"/>
                <a:cs typeface="Arial"/>
                <a:sym typeface="Arial"/>
              </a:rPr>
              <a:t>:</a:t>
            </a:r>
            <a:r>
              <a:rPr b="0" i="0" lang="en-IE" sz="3200" u="none" cap="none" strike="noStrike">
                <a:solidFill>
                  <a:schemeClr val="dk1"/>
                </a:solidFill>
                <a:latin typeface="Arial"/>
                <a:ea typeface="Arial"/>
                <a:cs typeface="Arial"/>
                <a:sym typeface="Arial"/>
              </a:rPr>
              <a:t> </a:t>
            </a:r>
            <a:r>
              <a:rPr lang="en-IE" sz="3200">
                <a:solidFill>
                  <a:schemeClr val="dk1"/>
                </a:solidFill>
              </a:rPr>
              <a:t>Fazer pausas, estabelecer limites e saber quando desligar ajuda a proteger a saúde mental.</a:t>
            </a:r>
            <a:endParaRPr sz="3200">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sp>
        <p:nvSpPr>
          <p:cNvPr id="357" name="Google Shape;357;p37"/>
          <p:cNvSpPr txBox="1"/>
          <p:nvPr>
            <p:ph idx="1" type="body"/>
          </p:nvPr>
        </p:nvSpPr>
        <p:spPr>
          <a:xfrm>
            <a:off x="7333720" y="1524000"/>
            <a:ext cx="15120786" cy="9640661"/>
          </a:xfrm>
          <a:prstGeom prst="rect">
            <a:avLst/>
          </a:prstGeom>
          <a:noFill/>
          <a:ln>
            <a:noFill/>
          </a:ln>
        </p:spPr>
        <p:txBody>
          <a:bodyPr anchorCtr="0" anchor="t" bIns="0" lIns="0" spcFirstLastPara="1" rIns="0" wrap="square" tIns="0">
            <a:noAutofit/>
          </a:bodyPr>
          <a:lstStyle/>
          <a:p>
            <a:pPr indent="-228600" lvl="0" marL="457200" rtl="0" algn="l">
              <a:lnSpc>
                <a:spcPct val="90000"/>
              </a:lnSpc>
              <a:spcBef>
                <a:spcPts val="2000"/>
              </a:spcBef>
              <a:spcAft>
                <a:spcPts val="0"/>
              </a:spcAft>
              <a:buClr>
                <a:srgbClr val="323232"/>
              </a:buClr>
              <a:buSzPts val="5600"/>
              <a:buNone/>
            </a:pPr>
            <a:r>
              <a:rPr lang="en-IE" sz="2500"/>
              <a:t>Common Sense Media. (n.d.). </a:t>
            </a:r>
            <a:r>
              <a:rPr i="1" lang="en-IE" sz="2500"/>
              <a:t>Privacy and internet safety.</a:t>
            </a:r>
            <a:r>
              <a:rPr lang="en-IE" sz="2500" u="sng">
                <a:solidFill>
                  <a:schemeClr val="hlink"/>
                </a:solidFill>
                <a:hlinkClick r:id="rId3"/>
              </a:rPr>
              <a:t> https://www.commonsensemedia.org/privacy-and-internet-safety</a:t>
            </a:r>
            <a:endParaRPr sz="2500"/>
          </a:p>
          <a:p>
            <a:pPr indent="-228600" lvl="0" marL="457200" rtl="0" algn="l">
              <a:lnSpc>
                <a:spcPct val="90000"/>
              </a:lnSpc>
              <a:spcBef>
                <a:spcPts val="2000"/>
              </a:spcBef>
              <a:spcAft>
                <a:spcPts val="0"/>
              </a:spcAft>
              <a:buClr>
                <a:srgbClr val="323232"/>
              </a:buClr>
              <a:buSzPts val="5600"/>
              <a:buNone/>
            </a:pPr>
            <a:r>
              <a:rPr lang="en-IE" sz="2500"/>
              <a:t>European Union Agency for Cybersecurity (ENISA). (2022). </a:t>
            </a:r>
            <a:r>
              <a:rPr i="1" lang="en-IE" sz="2500"/>
              <a:t>Cybersecurity threats and trends: Phishing and social engineering.</a:t>
            </a:r>
            <a:r>
              <a:rPr lang="en-IE" sz="2500" u="sng">
                <a:solidFill>
                  <a:schemeClr val="hlink"/>
                </a:solidFill>
                <a:hlinkClick r:id="rId4"/>
              </a:rPr>
              <a:t> https://www.enisa.europa.eu</a:t>
            </a:r>
            <a:endParaRPr sz="2500"/>
          </a:p>
          <a:p>
            <a:pPr indent="-228600" lvl="0" marL="457200" rtl="0" algn="l">
              <a:lnSpc>
                <a:spcPct val="90000"/>
              </a:lnSpc>
              <a:spcBef>
                <a:spcPts val="2000"/>
              </a:spcBef>
              <a:spcAft>
                <a:spcPts val="0"/>
              </a:spcAft>
              <a:buClr>
                <a:srgbClr val="323232"/>
              </a:buClr>
              <a:buSzPts val="5600"/>
              <a:buNone/>
            </a:pPr>
            <a:r>
              <a:rPr lang="en-IE" sz="2500"/>
              <a:t>Livingstone, S., &amp; Third, A. (2017). Children and young people’s rights in the digital age: An emerging agenda. </a:t>
            </a:r>
            <a:r>
              <a:rPr i="1" lang="en-IE" sz="2500"/>
              <a:t>New Media &amp; Society, 19</a:t>
            </a:r>
            <a:r>
              <a:rPr lang="en-IE" sz="2500"/>
              <a:t>(5), 657–670.</a:t>
            </a:r>
            <a:r>
              <a:rPr lang="en-IE" sz="2500" u="sng">
                <a:solidFill>
                  <a:schemeClr val="hlink"/>
                </a:solidFill>
                <a:hlinkClick r:id="rId5"/>
              </a:rPr>
              <a:t> https://doi.org/10.1177/1461444816686318</a:t>
            </a:r>
            <a:endParaRPr sz="2500"/>
          </a:p>
          <a:p>
            <a:pPr indent="-228600" lvl="0" marL="457200" rtl="0" algn="l">
              <a:lnSpc>
                <a:spcPct val="90000"/>
              </a:lnSpc>
              <a:spcBef>
                <a:spcPts val="2000"/>
              </a:spcBef>
              <a:spcAft>
                <a:spcPts val="0"/>
              </a:spcAft>
              <a:buClr>
                <a:srgbClr val="323232"/>
              </a:buClr>
              <a:buSzPts val="5600"/>
              <a:buNone/>
            </a:pPr>
            <a:r>
              <a:rPr lang="en-IE" sz="2500"/>
              <a:t>Microsoft. (2020). </a:t>
            </a:r>
            <a:r>
              <a:rPr i="1" lang="en-IE" sz="2500"/>
              <a:t>Passwordless protection and multi-factor authentication security data.</a:t>
            </a:r>
            <a:r>
              <a:rPr lang="en-IE" sz="2500" u="sng">
                <a:solidFill>
                  <a:schemeClr val="hlink"/>
                </a:solidFill>
                <a:hlinkClick r:id="rId6"/>
              </a:rPr>
              <a:t> https://www.microsoft.com</a:t>
            </a:r>
            <a:endParaRPr sz="2500"/>
          </a:p>
          <a:p>
            <a:pPr indent="-228600" lvl="0" marL="457200" rtl="0" algn="l">
              <a:lnSpc>
                <a:spcPct val="90000"/>
              </a:lnSpc>
              <a:spcBef>
                <a:spcPts val="2000"/>
              </a:spcBef>
              <a:spcAft>
                <a:spcPts val="0"/>
              </a:spcAft>
              <a:buClr>
                <a:srgbClr val="323232"/>
              </a:buClr>
              <a:buSzPts val="5600"/>
              <a:buNone/>
            </a:pPr>
            <a:r>
              <a:rPr lang="en-IE" sz="2500"/>
              <a:t>Mozilla Foundation. (n.d.). </a:t>
            </a:r>
            <a:r>
              <a:rPr i="1" lang="en-IE" sz="2500"/>
              <a:t>Data Detox Kit: Take control of your digital life.</a:t>
            </a:r>
            <a:r>
              <a:rPr lang="en-IE" sz="2500" u="sng">
                <a:solidFill>
                  <a:schemeClr val="hlink"/>
                </a:solidFill>
                <a:hlinkClick r:id="rId7"/>
              </a:rPr>
              <a:t> https://datadetoxkit.org</a:t>
            </a:r>
            <a:endParaRPr sz="2500"/>
          </a:p>
          <a:p>
            <a:pPr indent="-228600" lvl="0" marL="457200" rtl="0" algn="l">
              <a:lnSpc>
                <a:spcPct val="90000"/>
              </a:lnSpc>
              <a:spcBef>
                <a:spcPts val="2000"/>
              </a:spcBef>
              <a:spcAft>
                <a:spcPts val="0"/>
              </a:spcAft>
              <a:buClr>
                <a:srgbClr val="323232"/>
              </a:buClr>
              <a:buSzPts val="5600"/>
              <a:buNone/>
            </a:pPr>
            <a:r>
              <a:rPr lang="en-IE" sz="2500"/>
              <a:t>National Cyber Security Centre. (2023). </a:t>
            </a:r>
            <a:r>
              <a:rPr i="1" lang="en-IE" sz="2500"/>
              <a:t>Cyber Aware: Stay secure online.</a:t>
            </a:r>
            <a:r>
              <a:rPr lang="en-IE" sz="2500" u="sng">
                <a:solidFill>
                  <a:schemeClr val="hlink"/>
                </a:solidFill>
                <a:hlinkClick r:id="rId8"/>
              </a:rPr>
              <a:t> https://www.ncsc.gov.uk/cyberaware</a:t>
            </a:r>
            <a:endParaRPr sz="2500"/>
          </a:p>
          <a:p>
            <a:pPr indent="-228600" lvl="0" marL="457200" rtl="0" algn="l">
              <a:lnSpc>
                <a:spcPct val="90000"/>
              </a:lnSpc>
              <a:spcBef>
                <a:spcPts val="2000"/>
              </a:spcBef>
              <a:spcAft>
                <a:spcPts val="0"/>
              </a:spcAft>
              <a:buClr>
                <a:srgbClr val="323232"/>
              </a:buClr>
              <a:buSzPts val="5600"/>
              <a:buNone/>
            </a:pPr>
            <a:r>
              <a:rPr lang="en-IE" sz="2500"/>
              <a:t>OECD. (2021). </a:t>
            </a:r>
            <a:r>
              <a:rPr i="1" lang="en-IE" sz="2500"/>
              <a:t>Educating 21st century children: Emotional well-being in the digital age.</a:t>
            </a:r>
            <a:r>
              <a:rPr lang="en-IE" sz="2500" u="sng">
                <a:solidFill>
                  <a:schemeClr val="hlink"/>
                </a:solidFill>
                <a:hlinkClick r:id="rId9"/>
              </a:rPr>
              <a:t> https://www.oecd.org</a:t>
            </a:r>
            <a:endParaRPr sz="2500"/>
          </a:p>
          <a:p>
            <a:pPr indent="-228600" lvl="0" marL="457200" rtl="0" algn="l">
              <a:lnSpc>
                <a:spcPct val="90000"/>
              </a:lnSpc>
              <a:spcBef>
                <a:spcPts val="2000"/>
              </a:spcBef>
              <a:spcAft>
                <a:spcPts val="0"/>
              </a:spcAft>
              <a:buClr>
                <a:srgbClr val="323232"/>
              </a:buClr>
              <a:buSzPts val="5600"/>
              <a:buNone/>
            </a:pPr>
            <a:r>
              <a:rPr lang="en-IE" sz="2500"/>
              <a:t>Royal Society for Public Health. (2017). </a:t>
            </a:r>
            <a:r>
              <a:rPr i="1" lang="en-IE" sz="2500"/>
              <a:t>#StatusOfMind: Social media and young people’s mental health and wellbeing.</a:t>
            </a:r>
            <a:r>
              <a:rPr lang="en-IE" sz="2500" u="sng">
                <a:solidFill>
                  <a:schemeClr val="hlink"/>
                </a:solidFill>
                <a:hlinkClick r:id="rId10"/>
              </a:rPr>
              <a:t> https://www.rsph.org.uk/uploads/assets/uploaded/62be270a-38f9-4a04-9f79c9fc91e3d6d3.pdf</a:t>
            </a:r>
            <a:endParaRPr sz="2500"/>
          </a:p>
          <a:p>
            <a:pPr indent="-228600" lvl="0" marL="457200" rtl="0" algn="l">
              <a:lnSpc>
                <a:spcPct val="90000"/>
              </a:lnSpc>
              <a:spcBef>
                <a:spcPts val="2000"/>
              </a:spcBef>
              <a:spcAft>
                <a:spcPts val="0"/>
              </a:spcAft>
              <a:buClr>
                <a:srgbClr val="323232"/>
              </a:buClr>
              <a:buSzPts val="5600"/>
              <a:buNone/>
            </a:pPr>
            <a:r>
              <a:rPr lang="en-IE" sz="2500"/>
              <a:t>Scottish Youth Parliament. (2024). </a:t>
            </a:r>
            <a:r>
              <a:rPr i="1" lang="en-IE" sz="2500"/>
              <a:t>Mind Yer Time.</a:t>
            </a:r>
            <a:r>
              <a:rPr lang="en-IE" sz="2500" u="sng">
                <a:solidFill>
                  <a:schemeClr val="hlink"/>
                </a:solidFill>
                <a:hlinkClick r:id="rId11"/>
              </a:rPr>
              <a:t> https://mindyertime.scot</a:t>
            </a:r>
            <a:endParaRPr sz="2500"/>
          </a:p>
          <a:p>
            <a:pPr indent="-228600" lvl="0" marL="457200" rtl="0" algn="l">
              <a:lnSpc>
                <a:spcPct val="90000"/>
              </a:lnSpc>
              <a:spcBef>
                <a:spcPts val="2000"/>
              </a:spcBef>
              <a:spcAft>
                <a:spcPts val="0"/>
              </a:spcAft>
              <a:buClr>
                <a:srgbClr val="323232"/>
              </a:buClr>
              <a:buSzPts val="5600"/>
              <a:buNone/>
            </a:pPr>
            <a:r>
              <a:rPr lang="en-IE" sz="2500"/>
              <a:t>UK Safer Internet Centre. (2023). </a:t>
            </a:r>
            <a:r>
              <a:rPr i="1" lang="en-IE" sz="2500"/>
              <a:t>Advice and resources.</a:t>
            </a:r>
            <a:r>
              <a:rPr lang="en-IE" sz="2500" u="sng">
                <a:solidFill>
                  <a:schemeClr val="hlink"/>
                </a:solidFill>
                <a:hlinkClick r:id="rId12"/>
              </a:rPr>
              <a:t> https://saferinternet.org.uk/guide-and-resource</a:t>
            </a:r>
            <a:endParaRPr sz="2500"/>
          </a:p>
          <a:p>
            <a:pPr indent="-228600" lvl="0" marL="457200" rtl="0" algn="l">
              <a:lnSpc>
                <a:spcPct val="90000"/>
              </a:lnSpc>
              <a:spcBef>
                <a:spcPts val="2000"/>
              </a:spcBef>
              <a:spcAft>
                <a:spcPts val="0"/>
              </a:spcAft>
              <a:buClr>
                <a:srgbClr val="323232"/>
              </a:buClr>
              <a:buSzPts val="5600"/>
              <a:buNone/>
            </a:pPr>
            <a:r>
              <a:rPr lang="en-IE" sz="2500"/>
              <a:t>UNICEF. (2020). </a:t>
            </a:r>
            <a:r>
              <a:rPr i="1" lang="en-IE" sz="2500"/>
              <a:t>Policy guidance on AI for children.</a:t>
            </a:r>
            <a:r>
              <a:rPr lang="en-IE" sz="2500" u="sng">
                <a:solidFill>
                  <a:schemeClr val="hlink"/>
                </a:solidFill>
                <a:hlinkClick r:id="rId13"/>
              </a:rPr>
              <a:t> https://www.unicef.org/globalinsight/reports/policy-guidance-ai-children</a:t>
            </a:r>
            <a:endParaRPr sz="2500"/>
          </a:p>
          <a:p>
            <a:pPr indent="-228600" lvl="0" marL="457200" rtl="0" algn="l">
              <a:lnSpc>
                <a:spcPct val="90000"/>
              </a:lnSpc>
              <a:spcBef>
                <a:spcPts val="2000"/>
              </a:spcBef>
              <a:spcAft>
                <a:spcPts val="0"/>
              </a:spcAft>
              <a:buClr>
                <a:srgbClr val="323232"/>
              </a:buClr>
              <a:buSzPts val="5600"/>
              <a:buNone/>
            </a:pPr>
            <a:r>
              <a:rPr lang="en-IE" sz="2500"/>
              <a:t>UNICEF Office of Research – Innocenti. (2019). </a:t>
            </a:r>
            <a:r>
              <a:rPr i="1" lang="en-IE" sz="2500"/>
              <a:t>Children in a digital world.</a:t>
            </a:r>
            <a:r>
              <a:rPr lang="en-IE" sz="2500" u="sng">
                <a:solidFill>
                  <a:schemeClr val="hlink"/>
                </a:solidFill>
                <a:hlinkClick r:id="rId14"/>
              </a:rPr>
              <a:t> https://www.unicef-irc.org</a:t>
            </a:r>
            <a:endParaRPr sz="2500"/>
          </a:p>
          <a:p>
            <a:pPr indent="-228600" lvl="0" marL="457200" rtl="0" algn="l">
              <a:lnSpc>
                <a:spcPct val="90000"/>
              </a:lnSpc>
              <a:spcBef>
                <a:spcPts val="2000"/>
              </a:spcBef>
              <a:spcAft>
                <a:spcPts val="0"/>
              </a:spcAft>
              <a:buClr>
                <a:srgbClr val="323232"/>
              </a:buClr>
              <a:buSzPts val="5600"/>
              <a:buNone/>
            </a:pPr>
            <a:r>
              <a:rPr lang="en-IE" sz="2500"/>
              <a:t>European Commission. (2022). </a:t>
            </a:r>
            <a:r>
              <a:rPr i="1" lang="en-IE" sz="2500"/>
              <a:t>Better Internet for Kids (BIK+) strategy.</a:t>
            </a:r>
            <a:r>
              <a:rPr lang="en-IE" sz="2500"/>
              <a:t> https://digital-strategy.ec.europa.eu</a:t>
            </a:r>
            <a:endParaRPr sz="2500"/>
          </a:p>
        </p:txBody>
      </p:sp>
      <p:sp>
        <p:nvSpPr>
          <p:cNvPr id="358" name="Google Shape;358;p37"/>
          <p:cNvSpPr txBox="1"/>
          <p:nvPr>
            <p:ph type="title"/>
          </p:nvPr>
        </p:nvSpPr>
        <p:spPr>
          <a:xfrm>
            <a:off x="762000" y="2072682"/>
            <a:ext cx="5467500" cy="23730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Clr>
                <a:schemeClr val="lt1"/>
              </a:buClr>
              <a:buSzPts val="8000"/>
              <a:buFont typeface="Arial"/>
              <a:buNone/>
            </a:pPr>
            <a:r>
              <a:rPr b="1" lang="en-IE"/>
              <a:t>Recursos Adicionais</a:t>
            </a:r>
            <a:endParaRPr b="1"/>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pic>
        <p:nvPicPr>
          <p:cNvPr descr="A blue background with white text" id="363" name="Google Shape;363;p9"/>
          <p:cNvPicPr preferRelativeResize="0"/>
          <p:nvPr/>
        </p:nvPicPr>
        <p:blipFill rotWithShape="1">
          <a:blip r:embed="rId3">
            <a:alphaModFix/>
          </a:blip>
          <a:srcRect b="0" l="0" r="0" t="0"/>
          <a:stretch/>
        </p:blipFill>
        <p:spPr>
          <a:xfrm>
            <a:off x="0" y="0"/>
            <a:ext cx="24384000" cy="13716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5"/>
          <p:cNvSpPr txBox="1"/>
          <p:nvPr>
            <p:ph idx="1" type="body"/>
          </p:nvPr>
        </p:nvSpPr>
        <p:spPr>
          <a:xfrm>
            <a:off x="762000" y="3151050"/>
            <a:ext cx="22860000" cy="9803100"/>
          </a:xfrm>
          <a:prstGeom prst="rect">
            <a:avLst/>
          </a:prstGeom>
          <a:noFill/>
          <a:ln>
            <a:noFill/>
          </a:ln>
        </p:spPr>
        <p:txBody>
          <a:bodyPr anchorCtr="0" anchor="t" bIns="0" lIns="0" spcFirstLastPara="1" rIns="0" wrap="square" tIns="0">
            <a:normAutofit fontScale="77500" lnSpcReduction="20000"/>
          </a:bodyPr>
          <a:lstStyle/>
          <a:p>
            <a:pPr indent="-228600" lvl="0" marL="457200" rtl="0" algn="just">
              <a:lnSpc>
                <a:spcPct val="110000"/>
              </a:lnSpc>
              <a:spcBef>
                <a:spcPts val="2000"/>
              </a:spcBef>
              <a:spcAft>
                <a:spcPts val="0"/>
              </a:spcAft>
              <a:buSzPct val="201801"/>
              <a:buNone/>
            </a:pPr>
            <a:r>
              <a:rPr lang="en-IE" sz="3500"/>
              <a:t>A informação pessoal (ou dados pessoais) refere-se a qualquer informação que possa identificar um indivíduo, seja por si só ou quando combinada com outros dados. Ao abrigo do Regulamento Geral sobre a Proteção de Dados da União Europeia (RGPD), as organizações e indivíduos que tratam estes dados devem garantir que são tratados em conformidade com normas legais rigorosas. O regulamento também concede às pessoas direitos sobre os seus dados, incluindo o direito de aceder, corrigir, eliminar em determinadas circunstâncias e compreender como e por que razão os dados estão a ser utilizados. Mesmo identificadores indiretos, como a atividade online ou informações do dispositivo, podem ser considerados dados pessoais se puderem ser associados a uma pessoa.</a:t>
            </a:r>
            <a:endParaRPr sz="3500"/>
          </a:p>
          <a:p>
            <a:pPr indent="-228600" lvl="0" marL="457200" rtl="0" algn="just">
              <a:lnSpc>
                <a:spcPct val="110000"/>
              </a:lnSpc>
              <a:spcBef>
                <a:spcPts val="2000"/>
              </a:spcBef>
              <a:spcAft>
                <a:spcPts val="0"/>
              </a:spcAft>
              <a:buSzPct val="201801"/>
              <a:buNone/>
            </a:pPr>
            <a:r>
              <a:t/>
            </a:r>
            <a:endParaRPr sz="3500"/>
          </a:p>
          <a:p>
            <a:pPr indent="0" lvl="0" marL="0" rtl="0" algn="just">
              <a:lnSpc>
                <a:spcPct val="110000"/>
              </a:lnSpc>
              <a:spcBef>
                <a:spcPts val="2000"/>
              </a:spcBef>
              <a:spcAft>
                <a:spcPts val="0"/>
              </a:spcAft>
              <a:buSzPct val="201801"/>
              <a:buNone/>
            </a:pPr>
            <a:r>
              <a:t/>
            </a:r>
            <a:endParaRPr sz="3500">
              <a:latin typeface="Arial"/>
              <a:ea typeface="Arial"/>
              <a:cs typeface="Arial"/>
              <a:sym typeface="Arial"/>
            </a:endParaRPr>
          </a:p>
          <a:p>
            <a:pPr indent="-228600" lvl="0" marL="457200" rtl="0" algn="l">
              <a:lnSpc>
                <a:spcPct val="90000"/>
              </a:lnSpc>
              <a:spcBef>
                <a:spcPts val="2000"/>
              </a:spcBef>
              <a:spcAft>
                <a:spcPts val="0"/>
              </a:spcAft>
              <a:buClr>
                <a:srgbClr val="323232"/>
              </a:buClr>
              <a:buSzPct val="201801"/>
              <a:buNone/>
            </a:pPr>
            <a:r>
              <a:rPr b="1" lang="en-IE" sz="3500"/>
              <a:t>Princípios do RGPD para o tratamento de dados pessoais:</a:t>
            </a:r>
            <a:endParaRPr sz="3500">
              <a:latin typeface="Arial"/>
              <a:ea typeface="Arial"/>
              <a:cs typeface="Arial"/>
              <a:sym typeface="Arial"/>
            </a:endParaRPr>
          </a:p>
          <a:p>
            <a:pPr indent="-407241" lvl="0" marL="685800" rtl="0" algn="l">
              <a:lnSpc>
                <a:spcPct val="90000"/>
              </a:lnSpc>
              <a:spcBef>
                <a:spcPts val="2000"/>
              </a:spcBef>
              <a:spcAft>
                <a:spcPts val="0"/>
              </a:spcAft>
              <a:buSzPct val="150000"/>
              <a:buFont typeface="Arial"/>
              <a:buChar char="•"/>
            </a:pPr>
            <a:r>
              <a:rPr lang="en-IE" sz="3500"/>
              <a:t>Legalidade, justiça e transparência na recolha e utilização</a:t>
            </a:r>
            <a:endParaRPr sz="3500"/>
          </a:p>
          <a:p>
            <a:pPr indent="-407241" lvl="0" marL="685800" rtl="0" algn="l">
              <a:lnSpc>
                <a:spcPct val="90000"/>
              </a:lnSpc>
              <a:spcBef>
                <a:spcPts val="2000"/>
              </a:spcBef>
              <a:spcAft>
                <a:spcPts val="0"/>
              </a:spcAft>
              <a:buSzPct val="150000"/>
              <a:buFont typeface="Arial"/>
              <a:buChar char="•"/>
            </a:pPr>
            <a:r>
              <a:rPr lang="en-IE" sz="3500"/>
              <a:t>Limitação da finalidade (utilização apenas para uma razão específica e declarada)</a:t>
            </a:r>
            <a:endParaRPr sz="3500"/>
          </a:p>
          <a:p>
            <a:pPr indent="-407241" lvl="0" marL="685800" rtl="0" algn="l">
              <a:lnSpc>
                <a:spcPct val="90000"/>
              </a:lnSpc>
              <a:spcBef>
                <a:spcPts val="2000"/>
              </a:spcBef>
              <a:spcAft>
                <a:spcPts val="0"/>
              </a:spcAft>
              <a:buSzPct val="150000"/>
              <a:buFont typeface="Arial"/>
              <a:buChar char="•"/>
            </a:pPr>
            <a:r>
              <a:rPr lang="en-IE" sz="3500"/>
              <a:t>Minimização dos dados (recolher apenas o que é necessário)</a:t>
            </a:r>
            <a:endParaRPr sz="3500"/>
          </a:p>
          <a:p>
            <a:pPr indent="-407241" lvl="0" marL="685800" rtl="0" algn="l">
              <a:lnSpc>
                <a:spcPct val="90000"/>
              </a:lnSpc>
              <a:spcBef>
                <a:spcPts val="2000"/>
              </a:spcBef>
              <a:spcAft>
                <a:spcPts val="0"/>
              </a:spcAft>
              <a:buSzPct val="150000"/>
              <a:buFont typeface="Arial"/>
              <a:buChar char="•"/>
            </a:pPr>
            <a:r>
              <a:rPr lang="en-IE" sz="3500"/>
              <a:t>Exatidão e possibilidade de corrigir informações desatualizadas</a:t>
            </a:r>
            <a:endParaRPr sz="3500"/>
          </a:p>
          <a:p>
            <a:pPr indent="-407241" lvl="0" marL="685800" rtl="0" algn="l">
              <a:lnSpc>
                <a:spcPct val="90000"/>
              </a:lnSpc>
              <a:spcBef>
                <a:spcPts val="2000"/>
              </a:spcBef>
              <a:spcAft>
                <a:spcPts val="0"/>
              </a:spcAft>
              <a:buSzPct val="150000"/>
              <a:buFont typeface="Arial"/>
              <a:buChar char="•"/>
            </a:pPr>
            <a:r>
              <a:rPr lang="en-IE" sz="3500"/>
              <a:t>Limitação da conservação (manter os dados apenas pelo tempo necessário)</a:t>
            </a:r>
            <a:endParaRPr sz="3500"/>
          </a:p>
          <a:p>
            <a:pPr indent="-407241" lvl="0" marL="685800" rtl="0" algn="l">
              <a:lnSpc>
                <a:spcPct val="90000"/>
              </a:lnSpc>
              <a:spcBef>
                <a:spcPts val="2000"/>
              </a:spcBef>
              <a:spcAft>
                <a:spcPts val="0"/>
              </a:spcAft>
              <a:buSzPct val="150000"/>
              <a:buFont typeface="Arial"/>
              <a:buChar char="•"/>
            </a:pPr>
            <a:r>
              <a:rPr lang="en-IE" sz="3500"/>
              <a:t>Segurança e confidencialidade (proteção contra perda ou uso indevido)</a:t>
            </a:r>
            <a:endParaRPr sz="3500"/>
          </a:p>
          <a:p>
            <a:pPr indent="-407241" lvl="0" marL="685800" rtl="0" algn="l">
              <a:lnSpc>
                <a:spcPct val="90000"/>
              </a:lnSpc>
              <a:spcBef>
                <a:spcPts val="2000"/>
              </a:spcBef>
              <a:spcAft>
                <a:spcPts val="0"/>
              </a:spcAft>
              <a:buSzPct val="150000"/>
              <a:buFont typeface="Arial"/>
              <a:buChar char="•"/>
            </a:pPr>
            <a:r>
              <a:rPr lang="en-IE" sz="3500"/>
              <a:t>Responsabilização da organização que trata os dados</a:t>
            </a:r>
            <a:endParaRPr sz="4200">
              <a:latin typeface="Arial"/>
              <a:ea typeface="Arial"/>
              <a:cs typeface="Arial"/>
              <a:sym typeface="Arial"/>
            </a:endParaRPr>
          </a:p>
          <a:p>
            <a:pPr indent="0" lvl="0" marL="0" rtl="0" algn="l">
              <a:lnSpc>
                <a:spcPct val="90000"/>
              </a:lnSpc>
              <a:spcBef>
                <a:spcPts val="2000"/>
              </a:spcBef>
              <a:spcAft>
                <a:spcPts val="0"/>
              </a:spcAft>
              <a:buClr>
                <a:srgbClr val="323232"/>
              </a:buClr>
              <a:buSzPct val="108108"/>
              <a:buNone/>
            </a:pPr>
            <a:r>
              <a:t/>
            </a:r>
            <a:endParaRPr/>
          </a:p>
        </p:txBody>
      </p:sp>
      <p:sp>
        <p:nvSpPr>
          <p:cNvPr id="111" name="Google Shape;111;p5"/>
          <p:cNvSpPr txBox="1"/>
          <p:nvPr>
            <p:ph type="title"/>
          </p:nvPr>
        </p:nvSpPr>
        <p:spPr>
          <a:xfrm>
            <a:off x="1060450" y="1845000"/>
            <a:ext cx="22860000" cy="10506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a:t>O que é Informação Pessoal</a:t>
            </a:r>
            <a:r>
              <a:rPr lang="en-IE">
                <a:latin typeface="Arial"/>
                <a:ea typeface="Arial"/>
                <a:cs typeface="Arial"/>
                <a:sym typeface="Arial"/>
              </a:rPr>
              <a:t>?</a:t>
            </a:r>
            <a:endParaRPr>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6"/>
          <p:cNvSpPr txBox="1"/>
          <p:nvPr>
            <p:ph idx="1" type="body"/>
          </p:nvPr>
        </p:nvSpPr>
        <p:spPr>
          <a:xfrm>
            <a:off x="762000" y="2895600"/>
            <a:ext cx="22536151" cy="8594912"/>
          </a:xfrm>
          <a:prstGeom prst="rect">
            <a:avLst/>
          </a:prstGeom>
          <a:noFill/>
          <a:ln>
            <a:noFill/>
          </a:ln>
        </p:spPr>
        <p:txBody>
          <a:bodyPr anchorCtr="0" anchor="t" bIns="0" lIns="0" spcFirstLastPara="1" rIns="0" wrap="square" tIns="0">
            <a:normAutofit lnSpcReduction="10000"/>
          </a:bodyPr>
          <a:lstStyle/>
          <a:p>
            <a:pPr indent="0" lvl="0" marL="228600" rtl="0" algn="just">
              <a:lnSpc>
                <a:spcPct val="100000"/>
              </a:lnSpc>
              <a:spcBef>
                <a:spcPts val="2000"/>
              </a:spcBef>
              <a:spcAft>
                <a:spcPts val="0"/>
              </a:spcAft>
              <a:buSzPts val="5600"/>
              <a:buNone/>
            </a:pPr>
            <a:r>
              <a:rPr lang="en-IE" sz="3200"/>
              <a:t>Os dados pessoais têm valor real e, se forem mal utilizados ou expostos, podem ser utilizados para fraude, roubo de identidade, burlas ou monitorização indesejada. No mundo digital, a informação partilhada online pode ser difícil de remover completamente, uma vez que cópias podem permanecer armazenadas em servidores, backups ou sistemas de terceiros mesmo após a eliminação. Por esta razão, o Regulamento Geral sobre a Proteção de Dados (RGPD) oferece às pessoas proteções importantes e maior controlo sobre a sua informação.</a:t>
            </a:r>
            <a:endParaRPr/>
          </a:p>
          <a:p>
            <a:pPr indent="0" lvl="0" marL="228600" rtl="0" algn="just">
              <a:lnSpc>
                <a:spcPct val="100000"/>
              </a:lnSpc>
              <a:spcBef>
                <a:spcPts val="2000"/>
              </a:spcBef>
              <a:spcAft>
                <a:spcPts val="0"/>
              </a:spcAft>
              <a:buSzPts val="5600"/>
              <a:buNone/>
            </a:pPr>
            <a:r>
              <a:t/>
            </a:r>
            <a:endParaRPr b="1" sz="3200">
              <a:latin typeface="Arial"/>
              <a:ea typeface="Arial"/>
              <a:cs typeface="Arial"/>
              <a:sym typeface="Arial"/>
            </a:endParaRPr>
          </a:p>
          <a:p>
            <a:pPr indent="0" lvl="0" marL="228600" rtl="0" algn="just">
              <a:lnSpc>
                <a:spcPct val="100000"/>
              </a:lnSpc>
              <a:spcBef>
                <a:spcPts val="2000"/>
              </a:spcBef>
              <a:spcAft>
                <a:spcPts val="0"/>
              </a:spcAft>
              <a:buSzPts val="5600"/>
              <a:buNone/>
            </a:pPr>
            <a:r>
              <a:rPr b="1" lang="en-IE" sz="3200"/>
              <a:t>O RGPD garante vários direitos</a:t>
            </a:r>
            <a:r>
              <a:rPr b="1" lang="en-IE" sz="3200">
                <a:latin typeface="Arial"/>
                <a:ea typeface="Arial"/>
                <a:cs typeface="Arial"/>
                <a:sym typeface="Arial"/>
              </a:rPr>
              <a:t>:</a:t>
            </a:r>
            <a:endParaRPr sz="3200">
              <a:latin typeface="Arial"/>
              <a:ea typeface="Arial"/>
              <a:cs typeface="Arial"/>
              <a:sym typeface="Arial"/>
            </a:endParaRPr>
          </a:p>
          <a:p>
            <a:pPr indent="-457200" lvl="0" marL="685800" rtl="0" algn="just">
              <a:lnSpc>
                <a:spcPct val="100000"/>
              </a:lnSpc>
              <a:spcBef>
                <a:spcPts val="2000"/>
              </a:spcBef>
              <a:spcAft>
                <a:spcPts val="0"/>
              </a:spcAft>
              <a:buSzPts val="4200"/>
              <a:buFont typeface="Arial"/>
              <a:buChar char="•"/>
            </a:pPr>
            <a:r>
              <a:rPr lang="en-IE" sz="3200"/>
              <a:t>As organizações devem pedir </a:t>
            </a:r>
            <a:r>
              <a:rPr b="1" lang="en-IE" sz="3200"/>
              <a:t>consentimento </a:t>
            </a:r>
            <a:r>
              <a:rPr lang="en-IE" sz="3200"/>
              <a:t>antes de recolher ou utilizar dados</a:t>
            </a:r>
            <a:endParaRPr sz="3200">
              <a:latin typeface="Arial"/>
              <a:ea typeface="Arial"/>
              <a:cs typeface="Arial"/>
              <a:sym typeface="Arial"/>
            </a:endParaRPr>
          </a:p>
          <a:p>
            <a:pPr indent="-457200" lvl="0" marL="685800" rtl="0" algn="just">
              <a:lnSpc>
                <a:spcPct val="100000"/>
              </a:lnSpc>
              <a:spcBef>
                <a:spcPts val="2000"/>
              </a:spcBef>
              <a:spcAft>
                <a:spcPts val="0"/>
              </a:spcAft>
              <a:buSzPts val="4200"/>
              <a:buFont typeface="Arial"/>
              <a:buChar char="•"/>
            </a:pPr>
            <a:r>
              <a:rPr lang="en-IE" sz="3200"/>
              <a:t>Apenas os dados </a:t>
            </a:r>
            <a:r>
              <a:rPr b="1" lang="en-IE" sz="3200"/>
              <a:t>necessários</a:t>
            </a:r>
            <a:r>
              <a:rPr lang="en-IE" sz="3200"/>
              <a:t> devem ser recolhidos</a:t>
            </a:r>
            <a:endParaRPr sz="3200">
              <a:latin typeface="Arial"/>
              <a:ea typeface="Arial"/>
              <a:cs typeface="Arial"/>
              <a:sym typeface="Arial"/>
            </a:endParaRPr>
          </a:p>
          <a:p>
            <a:pPr indent="-457200" lvl="0" marL="685800" rtl="0" algn="just">
              <a:lnSpc>
                <a:spcPct val="100000"/>
              </a:lnSpc>
              <a:spcBef>
                <a:spcPts val="2000"/>
              </a:spcBef>
              <a:spcAft>
                <a:spcPts val="0"/>
              </a:spcAft>
              <a:buSzPts val="4200"/>
              <a:buFont typeface="Arial"/>
              <a:buChar char="•"/>
            </a:pPr>
            <a:r>
              <a:rPr lang="en-IE" sz="3200"/>
              <a:t>É possível solicitar</a:t>
            </a:r>
            <a:r>
              <a:rPr b="1" lang="en-IE" sz="3200"/>
              <a:t> acesso ou eliminação</a:t>
            </a:r>
            <a:r>
              <a:rPr lang="en-IE" sz="3200"/>
              <a:t> dos dados pessoais</a:t>
            </a:r>
            <a:endParaRPr sz="3200">
              <a:latin typeface="Arial"/>
              <a:ea typeface="Arial"/>
              <a:cs typeface="Arial"/>
              <a:sym typeface="Arial"/>
            </a:endParaRPr>
          </a:p>
          <a:p>
            <a:pPr indent="-457200" lvl="0" marL="685800" rtl="0" algn="just">
              <a:lnSpc>
                <a:spcPct val="100000"/>
              </a:lnSpc>
              <a:spcBef>
                <a:spcPts val="2000"/>
              </a:spcBef>
              <a:spcAft>
                <a:spcPts val="0"/>
              </a:spcAft>
              <a:buSzPts val="4200"/>
              <a:buFont typeface="Arial"/>
              <a:buChar char="•"/>
            </a:pPr>
            <a:r>
              <a:rPr lang="en-IE" sz="3200"/>
              <a:t>Os dados só podem ser utilizados para a </a:t>
            </a:r>
            <a:r>
              <a:rPr b="1" lang="en-IE" sz="3200"/>
              <a:t>finalidade indicada</a:t>
            </a:r>
            <a:endParaRPr b="1" sz="3200"/>
          </a:p>
          <a:p>
            <a:pPr indent="0" lvl="0" marL="228600" rtl="0" algn="l">
              <a:lnSpc>
                <a:spcPct val="150000"/>
              </a:lnSpc>
              <a:spcBef>
                <a:spcPts val="2000"/>
              </a:spcBef>
              <a:spcAft>
                <a:spcPts val="0"/>
              </a:spcAft>
              <a:buSzPts val="1704"/>
              <a:buNone/>
            </a:pPr>
            <a:r>
              <a:t/>
            </a:r>
            <a:endParaRPr sz="1200"/>
          </a:p>
          <a:p>
            <a:pPr indent="0" lvl="0" marL="0" rtl="0" algn="l">
              <a:lnSpc>
                <a:spcPct val="90000"/>
              </a:lnSpc>
              <a:spcBef>
                <a:spcPts val="2000"/>
              </a:spcBef>
              <a:spcAft>
                <a:spcPts val="0"/>
              </a:spcAft>
              <a:buClr>
                <a:srgbClr val="323232"/>
              </a:buClr>
              <a:buSzPts val="5600"/>
              <a:buNone/>
            </a:pPr>
            <a:r>
              <a:t/>
            </a:r>
            <a:endParaRPr/>
          </a:p>
        </p:txBody>
      </p:sp>
      <p:sp>
        <p:nvSpPr>
          <p:cNvPr id="117" name="Google Shape;117;p6"/>
          <p:cNvSpPr txBox="1"/>
          <p:nvPr>
            <p:ph type="title"/>
          </p:nvPr>
        </p:nvSpPr>
        <p:spPr>
          <a:xfrm>
            <a:off x="927100" y="1524000"/>
            <a:ext cx="23155800" cy="1207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sz="7600"/>
              <a:t>Porque é que a informação pessoal é importante</a:t>
            </a:r>
            <a:r>
              <a:rPr lang="en-IE" sz="7600">
                <a:latin typeface="Arial"/>
                <a:ea typeface="Arial"/>
                <a:cs typeface="Arial"/>
                <a:sym typeface="Arial"/>
              </a:rPr>
              <a:t>?</a:t>
            </a:r>
            <a:endParaRPr sz="7600">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7"/>
          <p:cNvSpPr txBox="1"/>
          <p:nvPr>
            <p:ph type="title"/>
          </p:nvPr>
        </p:nvSpPr>
        <p:spPr>
          <a:xfrm>
            <a:off x="927100" y="1524000"/>
            <a:ext cx="22860000" cy="11475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a:t>Porque é importante aprender sobre isto</a:t>
            </a:r>
            <a:r>
              <a:rPr lang="en-IE">
                <a:latin typeface="Arial"/>
                <a:ea typeface="Arial"/>
                <a:cs typeface="Arial"/>
                <a:sym typeface="Arial"/>
              </a:rPr>
              <a:t>?</a:t>
            </a:r>
            <a:endParaRPr>
              <a:latin typeface="Arial"/>
              <a:ea typeface="Arial"/>
              <a:cs typeface="Arial"/>
              <a:sym typeface="Arial"/>
            </a:endParaRPr>
          </a:p>
        </p:txBody>
      </p:sp>
      <p:sp>
        <p:nvSpPr>
          <p:cNvPr id="123" name="Google Shape;123;p7"/>
          <p:cNvSpPr txBox="1"/>
          <p:nvPr>
            <p:ph idx="1" type="body"/>
          </p:nvPr>
        </p:nvSpPr>
        <p:spPr>
          <a:xfrm>
            <a:off x="762000" y="2895600"/>
            <a:ext cx="21680400" cy="8240100"/>
          </a:xfrm>
          <a:prstGeom prst="rect">
            <a:avLst/>
          </a:prstGeom>
          <a:noFill/>
          <a:ln>
            <a:noFill/>
          </a:ln>
        </p:spPr>
        <p:txBody>
          <a:bodyPr anchorCtr="0" anchor="ctr" bIns="45700" lIns="91425" spcFirstLastPara="1" rIns="91425" wrap="square" tIns="45700">
            <a:spAutoFit/>
          </a:bodyPr>
          <a:lstStyle/>
          <a:p>
            <a:pPr indent="0" lvl="0" marL="228600" rtl="0" algn="just">
              <a:lnSpc>
                <a:spcPct val="90000"/>
              </a:lnSpc>
              <a:spcBef>
                <a:spcPts val="2000"/>
              </a:spcBef>
              <a:spcAft>
                <a:spcPts val="0"/>
              </a:spcAft>
              <a:buSzPts val="5600"/>
              <a:buNone/>
            </a:pPr>
            <a:r>
              <a:rPr lang="en-IE" sz="3200"/>
              <a:t>Saber como proteger a si próprio e aos outros é especialmente importante em contextos de trabalho com jovens, onde a responsabilidade e a proteção (safeguarding) são essenciais. Compreender os direitos e responsabilidades digitais ajuda a tomar decisões informadas e a agir de forma ética online.</a:t>
            </a:r>
            <a:endParaRPr/>
          </a:p>
          <a:p>
            <a:pPr indent="0" lvl="0" marL="228600" rtl="0" algn="just">
              <a:lnSpc>
                <a:spcPct val="90000"/>
              </a:lnSpc>
              <a:spcBef>
                <a:spcPts val="2000"/>
              </a:spcBef>
              <a:spcAft>
                <a:spcPts val="0"/>
              </a:spcAft>
              <a:buSzPts val="5600"/>
              <a:buNone/>
            </a:pPr>
            <a:br>
              <a:rPr b="1" lang="en-IE" sz="3200">
                <a:latin typeface="Arial"/>
                <a:ea typeface="Arial"/>
                <a:cs typeface="Arial"/>
                <a:sym typeface="Arial"/>
              </a:rPr>
            </a:br>
            <a:r>
              <a:rPr b="1" lang="en-IE" sz="3200"/>
              <a:t>Principais razões pelas quais este módulo é importante:</a:t>
            </a:r>
            <a:endParaRPr sz="3200">
              <a:latin typeface="Arial"/>
              <a:ea typeface="Arial"/>
              <a:cs typeface="Arial"/>
              <a:sym typeface="Arial"/>
            </a:endParaRPr>
          </a:p>
          <a:p>
            <a:pPr indent="-457200" lvl="0" marL="685800" rtl="0" algn="just">
              <a:lnSpc>
                <a:spcPct val="90000"/>
              </a:lnSpc>
              <a:spcBef>
                <a:spcPts val="2000"/>
              </a:spcBef>
              <a:spcAft>
                <a:spcPts val="0"/>
              </a:spcAft>
              <a:buSzPts val="4200"/>
              <a:buFont typeface="Arial"/>
              <a:buChar char="•"/>
            </a:pPr>
            <a:r>
              <a:rPr lang="en-IE" sz="3200"/>
              <a:t>Manter controlo sobre o que é partilhado online</a:t>
            </a:r>
            <a:endParaRPr sz="3200"/>
          </a:p>
          <a:p>
            <a:pPr indent="-457200" lvl="0" marL="685800" rtl="0" algn="just">
              <a:lnSpc>
                <a:spcPct val="90000"/>
              </a:lnSpc>
              <a:spcBef>
                <a:spcPts val="2000"/>
              </a:spcBef>
              <a:spcAft>
                <a:spcPts val="0"/>
              </a:spcAft>
              <a:buSzPts val="4200"/>
              <a:buFont typeface="Arial"/>
              <a:buChar char="•"/>
            </a:pPr>
            <a:r>
              <a:rPr lang="en-IE" sz="3200"/>
              <a:t>Identificar riscos e reconhecer comportamentos digitais inseguros</a:t>
            </a:r>
            <a:endParaRPr sz="3200">
              <a:latin typeface="Arial"/>
              <a:ea typeface="Arial"/>
              <a:cs typeface="Arial"/>
              <a:sym typeface="Arial"/>
            </a:endParaRPr>
          </a:p>
          <a:p>
            <a:pPr indent="-457200" lvl="0" marL="685800" rtl="0" algn="just">
              <a:lnSpc>
                <a:spcPct val="90000"/>
              </a:lnSpc>
              <a:spcBef>
                <a:spcPts val="2000"/>
              </a:spcBef>
              <a:spcAft>
                <a:spcPts val="0"/>
              </a:spcAft>
              <a:buSzPts val="4200"/>
              <a:buFont typeface="Arial"/>
              <a:buChar char="•"/>
            </a:pPr>
            <a:r>
              <a:rPr lang="en-IE" sz="3200"/>
              <a:t>Proteger a si próprio e aos outros, especialmente em contextos de trabalho com jovens</a:t>
            </a:r>
            <a:endParaRPr sz="3200"/>
          </a:p>
          <a:p>
            <a:pPr indent="-457200" lvl="0" marL="685800" rtl="0" algn="just">
              <a:lnSpc>
                <a:spcPct val="90000"/>
              </a:lnSpc>
              <a:spcBef>
                <a:spcPts val="2000"/>
              </a:spcBef>
              <a:spcAft>
                <a:spcPts val="0"/>
              </a:spcAft>
              <a:buSzPts val="4200"/>
              <a:buFont typeface="Arial"/>
              <a:buChar char="•"/>
            </a:pPr>
            <a:r>
              <a:rPr lang="en-IE" sz="3200"/>
              <a:t>Compreender os direitos e responsabilidades digitais</a:t>
            </a:r>
            <a:endParaRPr sz="3200"/>
          </a:p>
          <a:p>
            <a:pPr indent="-457200" lvl="0" marL="685800" rtl="0" algn="just">
              <a:lnSpc>
                <a:spcPct val="90000"/>
              </a:lnSpc>
              <a:spcBef>
                <a:spcPts val="2000"/>
              </a:spcBef>
              <a:spcAft>
                <a:spcPts val="0"/>
              </a:spcAft>
              <a:buSzPts val="4200"/>
              <a:buFont typeface="Arial"/>
              <a:buChar char="•"/>
            </a:pPr>
            <a:r>
              <a:rPr lang="en-IE" sz="3200"/>
              <a:t>Desenvolver confiança na utilização segura e responsável das ferramentas digitais</a:t>
            </a:r>
            <a:endParaRPr sz="3200"/>
          </a:p>
          <a:p>
            <a:pPr indent="-457200" lvl="0" marL="685800" rtl="0" algn="just">
              <a:lnSpc>
                <a:spcPct val="90000"/>
              </a:lnSpc>
              <a:spcBef>
                <a:spcPts val="2000"/>
              </a:spcBef>
              <a:spcAft>
                <a:spcPts val="0"/>
              </a:spcAft>
              <a:buSzPts val="4200"/>
              <a:buFont typeface="Arial"/>
              <a:buChar char="•"/>
            </a:pPr>
            <a:r>
              <a:rPr lang="en-IE" sz="3200"/>
              <a:t>Promover uma cultura de respeito, segurança e responsabilidade online</a:t>
            </a:r>
            <a:endParaRPr sz="3200"/>
          </a:p>
          <a:p>
            <a:pPr indent="-228600" lvl="0" marL="457200" rtl="0" algn="l">
              <a:lnSpc>
                <a:spcPct val="90000"/>
              </a:lnSpc>
              <a:spcBef>
                <a:spcPts val="2000"/>
              </a:spcBef>
              <a:spcAft>
                <a:spcPts val="0"/>
              </a:spcAft>
              <a:buSzPts val="5600"/>
              <a:buNone/>
            </a:pPr>
            <a:r>
              <a:t/>
            </a:r>
            <a:endParaRPr sz="2800">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8"/>
          <p:cNvSpPr txBox="1"/>
          <p:nvPr>
            <p:ph idx="1" type="body"/>
          </p:nvPr>
        </p:nvSpPr>
        <p:spPr>
          <a:xfrm>
            <a:off x="862919" y="3275960"/>
            <a:ext cx="22327962" cy="8594912"/>
          </a:xfrm>
          <a:prstGeom prst="rect">
            <a:avLst/>
          </a:prstGeom>
          <a:noFill/>
          <a:ln>
            <a:noFill/>
          </a:ln>
        </p:spPr>
        <p:txBody>
          <a:bodyPr anchorCtr="0" anchor="t" bIns="0" lIns="0" spcFirstLastPara="1" rIns="0" wrap="square" tIns="0">
            <a:normAutofit/>
          </a:bodyPr>
          <a:lstStyle/>
          <a:p>
            <a:pPr indent="0" lvl="0" marL="228600" rtl="0" algn="just">
              <a:lnSpc>
                <a:spcPct val="90000"/>
              </a:lnSpc>
              <a:spcBef>
                <a:spcPts val="2000"/>
              </a:spcBef>
              <a:spcAft>
                <a:spcPts val="0"/>
              </a:spcAft>
              <a:buSzPts val="5600"/>
              <a:buNone/>
            </a:pPr>
            <a:r>
              <a:rPr lang="en-IE" sz="2800"/>
              <a:t>Mesmo mensagens privadas ou publicações visíveis apenas para “amigos” podem facilmente tornar-se públicas ou permanecer acessíveis permanentemente. Muitas pessoas assumem que conteúdos partilhados em grupos fechados ou conversas privadas são completamente seguros, mas isso nem sempre é verdade. O conteúdo digital pode ser copiado, guardado ou redistribuído sem conhecimento ou consentimento. Mesmo quando algo é apagado, pode continuar a existir em servidores, backups ou no dispositivo de outra pessoa. Por isso, é importante pensar cuidadosamente antes de partilhar qualquer coisa online, mesmo em espaços que parecem privados.</a:t>
            </a:r>
            <a:endParaRPr/>
          </a:p>
          <a:p>
            <a:pPr indent="0" lvl="0" marL="228600" rtl="0" algn="just">
              <a:lnSpc>
                <a:spcPct val="90000"/>
              </a:lnSpc>
              <a:spcBef>
                <a:spcPts val="2000"/>
              </a:spcBef>
              <a:spcAft>
                <a:spcPts val="0"/>
              </a:spcAft>
              <a:buSzPts val="5600"/>
              <a:buNone/>
            </a:pPr>
            <a:r>
              <a:t/>
            </a:r>
            <a:endParaRPr sz="2800">
              <a:latin typeface="Arial"/>
              <a:ea typeface="Arial"/>
              <a:cs typeface="Arial"/>
              <a:sym typeface="Arial"/>
            </a:endParaRPr>
          </a:p>
          <a:p>
            <a:pPr indent="0" lvl="0" marL="228600" rtl="0" algn="just">
              <a:lnSpc>
                <a:spcPct val="90000"/>
              </a:lnSpc>
              <a:spcBef>
                <a:spcPts val="2000"/>
              </a:spcBef>
              <a:spcAft>
                <a:spcPts val="0"/>
              </a:spcAft>
              <a:buSzPts val="5600"/>
              <a:buNone/>
            </a:pPr>
            <a:r>
              <a:rPr b="1" lang="en-IE" sz="2800"/>
              <a:t>Porque isto acontece</a:t>
            </a:r>
            <a:r>
              <a:rPr b="1" lang="en-IE" sz="2800">
                <a:latin typeface="Arial"/>
                <a:ea typeface="Arial"/>
                <a:cs typeface="Arial"/>
                <a:sym typeface="Arial"/>
              </a:rPr>
              <a:t>:</a:t>
            </a:r>
            <a:endParaRPr sz="2800">
              <a:latin typeface="Arial"/>
              <a:ea typeface="Arial"/>
              <a:cs typeface="Arial"/>
              <a:sym typeface="Arial"/>
            </a:endParaRPr>
          </a:p>
          <a:p>
            <a:pPr indent="-457200" lvl="0" marL="685800" rtl="0" algn="just">
              <a:lnSpc>
                <a:spcPct val="90000"/>
              </a:lnSpc>
              <a:spcBef>
                <a:spcPts val="2000"/>
              </a:spcBef>
              <a:spcAft>
                <a:spcPts val="0"/>
              </a:spcAft>
              <a:buSzPts val="4200"/>
              <a:buFont typeface="Arial"/>
              <a:buChar char="•"/>
            </a:pPr>
            <a:r>
              <a:rPr lang="en-IE" sz="2800"/>
              <a:t>Capturas de ecrã podem ser feitas e guardadas</a:t>
            </a:r>
            <a:endParaRPr/>
          </a:p>
          <a:p>
            <a:pPr indent="-457200" lvl="0" marL="685800" rtl="0" algn="just">
              <a:lnSpc>
                <a:spcPct val="90000"/>
              </a:lnSpc>
              <a:spcBef>
                <a:spcPts val="2000"/>
              </a:spcBef>
              <a:spcAft>
                <a:spcPts val="0"/>
              </a:spcAft>
              <a:buSzPts val="4200"/>
              <a:buFont typeface="Arial"/>
              <a:buChar char="•"/>
            </a:pPr>
            <a:r>
              <a:rPr lang="en-IE" sz="2800"/>
              <a:t>As mensagens podem ser encaminhadas ou gravadas no ecrã</a:t>
            </a:r>
            <a:endParaRPr/>
          </a:p>
          <a:p>
            <a:pPr indent="-457200" lvl="0" marL="685800" rtl="0" algn="just">
              <a:lnSpc>
                <a:spcPct val="90000"/>
              </a:lnSpc>
              <a:spcBef>
                <a:spcPts val="2000"/>
              </a:spcBef>
              <a:spcAft>
                <a:spcPts val="0"/>
              </a:spcAft>
              <a:buSzPts val="4200"/>
              <a:buFont typeface="Arial"/>
              <a:buChar char="•"/>
            </a:pPr>
            <a:r>
              <a:rPr lang="en-IE" sz="2800"/>
              <a:t>As aplicações podem armazenar dados mesmo depois de serem “apagados”</a:t>
            </a:r>
            <a:endParaRPr/>
          </a:p>
          <a:p>
            <a:pPr indent="-457200" lvl="0" marL="685800" rtl="0" algn="just">
              <a:lnSpc>
                <a:spcPct val="90000"/>
              </a:lnSpc>
              <a:spcBef>
                <a:spcPts val="2000"/>
              </a:spcBef>
              <a:spcAft>
                <a:spcPts val="0"/>
              </a:spcAft>
              <a:buSzPts val="4200"/>
              <a:buFont typeface="Arial"/>
              <a:buChar char="•"/>
            </a:pPr>
            <a:r>
              <a:rPr lang="en-IE" sz="2800"/>
              <a:t>Amigos ou contactos podem partilhar publicações, intencionalmente ou por engano</a:t>
            </a:r>
            <a:endParaRPr/>
          </a:p>
          <a:p>
            <a:pPr indent="0" lvl="0" marL="0" rtl="0" algn="l">
              <a:lnSpc>
                <a:spcPct val="90000"/>
              </a:lnSpc>
              <a:spcBef>
                <a:spcPts val="2000"/>
              </a:spcBef>
              <a:spcAft>
                <a:spcPts val="0"/>
              </a:spcAft>
              <a:buClr>
                <a:srgbClr val="323232"/>
              </a:buClr>
              <a:buSzPts val="5600"/>
              <a:buNone/>
            </a:pPr>
            <a:r>
              <a:t/>
            </a:r>
            <a:endParaRPr/>
          </a:p>
        </p:txBody>
      </p:sp>
      <p:sp>
        <p:nvSpPr>
          <p:cNvPr id="129" name="Google Shape;129;p8"/>
          <p:cNvSpPr txBox="1"/>
          <p:nvPr>
            <p:ph type="title"/>
          </p:nvPr>
        </p:nvSpPr>
        <p:spPr>
          <a:xfrm>
            <a:off x="762000" y="1673670"/>
            <a:ext cx="22860000" cy="13566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a:t>Nada Online é Verdadeiramente Privado</a:t>
            </a:r>
            <a:endParaRPr>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1"/>
          <p:cNvSpPr txBox="1"/>
          <p:nvPr>
            <p:ph type="title"/>
          </p:nvPr>
        </p:nvSpPr>
        <p:spPr>
          <a:xfrm>
            <a:off x="762001" y="5657851"/>
            <a:ext cx="11264899" cy="3067049"/>
          </a:xfrm>
          <a:prstGeom prst="rect">
            <a:avLst/>
          </a:prstGeom>
          <a:noFill/>
          <a:ln>
            <a:noFill/>
          </a:ln>
        </p:spPr>
        <p:txBody>
          <a:bodyPr anchorCtr="0" anchor="t" bIns="0" lIns="0" spcFirstLastPara="1" rIns="0" wrap="square" tIns="0">
            <a:normAutofit/>
          </a:bodyPr>
          <a:lstStyle/>
          <a:p>
            <a:pPr indent="0" lvl="0" marL="0" rtl="0" algn="l">
              <a:spcBef>
                <a:spcPts val="0"/>
              </a:spcBef>
              <a:spcAft>
                <a:spcPts val="0"/>
              </a:spcAft>
              <a:buClr>
                <a:schemeClr val="accent2"/>
              </a:buClr>
              <a:buSzPts val="11500"/>
              <a:buFont typeface="Arial"/>
              <a:buNone/>
            </a:pPr>
            <a:r>
              <a:rPr lang="en-IE" sz="10400"/>
              <a:t>Ferramentas e Estratégias</a:t>
            </a:r>
            <a:endParaRPr sz="10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4"/>
          <p:cNvSpPr txBox="1"/>
          <p:nvPr>
            <p:ph idx="2" type="body"/>
          </p:nvPr>
        </p:nvSpPr>
        <p:spPr>
          <a:xfrm>
            <a:off x="11465750" y="4953525"/>
            <a:ext cx="10814700" cy="5219700"/>
          </a:xfrm>
          <a:prstGeom prst="rect">
            <a:avLst/>
          </a:prstGeom>
          <a:noFill/>
          <a:ln>
            <a:noFill/>
          </a:ln>
        </p:spPr>
        <p:txBody>
          <a:bodyPr anchorCtr="0" anchor="t" bIns="0" lIns="0" spcFirstLastPara="1" rIns="0" wrap="square" tIns="0">
            <a:noAutofit/>
          </a:bodyPr>
          <a:lstStyle/>
          <a:p>
            <a:pPr indent="0" lvl="0" marL="0" rtl="0" algn="just">
              <a:lnSpc>
                <a:spcPct val="90000"/>
              </a:lnSpc>
              <a:spcBef>
                <a:spcPts val="2000"/>
              </a:spcBef>
              <a:spcAft>
                <a:spcPts val="0"/>
              </a:spcAft>
              <a:buSzPts val="1800"/>
              <a:buNone/>
            </a:pPr>
            <a:r>
              <a:rPr lang="en-IE" sz="3200"/>
              <a:t>Sempre que publica algo online, está a revelar uma parte da sua identidade. Isto pode incluir hábitos, rotinas, relações, valores, local de trabalho, localização ou estado emocional. Individualmente, estes detalhes podem parecer inofensivos. No entanto, quando combinados, podem criar uma imagem detalhada de quem é, por onde passa e como vive. Isto é conhecido como </a:t>
            </a:r>
            <a:r>
              <a:rPr b="1" lang="en-IE" sz="3200"/>
              <a:t>pegada digital</a:t>
            </a:r>
            <a:r>
              <a:rPr lang="en-IE" sz="3200"/>
              <a:t> - o rasto de informação que cada pessoa deixa online.</a:t>
            </a:r>
            <a:endParaRPr sz="3200"/>
          </a:p>
        </p:txBody>
      </p:sp>
      <p:sp>
        <p:nvSpPr>
          <p:cNvPr id="140" name="Google Shape;140;p14"/>
          <p:cNvSpPr txBox="1"/>
          <p:nvPr>
            <p:ph type="title"/>
          </p:nvPr>
        </p:nvSpPr>
        <p:spPr>
          <a:xfrm>
            <a:off x="641350" y="1778796"/>
            <a:ext cx="23431500" cy="21486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SzPts val="8000"/>
              <a:buNone/>
            </a:pPr>
            <a:r>
              <a:rPr lang="en-IE"/>
              <a:t>Prática de Autocuidado 1: Definir limites saudáveis</a:t>
            </a:r>
            <a:endParaRPr>
              <a:latin typeface="Arial"/>
              <a:ea typeface="Arial"/>
              <a:cs typeface="Arial"/>
              <a:sym typeface="Arial"/>
            </a:endParaRPr>
          </a:p>
        </p:txBody>
      </p:sp>
      <p:pic>
        <p:nvPicPr>
          <p:cNvPr id="141" name="Google Shape;141;p14" title="Screenshot 2026-01-27 171134.png">
            <a:hlinkClick r:id="rId3"/>
          </p:cNvPr>
          <p:cNvPicPr preferRelativeResize="0"/>
          <p:nvPr/>
        </p:nvPicPr>
        <p:blipFill rotWithShape="1">
          <a:blip r:embed="rId4">
            <a:alphaModFix/>
          </a:blip>
          <a:srcRect b="0" l="0" r="0" t="0"/>
          <a:stretch/>
        </p:blipFill>
        <p:spPr>
          <a:xfrm>
            <a:off x="762000" y="4953526"/>
            <a:ext cx="10248900" cy="5219700"/>
          </a:xfrm>
          <a:prstGeom prst="rect">
            <a:avLst/>
          </a:prstGeom>
          <a:noFill/>
          <a:ln>
            <a:noFill/>
          </a:ln>
        </p:spPr>
      </p:pic>
      <p:sp>
        <p:nvSpPr>
          <p:cNvPr id="142" name="Google Shape;142;p14"/>
          <p:cNvSpPr txBox="1"/>
          <p:nvPr/>
        </p:nvSpPr>
        <p:spPr>
          <a:xfrm>
            <a:off x="704850" y="10173226"/>
            <a:ext cx="12201524" cy="73866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0" i="0" lang="en-IE" sz="1400" u="none" cap="none" strike="noStrike">
                <a:solidFill>
                  <a:srgbClr val="000000"/>
                </a:solidFill>
                <a:latin typeface="Arial"/>
                <a:ea typeface="Arial"/>
                <a:cs typeface="Arial"/>
                <a:sym typeface="Arial"/>
              </a:rPr>
              <a:t>https://www.freepik.com/free-vector/digital-detox-flat-background-with-people-reading-book-meditating-lotus-pose-riding-bike-vector-illustration_64993121.htm#fromView=search&amp;page=1&amp;position=28&amp;uuid=c025ec8c-f1ba-4b4f-9c30-c33ffe2c02e9&amp;query=digital+Setting+Healthy+Boundaries+animatio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SERENITY Colour Theme">
      <a:dk1>
        <a:srgbClr val="000000"/>
      </a:dk1>
      <a:lt1>
        <a:srgbClr val="FFFFFF"/>
      </a:lt1>
      <a:dk2>
        <a:srgbClr val="0E2841"/>
      </a:dk2>
      <a:lt2>
        <a:srgbClr val="EEEEEE"/>
      </a:lt2>
      <a:accent1>
        <a:srgbClr val="286291"/>
      </a:accent1>
      <a:accent2>
        <a:srgbClr val="9FC8AA"/>
      </a:accent2>
      <a:accent3>
        <a:srgbClr val="286291"/>
      </a:accent3>
      <a:accent4>
        <a:srgbClr val="9FC8AA"/>
      </a:accent4>
      <a:accent5>
        <a:srgbClr val="286291"/>
      </a:accent5>
      <a:accent6>
        <a:srgbClr val="9FC8AA"/>
      </a:accent6>
      <a:hlink>
        <a:srgbClr val="4D9FC9"/>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2025-05-19T23:35:59Z</dcterms:created>
  <dc:creator>Jennifer Nolan</dc:creator>
</cp:coreProperties>
</file>