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10287000" cx="18288000"/>
  <p:notesSz cx="6858000" cy="9144000"/>
  <p:embeddedFontLst>
    <p:embeddedFont>
      <p:font typeface="Poppins"/>
      <p:regular r:id="rId13"/>
      <p:bold r:id="rId14"/>
      <p:italic r:id="rId15"/>
      <p:boldItalic r:id="rId16"/>
    </p:embeddedFont>
    <p:embeddedFont>
      <p:font typeface="Poppins Light"/>
      <p:regular r:id="rId17"/>
      <p:bold r:id="rId18"/>
      <p:italic r:id="rId19"/>
      <p:boldItalic r:id="rId20"/>
    </p:embeddedFont>
    <p:embeddedFont>
      <p:font typeface="Poppins Medium"/>
      <p:regular r:id="rId21"/>
      <p:bold r:id="rId22"/>
      <p:italic r:id="rId23"/>
      <p:boldItalic r:id="rId24"/>
    </p:embeddedFont>
    <p:embeddedFont>
      <p:font typeface="Open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9" roundtripDataSignature="AMtx7mi9eKXrEtjnRMosflnhKVblUz43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Light-boldItalic.fntdata"/><Relationship Id="rId22" Type="http://schemas.openxmlformats.org/officeDocument/2006/relationships/font" Target="fonts/PoppinsMedium-bold.fntdata"/><Relationship Id="rId21" Type="http://schemas.openxmlformats.org/officeDocument/2006/relationships/font" Target="fonts/PoppinsMedium-regular.fntdata"/><Relationship Id="rId24" Type="http://schemas.openxmlformats.org/officeDocument/2006/relationships/font" Target="fonts/PoppinsMedium-boldItalic.fntdata"/><Relationship Id="rId23" Type="http://schemas.openxmlformats.org/officeDocument/2006/relationships/font" Target="fonts/PoppinsMedium-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bold.fntdata"/><Relationship Id="rId25" Type="http://schemas.openxmlformats.org/officeDocument/2006/relationships/font" Target="fonts/OpenSans-regular.fntdata"/><Relationship Id="rId28" Type="http://schemas.openxmlformats.org/officeDocument/2006/relationships/font" Target="fonts/OpenSans-boldItalic.fntdata"/><Relationship Id="rId27"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Poppins-regular.fntdata"/><Relationship Id="rId12" Type="http://schemas.openxmlformats.org/officeDocument/2006/relationships/slide" Target="slides/slide7.xml"/><Relationship Id="rId15" Type="http://schemas.openxmlformats.org/officeDocument/2006/relationships/font" Target="fonts/Poppins-italic.fntdata"/><Relationship Id="rId14" Type="http://schemas.openxmlformats.org/officeDocument/2006/relationships/font" Target="fonts/Poppins-bold.fntdata"/><Relationship Id="rId17" Type="http://schemas.openxmlformats.org/officeDocument/2006/relationships/font" Target="fonts/PoppinsLight-regular.fntdata"/><Relationship Id="rId16" Type="http://schemas.openxmlformats.org/officeDocument/2006/relationships/font" Target="fonts/Poppins-boldItalic.fntdata"/><Relationship Id="rId19" Type="http://schemas.openxmlformats.org/officeDocument/2006/relationships/font" Target="fonts/PoppinsLight-italic.fntdata"/><Relationship Id="rId18" Type="http://schemas.openxmlformats.org/officeDocument/2006/relationships/font" Target="fonts/PoppinsLight-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3" name="Google Shape;10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b427988b85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g3b427988b85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9"/>
          <p:cNvSpPr/>
          <p:nvPr>
            <p:ph idx="2" type="pic"/>
          </p:nvPr>
        </p:nvSpPr>
        <p:spPr>
          <a:xfrm>
            <a:off x="1792288" y="612775"/>
            <a:ext cx="5486400" cy="4114800"/>
          </a:xfrm>
          <a:prstGeom prst="rect">
            <a:avLst/>
          </a:prstGeom>
          <a:noFill/>
          <a:ln>
            <a:noFill/>
          </a:ln>
        </p:spPr>
      </p:sp>
      <p:sp>
        <p:nvSpPr>
          <p:cNvPr id="64" name="Google Shape;64;p1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image" Target="../media/image21.png"/><Relationship Id="rId13" Type="http://schemas.openxmlformats.org/officeDocument/2006/relationships/image" Target="../media/image6.png"/><Relationship Id="rId12"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7.png"/><Relationship Id="rId9"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10.png"/><Relationship Id="rId7" Type="http://schemas.openxmlformats.org/officeDocument/2006/relationships/image" Target="../media/image22.pn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4.png"/><Relationship Id="rId12" Type="http://schemas.openxmlformats.org/officeDocument/2006/relationships/image" Target="../media/image47.jp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5.png"/><Relationship Id="rId9"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31.png"/><Relationship Id="rId7" Type="http://schemas.openxmlformats.org/officeDocument/2006/relationships/image" Target="../media/image11.png"/><Relationship Id="rId8"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6.png"/><Relationship Id="rId4" Type="http://schemas.openxmlformats.org/officeDocument/2006/relationships/image" Target="../media/image19.png"/><Relationship Id="rId9" Type="http://schemas.openxmlformats.org/officeDocument/2006/relationships/image" Target="../media/image42.jpg"/><Relationship Id="rId5" Type="http://schemas.openxmlformats.org/officeDocument/2006/relationships/image" Target="../media/image44.png"/><Relationship Id="rId6" Type="http://schemas.openxmlformats.org/officeDocument/2006/relationships/image" Target="../media/image10.png"/><Relationship Id="rId7" Type="http://schemas.openxmlformats.org/officeDocument/2006/relationships/image" Target="../media/image25.png"/><Relationship Id="rId8" Type="http://schemas.openxmlformats.org/officeDocument/2006/relationships/image" Target="../media/image2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2.png"/><Relationship Id="rId4" Type="http://schemas.openxmlformats.org/officeDocument/2006/relationships/image" Target="../media/image41.png"/><Relationship Id="rId5" Type="http://schemas.openxmlformats.org/officeDocument/2006/relationships/image" Target="../media/image28.png"/><Relationship Id="rId6" Type="http://schemas.openxmlformats.org/officeDocument/2006/relationships/image" Target="../media/image20.png"/><Relationship Id="rId7" Type="http://schemas.openxmlformats.org/officeDocument/2006/relationships/image" Target="../media/image23.png"/><Relationship Id="rId8" Type="http://schemas.openxmlformats.org/officeDocument/2006/relationships/image" Target="../media/image34.png"/></Relationships>
</file>

<file path=ppt/slides/_rels/slide5.xml.rels><?xml version="1.0" encoding="UTF-8" standalone="yes"?><Relationships xmlns="http://schemas.openxmlformats.org/package/2006/relationships"><Relationship Id="rId10" Type="http://schemas.openxmlformats.org/officeDocument/2006/relationships/image" Target="../media/image51.jp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46.png"/><Relationship Id="rId5" Type="http://schemas.openxmlformats.org/officeDocument/2006/relationships/image" Target="../media/image24.png"/><Relationship Id="rId6" Type="http://schemas.openxmlformats.org/officeDocument/2006/relationships/image" Target="../media/image39.png"/><Relationship Id="rId7" Type="http://schemas.openxmlformats.org/officeDocument/2006/relationships/image" Target="../media/image37.png"/><Relationship Id="rId8"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0.png"/><Relationship Id="rId4" Type="http://schemas.openxmlformats.org/officeDocument/2006/relationships/image" Target="../media/image46.png"/></Relationships>
</file>

<file path=ppt/slides/_rels/slide7.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18.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52.png"/><Relationship Id="rId9" Type="http://schemas.openxmlformats.org/officeDocument/2006/relationships/image" Target="../media/image21.png"/><Relationship Id="rId5" Type="http://schemas.openxmlformats.org/officeDocument/2006/relationships/image" Target="../media/image43.png"/><Relationship Id="rId6" Type="http://schemas.openxmlformats.org/officeDocument/2006/relationships/image" Target="../media/image49.png"/><Relationship Id="rId7" Type="http://schemas.openxmlformats.org/officeDocument/2006/relationships/image" Target="../media/image50.png"/><Relationship Id="rId8"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46000"/>
            </a:blip>
            <a:stretch>
              <a:fillRect b="0" l="0" r="0" t="0"/>
            </a:stretch>
          </a:blipFill>
          <a:ln>
            <a:noFill/>
          </a:ln>
        </p:spPr>
      </p:sp>
      <p:sp>
        <p:nvSpPr>
          <p:cNvPr id="85" name="Google Shape;85;p1"/>
          <p:cNvSpPr/>
          <p:nvPr/>
        </p:nvSpPr>
        <p:spPr>
          <a:xfrm rot="-7452077">
            <a:off x="16769230" y="3722414"/>
            <a:ext cx="3316508" cy="3324820"/>
          </a:xfrm>
          <a:custGeom>
            <a:rect b="b" l="l" r="r" t="t"/>
            <a:pathLst>
              <a:path extrusionOk="0" h="3324820" w="3316508">
                <a:moveTo>
                  <a:pt x="0" y="0"/>
                </a:moveTo>
                <a:lnTo>
                  <a:pt x="3316508" y="0"/>
                </a:lnTo>
                <a:lnTo>
                  <a:pt x="3316508" y="3324820"/>
                </a:lnTo>
                <a:lnTo>
                  <a:pt x="0" y="3324820"/>
                </a:lnTo>
                <a:lnTo>
                  <a:pt x="0" y="0"/>
                </a:lnTo>
                <a:close/>
              </a:path>
            </a:pathLst>
          </a:custGeom>
          <a:blipFill rotWithShape="1">
            <a:blip r:embed="rId4">
              <a:alphaModFix/>
            </a:blip>
            <a:stretch>
              <a:fillRect b="0" l="0" r="0" t="0"/>
            </a:stretch>
          </a:blipFill>
          <a:ln>
            <a:noFill/>
          </a:ln>
        </p:spPr>
      </p:sp>
      <p:sp>
        <p:nvSpPr>
          <p:cNvPr id="86" name="Google Shape;86;p1"/>
          <p:cNvSpPr/>
          <p:nvPr/>
        </p:nvSpPr>
        <p:spPr>
          <a:xfrm flipH="1" rot="-5400000">
            <a:off x="15841482" y="5830796"/>
            <a:ext cx="2586002" cy="2586002"/>
          </a:xfrm>
          <a:custGeom>
            <a:rect b="b" l="l" r="r" t="t"/>
            <a:pathLst>
              <a:path extrusionOk="0" h="2586002" w="2586002">
                <a:moveTo>
                  <a:pt x="2586002" y="0"/>
                </a:moveTo>
                <a:lnTo>
                  <a:pt x="0" y="0"/>
                </a:lnTo>
                <a:lnTo>
                  <a:pt x="0" y="2586003"/>
                </a:lnTo>
                <a:lnTo>
                  <a:pt x="2586002" y="2586003"/>
                </a:lnTo>
                <a:lnTo>
                  <a:pt x="2586002" y="0"/>
                </a:lnTo>
                <a:close/>
              </a:path>
            </a:pathLst>
          </a:custGeom>
          <a:blipFill rotWithShape="1">
            <a:blip r:embed="rId5">
              <a:alphaModFix/>
            </a:blip>
            <a:stretch>
              <a:fillRect b="0" l="0" r="0" t="0"/>
            </a:stretch>
          </a:blipFill>
          <a:ln>
            <a:noFill/>
          </a:ln>
        </p:spPr>
      </p:sp>
      <p:sp>
        <p:nvSpPr>
          <p:cNvPr id="87" name="Google Shape;87;p1"/>
          <p:cNvSpPr/>
          <p:nvPr/>
        </p:nvSpPr>
        <p:spPr>
          <a:xfrm>
            <a:off x="0" y="-90308"/>
            <a:ext cx="676761" cy="1752131"/>
          </a:xfrm>
          <a:custGeom>
            <a:rect b="b" l="l" r="r" t="t"/>
            <a:pathLst>
              <a:path extrusionOk="0" h="1752131" w="676761">
                <a:moveTo>
                  <a:pt x="0" y="0"/>
                </a:moveTo>
                <a:lnTo>
                  <a:pt x="676761" y="0"/>
                </a:lnTo>
                <a:lnTo>
                  <a:pt x="676761" y="1752131"/>
                </a:lnTo>
                <a:lnTo>
                  <a:pt x="0" y="1752131"/>
                </a:lnTo>
                <a:lnTo>
                  <a:pt x="0" y="0"/>
                </a:lnTo>
                <a:close/>
              </a:path>
            </a:pathLst>
          </a:custGeom>
          <a:blipFill rotWithShape="1">
            <a:blip r:embed="rId6">
              <a:alphaModFix/>
            </a:blip>
            <a:stretch>
              <a:fillRect b="0" l="0" r="0" t="0"/>
            </a:stretch>
          </a:blipFill>
          <a:ln>
            <a:noFill/>
          </a:ln>
        </p:spPr>
      </p:sp>
      <p:sp>
        <p:nvSpPr>
          <p:cNvPr id="88" name="Google Shape;88;p1"/>
          <p:cNvSpPr/>
          <p:nvPr/>
        </p:nvSpPr>
        <p:spPr>
          <a:xfrm>
            <a:off x="-38934" y="6145238"/>
            <a:ext cx="2135267" cy="2271561"/>
          </a:xfrm>
          <a:custGeom>
            <a:rect b="b" l="l" r="r" t="t"/>
            <a:pathLst>
              <a:path extrusionOk="0" h="2271561" w="2135267">
                <a:moveTo>
                  <a:pt x="0" y="0"/>
                </a:moveTo>
                <a:lnTo>
                  <a:pt x="2135268" y="0"/>
                </a:lnTo>
                <a:lnTo>
                  <a:pt x="2135268" y="2271561"/>
                </a:lnTo>
                <a:lnTo>
                  <a:pt x="0" y="2271561"/>
                </a:lnTo>
                <a:lnTo>
                  <a:pt x="0" y="0"/>
                </a:lnTo>
                <a:close/>
              </a:path>
            </a:pathLst>
          </a:custGeom>
          <a:blipFill rotWithShape="1">
            <a:blip r:embed="rId7">
              <a:alphaModFix/>
            </a:blip>
            <a:stretch>
              <a:fillRect b="0" l="0" r="0" t="0"/>
            </a:stretch>
          </a:blipFill>
          <a:ln>
            <a:noFill/>
          </a:ln>
        </p:spPr>
      </p:sp>
      <p:sp>
        <p:nvSpPr>
          <p:cNvPr id="89" name="Google Shape;89;p1"/>
          <p:cNvSpPr/>
          <p:nvPr/>
        </p:nvSpPr>
        <p:spPr>
          <a:xfrm flipH="1" rot="10800000">
            <a:off x="16620268" y="0"/>
            <a:ext cx="2137393" cy="1661823"/>
          </a:xfrm>
          <a:custGeom>
            <a:rect b="b" l="l" r="r" t="t"/>
            <a:pathLst>
              <a:path extrusionOk="0" h="1661823" w="2137393">
                <a:moveTo>
                  <a:pt x="0" y="1661823"/>
                </a:moveTo>
                <a:lnTo>
                  <a:pt x="2137393" y="1661823"/>
                </a:lnTo>
                <a:lnTo>
                  <a:pt x="2137393" y="0"/>
                </a:lnTo>
                <a:lnTo>
                  <a:pt x="0" y="0"/>
                </a:lnTo>
                <a:lnTo>
                  <a:pt x="0" y="1661823"/>
                </a:lnTo>
                <a:close/>
              </a:path>
            </a:pathLst>
          </a:custGeom>
          <a:blipFill rotWithShape="1">
            <a:blip r:embed="rId8">
              <a:alphaModFix/>
            </a:blip>
            <a:stretch>
              <a:fillRect b="0" l="0" r="0" t="0"/>
            </a:stretch>
          </a:blipFill>
          <a:ln>
            <a:noFill/>
          </a:ln>
        </p:spPr>
      </p:sp>
      <p:sp>
        <p:nvSpPr>
          <p:cNvPr id="90" name="Google Shape;90;p1"/>
          <p:cNvSpPr/>
          <p:nvPr/>
        </p:nvSpPr>
        <p:spPr>
          <a:xfrm>
            <a:off x="7726931" y="244755"/>
            <a:ext cx="2834137" cy="2834137"/>
          </a:xfrm>
          <a:custGeom>
            <a:rect b="b" l="l" r="r" t="t"/>
            <a:pathLst>
              <a:path extrusionOk="0" h="2834137" w="2834137">
                <a:moveTo>
                  <a:pt x="0" y="0"/>
                </a:moveTo>
                <a:lnTo>
                  <a:pt x="2834138" y="0"/>
                </a:lnTo>
                <a:lnTo>
                  <a:pt x="2834138" y="2834137"/>
                </a:lnTo>
                <a:lnTo>
                  <a:pt x="0" y="2834137"/>
                </a:lnTo>
                <a:lnTo>
                  <a:pt x="0" y="0"/>
                </a:lnTo>
                <a:close/>
              </a:path>
            </a:pathLst>
          </a:custGeom>
          <a:blipFill rotWithShape="1">
            <a:blip r:embed="rId9">
              <a:alphaModFix/>
            </a:blip>
            <a:stretch>
              <a:fillRect b="0" l="0" r="0" t="0"/>
            </a:stretch>
          </a:blipFill>
          <a:ln>
            <a:noFill/>
          </a:ln>
        </p:spPr>
      </p:sp>
      <p:grpSp>
        <p:nvGrpSpPr>
          <p:cNvPr id="91" name="Google Shape;91;p1"/>
          <p:cNvGrpSpPr/>
          <p:nvPr/>
        </p:nvGrpSpPr>
        <p:grpSpPr>
          <a:xfrm>
            <a:off x="0" y="8199808"/>
            <a:ext cx="18288000" cy="3502954"/>
            <a:chOff x="0" y="-57150"/>
            <a:chExt cx="4816593" cy="922589"/>
          </a:xfrm>
        </p:grpSpPr>
        <p:sp>
          <p:nvSpPr>
            <p:cNvPr id="92" name="Google Shape;92;p1"/>
            <p:cNvSpPr/>
            <p:nvPr/>
          </p:nvSpPr>
          <p:spPr>
            <a:xfrm>
              <a:off x="0" y="0"/>
              <a:ext cx="4816592" cy="865439"/>
            </a:xfrm>
            <a:custGeom>
              <a:rect b="b" l="l" r="r" t="t"/>
              <a:pathLst>
                <a:path extrusionOk="0" h="865439" w="4816592">
                  <a:moveTo>
                    <a:pt x="21590" y="0"/>
                  </a:moveTo>
                  <a:lnTo>
                    <a:pt x="4795002" y="0"/>
                  </a:lnTo>
                  <a:cubicBezTo>
                    <a:pt x="4800728" y="0"/>
                    <a:pt x="4806220" y="2275"/>
                    <a:pt x="4810269" y="6324"/>
                  </a:cubicBezTo>
                  <a:cubicBezTo>
                    <a:pt x="4814318" y="10372"/>
                    <a:pt x="4816592" y="15864"/>
                    <a:pt x="4816592" y="21590"/>
                  </a:cubicBezTo>
                  <a:lnTo>
                    <a:pt x="4816592" y="843849"/>
                  </a:lnTo>
                  <a:cubicBezTo>
                    <a:pt x="4816592" y="855773"/>
                    <a:pt x="4806926" y="865439"/>
                    <a:pt x="4795002" y="865439"/>
                  </a:cubicBezTo>
                  <a:lnTo>
                    <a:pt x="21590" y="865439"/>
                  </a:lnTo>
                  <a:cubicBezTo>
                    <a:pt x="15864" y="865439"/>
                    <a:pt x="10372" y="863164"/>
                    <a:pt x="6324" y="859115"/>
                  </a:cubicBezTo>
                  <a:cubicBezTo>
                    <a:pt x="2275" y="855066"/>
                    <a:pt x="0" y="849575"/>
                    <a:pt x="0" y="843849"/>
                  </a:cubicBezTo>
                  <a:lnTo>
                    <a:pt x="0" y="21590"/>
                  </a:lnTo>
                  <a:cubicBezTo>
                    <a:pt x="0" y="9666"/>
                    <a:pt x="9666" y="0"/>
                    <a:pt x="2159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0" y="-57150"/>
              <a:ext cx="4816593" cy="922589"/>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4" name="Google Shape;94;p1"/>
          <p:cNvSpPr/>
          <p:nvPr/>
        </p:nvSpPr>
        <p:spPr>
          <a:xfrm>
            <a:off x="5015324" y="8594037"/>
            <a:ext cx="1946377" cy="993605"/>
          </a:xfrm>
          <a:custGeom>
            <a:rect b="b" l="l" r="r" t="t"/>
            <a:pathLst>
              <a:path extrusionOk="0" h="993605" w="1946377">
                <a:moveTo>
                  <a:pt x="0" y="0"/>
                </a:moveTo>
                <a:lnTo>
                  <a:pt x="1946376" y="0"/>
                </a:lnTo>
                <a:lnTo>
                  <a:pt x="1946376" y="993605"/>
                </a:lnTo>
                <a:lnTo>
                  <a:pt x="0" y="993605"/>
                </a:lnTo>
                <a:lnTo>
                  <a:pt x="0" y="0"/>
                </a:lnTo>
                <a:close/>
              </a:path>
            </a:pathLst>
          </a:custGeom>
          <a:blipFill rotWithShape="1">
            <a:blip r:embed="rId10">
              <a:alphaModFix/>
            </a:blip>
            <a:stretch>
              <a:fillRect b="0" l="0" r="0" t="0"/>
            </a:stretch>
          </a:blipFill>
          <a:ln>
            <a:noFill/>
          </a:ln>
        </p:spPr>
      </p:sp>
      <p:sp>
        <p:nvSpPr>
          <p:cNvPr id="95" name="Google Shape;95;p1"/>
          <p:cNvSpPr/>
          <p:nvPr/>
        </p:nvSpPr>
        <p:spPr>
          <a:xfrm>
            <a:off x="7263680" y="8594037"/>
            <a:ext cx="3760641" cy="968365"/>
          </a:xfrm>
          <a:custGeom>
            <a:rect b="b" l="l" r="r" t="t"/>
            <a:pathLst>
              <a:path extrusionOk="0" h="968365" w="3760641">
                <a:moveTo>
                  <a:pt x="0" y="0"/>
                </a:moveTo>
                <a:lnTo>
                  <a:pt x="3760640" y="0"/>
                </a:lnTo>
                <a:lnTo>
                  <a:pt x="3760640" y="968365"/>
                </a:lnTo>
                <a:lnTo>
                  <a:pt x="0" y="968365"/>
                </a:lnTo>
                <a:lnTo>
                  <a:pt x="0" y="0"/>
                </a:lnTo>
                <a:close/>
              </a:path>
            </a:pathLst>
          </a:custGeom>
          <a:blipFill rotWithShape="1">
            <a:blip r:embed="rId11">
              <a:alphaModFix/>
            </a:blip>
            <a:stretch>
              <a:fillRect b="0" l="0" r="0" t="0"/>
            </a:stretch>
          </a:blipFill>
          <a:ln>
            <a:noFill/>
          </a:ln>
        </p:spPr>
      </p:sp>
      <p:sp>
        <p:nvSpPr>
          <p:cNvPr id="96" name="Google Shape;96;p1"/>
          <p:cNvSpPr txBox="1"/>
          <p:nvPr/>
        </p:nvSpPr>
        <p:spPr>
          <a:xfrm>
            <a:off x="2744726" y="3225371"/>
            <a:ext cx="12798548" cy="1762125"/>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6000"/>
              <a:buFont typeface="Arial"/>
              <a:buNone/>
            </a:pPr>
            <a:r>
              <a:rPr b="1" i="0" lang="en-US" sz="6000" u="none" cap="none" strike="noStrike">
                <a:solidFill>
                  <a:srgbClr val="2B2B2B"/>
                </a:solidFill>
                <a:latin typeface="Poppins"/>
                <a:ea typeface="Poppins"/>
                <a:cs typeface="Poppins"/>
                <a:sym typeface="Poppins"/>
              </a:rPr>
              <a:t>Serenity: Your Space for Digital Well-being</a:t>
            </a:r>
            <a:endParaRPr b="0" i="0" sz="1400" u="none" cap="none" strike="noStrike">
              <a:solidFill>
                <a:srgbClr val="000000"/>
              </a:solidFill>
              <a:latin typeface="Arial"/>
              <a:ea typeface="Arial"/>
              <a:cs typeface="Arial"/>
              <a:sym typeface="Arial"/>
            </a:endParaRPr>
          </a:p>
        </p:txBody>
      </p:sp>
      <p:sp>
        <p:nvSpPr>
          <p:cNvPr id="97" name="Google Shape;97;p1"/>
          <p:cNvSpPr txBox="1"/>
          <p:nvPr/>
        </p:nvSpPr>
        <p:spPr>
          <a:xfrm>
            <a:off x="4623050" y="5234395"/>
            <a:ext cx="9041899" cy="424815"/>
          </a:xfrm>
          <a:prstGeom prst="rect">
            <a:avLst/>
          </a:prstGeom>
          <a:noFill/>
          <a:ln>
            <a:noFill/>
          </a:ln>
        </p:spPr>
        <p:txBody>
          <a:bodyPr anchorCtr="0" anchor="t" bIns="0" lIns="0" spcFirstLastPara="1" rIns="0" wrap="square" tIns="0">
            <a:spAutoFit/>
          </a:bodyPr>
          <a:lstStyle/>
          <a:p>
            <a:pPr indent="0" lvl="0" marL="0" marR="0" rtl="0" algn="ctr">
              <a:lnSpc>
                <a:spcPct val="139958"/>
              </a:lnSpc>
              <a:spcBef>
                <a:spcPts val="0"/>
              </a:spcBef>
              <a:spcAft>
                <a:spcPts val="0"/>
              </a:spcAft>
              <a:buClr>
                <a:srgbClr val="000000"/>
              </a:buClr>
              <a:buSzPts val="2400"/>
              <a:buFont typeface="Arial"/>
              <a:buNone/>
            </a:pPr>
            <a:r>
              <a:rPr b="1" i="0" lang="en-US" sz="2400" u="none" cap="none" strike="noStrike">
                <a:solidFill>
                  <a:srgbClr val="2B2B2B"/>
                </a:solidFill>
                <a:latin typeface="Poppins"/>
                <a:ea typeface="Poppins"/>
                <a:cs typeface="Poppins"/>
                <a:sym typeface="Poppins"/>
              </a:rPr>
              <a:t>Project No: </a:t>
            </a:r>
            <a:r>
              <a:rPr b="0" i="0" lang="en-US" sz="2400" u="none" cap="none" strike="noStrike">
                <a:solidFill>
                  <a:srgbClr val="2B2B2B"/>
                </a:solidFill>
                <a:latin typeface="Poppins"/>
                <a:ea typeface="Poppins"/>
                <a:cs typeface="Poppins"/>
                <a:sym typeface="Poppins"/>
              </a:rPr>
              <a:t>2024-2-PT02-KA220-YOU-000287246 </a:t>
            </a:r>
            <a:endParaRPr b="0" i="0" sz="1400" u="none" cap="none" strike="noStrike">
              <a:solidFill>
                <a:srgbClr val="000000"/>
              </a:solidFill>
              <a:latin typeface="Arial"/>
              <a:ea typeface="Arial"/>
              <a:cs typeface="Arial"/>
              <a:sym typeface="Arial"/>
            </a:endParaRPr>
          </a:p>
        </p:txBody>
      </p:sp>
      <p:sp>
        <p:nvSpPr>
          <p:cNvPr id="98" name="Google Shape;98;p1"/>
          <p:cNvSpPr txBox="1"/>
          <p:nvPr/>
        </p:nvSpPr>
        <p:spPr>
          <a:xfrm>
            <a:off x="2744726" y="6378726"/>
            <a:ext cx="12798600" cy="6927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4500"/>
              <a:buFont typeface="Arial"/>
              <a:buNone/>
            </a:pPr>
            <a:r>
              <a:rPr b="1" i="0" lang="en-US" sz="4500" u="none" cap="none" strike="noStrike">
                <a:solidFill>
                  <a:srgbClr val="9EC6AA"/>
                </a:solidFill>
                <a:latin typeface="Poppins"/>
                <a:ea typeface="Poppins"/>
                <a:cs typeface="Poppins"/>
                <a:sym typeface="Poppins"/>
              </a:rPr>
              <a:t>From Awareness to Action</a:t>
            </a:r>
            <a:endParaRPr b="0" i="0" sz="1400" u="none" cap="none" strike="noStrike">
              <a:solidFill>
                <a:srgbClr val="000000"/>
              </a:solidFill>
              <a:latin typeface="Arial"/>
              <a:ea typeface="Arial"/>
              <a:cs typeface="Arial"/>
              <a:sym typeface="Arial"/>
            </a:endParaRPr>
          </a:p>
        </p:txBody>
      </p:sp>
      <p:sp>
        <p:nvSpPr>
          <p:cNvPr id="99" name="Google Shape;99;p1"/>
          <p:cNvSpPr/>
          <p:nvPr/>
        </p:nvSpPr>
        <p:spPr>
          <a:xfrm>
            <a:off x="7747529" y="9587642"/>
            <a:ext cx="2792943" cy="581863"/>
          </a:xfrm>
          <a:custGeom>
            <a:rect b="b" l="l" r="r" t="t"/>
            <a:pathLst>
              <a:path extrusionOk="0" h="581863" w="2792943">
                <a:moveTo>
                  <a:pt x="0" y="0"/>
                </a:moveTo>
                <a:lnTo>
                  <a:pt x="2792942" y="0"/>
                </a:lnTo>
                <a:lnTo>
                  <a:pt x="2792942" y="581863"/>
                </a:lnTo>
                <a:lnTo>
                  <a:pt x="0" y="581863"/>
                </a:lnTo>
                <a:lnTo>
                  <a:pt x="0" y="0"/>
                </a:lnTo>
                <a:close/>
              </a:path>
            </a:pathLst>
          </a:custGeom>
          <a:blipFill rotWithShape="1">
            <a:blip r:embed="rId12">
              <a:alphaModFix/>
            </a:blip>
            <a:stretch>
              <a:fillRect b="0" l="0" r="0" t="0"/>
            </a:stretch>
          </a:blipFill>
          <a:ln>
            <a:noFill/>
          </a:ln>
        </p:spPr>
      </p:sp>
      <p:pic>
        <p:nvPicPr>
          <p:cNvPr id="100" name="Google Shape;100;p1" title="MSA logo.png"/>
          <p:cNvPicPr preferRelativeResize="0"/>
          <p:nvPr/>
        </p:nvPicPr>
        <p:blipFill>
          <a:blip r:embed="rId13">
            <a:alphaModFix/>
          </a:blip>
          <a:stretch>
            <a:fillRect/>
          </a:stretch>
        </p:blipFill>
        <p:spPr>
          <a:xfrm>
            <a:off x="11155450" y="8416801"/>
            <a:ext cx="1255732" cy="1158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grpSp>
        <p:nvGrpSpPr>
          <p:cNvPr id="105" name="Google Shape;105;p2"/>
          <p:cNvGrpSpPr/>
          <p:nvPr/>
        </p:nvGrpSpPr>
        <p:grpSpPr>
          <a:xfrm>
            <a:off x="2852343" y="2635204"/>
            <a:ext cx="999663" cy="999663"/>
            <a:chOff x="0" y="0"/>
            <a:chExt cx="812800" cy="812800"/>
          </a:xfrm>
        </p:grpSpPr>
        <p:sp>
          <p:nvSpPr>
            <p:cNvPr id="106" name="Google Shape;106;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2"/>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08" name="Google Shape;108;p2"/>
          <p:cNvGrpSpPr/>
          <p:nvPr/>
        </p:nvGrpSpPr>
        <p:grpSpPr>
          <a:xfrm>
            <a:off x="8761850" y="2406939"/>
            <a:ext cx="999663" cy="999663"/>
            <a:chOff x="0" y="0"/>
            <a:chExt cx="812800" cy="812800"/>
          </a:xfrm>
        </p:grpSpPr>
        <p:sp>
          <p:nvSpPr>
            <p:cNvPr id="109" name="Google Shape;109;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11" name="Google Shape;111;p2"/>
          <p:cNvGrpSpPr/>
          <p:nvPr/>
        </p:nvGrpSpPr>
        <p:grpSpPr>
          <a:xfrm>
            <a:off x="14624244" y="2637460"/>
            <a:ext cx="999663" cy="999663"/>
            <a:chOff x="0" y="0"/>
            <a:chExt cx="812800" cy="812800"/>
          </a:xfrm>
        </p:grpSpPr>
        <p:sp>
          <p:nvSpPr>
            <p:cNvPr id="112" name="Google Shape;112;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4" name="Google Shape;114;p2"/>
          <p:cNvSpPr/>
          <p:nvPr/>
        </p:nvSpPr>
        <p:spPr>
          <a:xfrm>
            <a:off x="11438341" y="9431236"/>
            <a:ext cx="954642" cy="954642"/>
          </a:xfrm>
          <a:custGeom>
            <a:rect b="b" l="l" r="r" t="t"/>
            <a:pathLst>
              <a:path extrusionOk="0" h="1388570" w="1388570">
                <a:moveTo>
                  <a:pt x="0" y="0"/>
                </a:moveTo>
                <a:lnTo>
                  <a:pt x="1388570" y="0"/>
                </a:lnTo>
                <a:lnTo>
                  <a:pt x="1388570" y="1388570"/>
                </a:lnTo>
                <a:lnTo>
                  <a:pt x="0" y="1388570"/>
                </a:lnTo>
                <a:lnTo>
                  <a:pt x="0" y="0"/>
                </a:lnTo>
                <a:close/>
              </a:path>
            </a:pathLst>
          </a:custGeom>
          <a:blipFill rotWithShape="1">
            <a:blip r:embed="rId3">
              <a:alphaModFix/>
            </a:blip>
            <a:stretch>
              <a:fillRect b="0" l="0" r="0" t="0"/>
            </a:stretch>
          </a:blipFill>
          <a:ln>
            <a:noFill/>
          </a:ln>
        </p:spPr>
      </p:sp>
      <p:sp>
        <p:nvSpPr>
          <p:cNvPr id="115" name="Google Shape;115;p2"/>
          <p:cNvSpPr/>
          <p:nvPr/>
        </p:nvSpPr>
        <p:spPr>
          <a:xfrm>
            <a:off x="3097980" y="2856565"/>
            <a:ext cx="508361" cy="505819"/>
          </a:xfrm>
          <a:custGeom>
            <a:rect b="b" l="l" r="r" t="t"/>
            <a:pathLst>
              <a:path extrusionOk="0" h="505819" w="508361">
                <a:moveTo>
                  <a:pt x="0" y="0"/>
                </a:moveTo>
                <a:lnTo>
                  <a:pt x="508361" y="0"/>
                </a:lnTo>
                <a:lnTo>
                  <a:pt x="508361" y="505819"/>
                </a:lnTo>
                <a:lnTo>
                  <a:pt x="0" y="505819"/>
                </a:lnTo>
                <a:lnTo>
                  <a:pt x="0" y="0"/>
                </a:lnTo>
                <a:close/>
              </a:path>
            </a:pathLst>
          </a:custGeom>
          <a:blipFill rotWithShape="1">
            <a:blip r:embed="rId4">
              <a:alphaModFix/>
            </a:blip>
            <a:stretch>
              <a:fillRect b="0" l="0" r="0" t="0"/>
            </a:stretch>
          </a:blipFill>
          <a:ln>
            <a:noFill/>
          </a:ln>
        </p:spPr>
      </p:sp>
      <p:sp>
        <p:nvSpPr>
          <p:cNvPr id="116" name="Google Shape;116;p2"/>
          <p:cNvSpPr/>
          <p:nvPr/>
        </p:nvSpPr>
        <p:spPr>
          <a:xfrm>
            <a:off x="9000055" y="2594904"/>
            <a:ext cx="523222" cy="572610"/>
          </a:xfrm>
          <a:custGeom>
            <a:rect b="b" l="l" r="r" t="t"/>
            <a:pathLst>
              <a:path extrusionOk="0" h="572610" w="523222">
                <a:moveTo>
                  <a:pt x="0" y="0"/>
                </a:moveTo>
                <a:lnTo>
                  <a:pt x="523222" y="0"/>
                </a:lnTo>
                <a:lnTo>
                  <a:pt x="523222" y="572610"/>
                </a:lnTo>
                <a:lnTo>
                  <a:pt x="0" y="572610"/>
                </a:lnTo>
                <a:lnTo>
                  <a:pt x="0" y="0"/>
                </a:lnTo>
                <a:close/>
              </a:path>
            </a:pathLst>
          </a:custGeom>
          <a:blipFill rotWithShape="1">
            <a:blip r:embed="rId5">
              <a:alphaModFix/>
            </a:blip>
            <a:stretch>
              <a:fillRect b="0" l="0" r="0" t="0"/>
            </a:stretch>
          </a:blipFill>
          <a:ln>
            <a:noFill/>
          </a:ln>
        </p:spPr>
      </p:sp>
      <p:sp>
        <p:nvSpPr>
          <p:cNvPr id="117" name="Google Shape;117;p2"/>
          <p:cNvSpPr/>
          <p:nvPr/>
        </p:nvSpPr>
        <p:spPr>
          <a:xfrm>
            <a:off x="14842275" y="2855491"/>
            <a:ext cx="563572" cy="563572"/>
          </a:xfrm>
          <a:custGeom>
            <a:rect b="b" l="l" r="r" t="t"/>
            <a:pathLst>
              <a:path extrusionOk="0" h="563572" w="563572">
                <a:moveTo>
                  <a:pt x="0" y="0"/>
                </a:moveTo>
                <a:lnTo>
                  <a:pt x="563572" y="0"/>
                </a:lnTo>
                <a:lnTo>
                  <a:pt x="563572" y="563572"/>
                </a:lnTo>
                <a:lnTo>
                  <a:pt x="0" y="563572"/>
                </a:lnTo>
                <a:lnTo>
                  <a:pt x="0" y="0"/>
                </a:lnTo>
                <a:close/>
              </a:path>
            </a:pathLst>
          </a:custGeom>
          <a:blipFill rotWithShape="1">
            <a:blip r:embed="rId6">
              <a:alphaModFix/>
            </a:blip>
            <a:stretch>
              <a:fillRect b="0" l="0" r="0" t="0"/>
            </a:stretch>
          </a:blipFill>
          <a:ln>
            <a:noFill/>
          </a:ln>
        </p:spPr>
      </p:sp>
      <p:sp>
        <p:nvSpPr>
          <p:cNvPr id="118" name="Google Shape;118;p2"/>
          <p:cNvSpPr/>
          <p:nvPr/>
        </p:nvSpPr>
        <p:spPr>
          <a:xfrm>
            <a:off x="0" y="178525"/>
            <a:ext cx="1028700" cy="1039091"/>
          </a:xfrm>
          <a:custGeom>
            <a:rect b="b" l="l" r="r" t="t"/>
            <a:pathLst>
              <a:path extrusionOk="0" h="1039091" w="1028700">
                <a:moveTo>
                  <a:pt x="0" y="0"/>
                </a:moveTo>
                <a:lnTo>
                  <a:pt x="1028700" y="0"/>
                </a:lnTo>
                <a:lnTo>
                  <a:pt x="1028700" y="1039091"/>
                </a:lnTo>
                <a:lnTo>
                  <a:pt x="0" y="1039091"/>
                </a:lnTo>
                <a:lnTo>
                  <a:pt x="0" y="0"/>
                </a:lnTo>
                <a:close/>
              </a:path>
            </a:pathLst>
          </a:custGeom>
          <a:blipFill rotWithShape="1">
            <a:blip r:embed="rId7">
              <a:alphaModFix/>
            </a:blip>
            <a:stretch>
              <a:fillRect b="0" l="0" r="0" t="0"/>
            </a:stretch>
          </a:blipFill>
          <a:ln>
            <a:noFill/>
          </a:ln>
        </p:spPr>
      </p:sp>
      <p:sp>
        <p:nvSpPr>
          <p:cNvPr id="119" name="Google Shape;119;p2"/>
          <p:cNvSpPr/>
          <p:nvPr/>
        </p:nvSpPr>
        <p:spPr>
          <a:xfrm rot="250486">
            <a:off x="10653569" y="7744932"/>
            <a:ext cx="1070089" cy="1070089"/>
          </a:xfrm>
          <a:custGeom>
            <a:rect b="b" l="l" r="r" t="t"/>
            <a:pathLst>
              <a:path extrusionOk="0" h="1558028" w="1558028">
                <a:moveTo>
                  <a:pt x="0" y="0"/>
                </a:moveTo>
                <a:lnTo>
                  <a:pt x="1558028" y="0"/>
                </a:lnTo>
                <a:lnTo>
                  <a:pt x="1558028" y="1558028"/>
                </a:lnTo>
                <a:lnTo>
                  <a:pt x="0" y="1558028"/>
                </a:lnTo>
                <a:lnTo>
                  <a:pt x="0" y="0"/>
                </a:lnTo>
                <a:close/>
              </a:path>
            </a:pathLst>
          </a:custGeom>
          <a:blipFill rotWithShape="1">
            <a:blip r:embed="rId8">
              <a:alphaModFix/>
            </a:blip>
            <a:stretch>
              <a:fillRect b="0" l="0" r="0" t="0"/>
            </a:stretch>
          </a:blipFill>
          <a:ln>
            <a:noFill/>
          </a:ln>
        </p:spPr>
      </p:sp>
      <p:sp>
        <p:nvSpPr>
          <p:cNvPr id="120" name="Google Shape;120;p2"/>
          <p:cNvSpPr/>
          <p:nvPr/>
        </p:nvSpPr>
        <p:spPr>
          <a:xfrm rot="-1917681">
            <a:off x="6629656" y="9350640"/>
            <a:ext cx="1337502" cy="1039907"/>
          </a:xfrm>
          <a:custGeom>
            <a:rect b="b" l="l" r="r" t="t"/>
            <a:pathLst>
              <a:path extrusionOk="0" h="1508142" w="1939733">
                <a:moveTo>
                  <a:pt x="0" y="0"/>
                </a:moveTo>
                <a:lnTo>
                  <a:pt x="1939733" y="0"/>
                </a:lnTo>
                <a:lnTo>
                  <a:pt x="1939733" y="1508143"/>
                </a:lnTo>
                <a:lnTo>
                  <a:pt x="0" y="1508143"/>
                </a:lnTo>
                <a:lnTo>
                  <a:pt x="0" y="0"/>
                </a:lnTo>
                <a:close/>
              </a:path>
            </a:pathLst>
          </a:custGeom>
          <a:blipFill rotWithShape="1">
            <a:blip r:embed="rId9">
              <a:alphaModFix/>
            </a:blip>
            <a:stretch>
              <a:fillRect b="0" l="0" r="0" t="0"/>
            </a:stretch>
          </a:blipFill>
          <a:ln>
            <a:noFill/>
          </a:ln>
        </p:spPr>
      </p:sp>
      <p:sp>
        <p:nvSpPr>
          <p:cNvPr id="121" name="Google Shape;121;p2"/>
          <p:cNvSpPr txBox="1"/>
          <p:nvPr/>
        </p:nvSpPr>
        <p:spPr>
          <a:xfrm>
            <a:off x="5270800" y="609775"/>
            <a:ext cx="8918700" cy="1616100"/>
          </a:xfrm>
          <a:prstGeom prst="rect">
            <a:avLst/>
          </a:prstGeom>
          <a:noFill/>
          <a:ln>
            <a:noFill/>
          </a:ln>
        </p:spPr>
        <p:txBody>
          <a:bodyPr anchorCtr="0" anchor="t" bIns="0" lIns="0" spcFirstLastPara="1" rIns="0" wrap="square" tIns="0">
            <a:spAutoFit/>
          </a:bodyPr>
          <a:lstStyle/>
          <a:p>
            <a:pPr indent="0" lvl="0" marL="0" marR="0" rtl="0" algn="ctr">
              <a:lnSpc>
                <a:spcPct val="110001"/>
              </a:lnSpc>
              <a:spcBef>
                <a:spcPts val="0"/>
              </a:spcBef>
              <a:spcAft>
                <a:spcPts val="0"/>
              </a:spcAft>
              <a:buClr>
                <a:srgbClr val="000000"/>
              </a:buClr>
              <a:buSzPts val="6399"/>
              <a:buFont typeface="Arial"/>
              <a:buNone/>
            </a:pPr>
            <a:r>
              <a:rPr b="1" i="0" lang="en-US" sz="5000" u="none" cap="none" strike="noStrike">
                <a:solidFill>
                  <a:srgbClr val="000000"/>
                </a:solidFill>
                <a:latin typeface="Poppins"/>
                <a:ea typeface="Poppins"/>
                <a:cs typeface="Poppins"/>
                <a:sym typeface="Poppins"/>
              </a:rPr>
              <a:t>The importance to Be a Good Peer Educator</a:t>
            </a:r>
            <a:endParaRPr b="0" i="0" sz="5000" u="none" cap="none" strike="noStrike">
              <a:solidFill>
                <a:srgbClr val="000000"/>
              </a:solidFill>
              <a:latin typeface="Arial"/>
              <a:ea typeface="Arial"/>
              <a:cs typeface="Arial"/>
              <a:sym typeface="Arial"/>
            </a:endParaRPr>
          </a:p>
        </p:txBody>
      </p:sp>
      <p:sp>
        <p:nvSpPr>
          <p:cNvPr id="122" name="Google Shape;122;p2"/>
          <p:cNvSpPr txBox="1"/>
          <p:nvPr/>
        </p:nvSpPr>
        <p:spPr>
          <a:xfrm>
            <a:off x="12941563" y="3902900"/>
            <a:ext cx="4377600" cy="354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300"/>
              <a:buFont typeface="Arial"/>
              <a:buNone/>
            </a:pPr>
            <a:r>
              <a:rPr b="1" i="0" lang="en-US" sz="2300" u="none" cap="none" strike="noStrike">
                <a:solidFill>
                  <a:srgbClr val="2B2B2B"/>
                </a:solidFill>
                <a:latin typeface="Poppins"/>
                <a:ea typeface="Poppins"/>
                <a:cs typeface="Poppins"/>
                <a:sym typeface="Poppins"/>
              </a:rPr>
              <a:t>Empowering Future Action</a:t>
            </a:r>
            <a:endParaRPr b="0" i="0" sz="2300" u="none" cap="none" strike="noStrike">
              <a:solidFill>
                <a:srgbClr val="000000"/>
              </a:solidFill>
              <a:latin typeface="Arial"/>
              <a:ea typeface="Arial"/>
              <a:cs typeface="Arial"/>
              <a:sym typeface="Arial"/>
            </a:endParaRPr>
          </a:p>
        </p:txBody>
      </p:sp>
      <p:sp>
        <p:nvSpPr>
          <p:cNvPr id="123" name="Google Shape;123;p2"/>
          <p:cNvSpPr txBox="1"/>
          <p:nvPr/>
        </p:nvSpPr>
        <p:spPr>
          <a:xfrm>
            <a:off x="6744226" y="3687659"/>
            <a:ext cx="5034900" cy="354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300"/>
              <a:buFont typeface="Arial"/>
              <a:buNone/>
            </a:pPr>
            <a:r>
              <a:rPr b="1" i="0" lang="en-US" sz="2300" u="none" cap="none" strike="noStrike">
                <a:solidFill>
                  <a:srgbClr val="2B2B2B"/>
                </a:solidFill>
                <a:latin typeface="Poppins"/>
                <a:ea typeface="Poppins"/>
                <a:cs typeface="Poppins"/>
                <a:sym typeface="Poppins"/>
              </a:rPr>
              <a:t>Applying Learning in Practice</a:t>
            </a:r>
            <a:endParaRPr b="0" i="0" sz="2300" u="none" cap="none" strike="noStrike">
              <a:solidFill>
                <a:srgbClr val="000000"/>
              </a:solidFill>
              <a:latin typeface="Arial"/>
              <a:ea typeface="Arial"/>
              <a:cs typeface="Arial"/>
              <a:sym typeface="Arial"/>
            </a:endParaRPr>
          </a:p>
        </p:txBody>
      </p:sp>
      <p:sp>
        <p:nvSpPr>
          <p:cNvPr id="124" name="Google Shape;124;p2"/>
          <p:cNvSpPr txBox="1"/>
          <p:nvPr/>
        </p:nvSpPr>
        <p:spPr>
          <a:xfrm>
            <a:off x="12820225" y="4365850"/>
            <a:ext cx="5034900" cy="44607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b="0" i="0" lang="en-US" sz="2000" u="none" cap="none" strike="noStrike">
                <a:solidFill>
                  <a:srgbClr val="2B2B2B"/>
                </a:solidFill>
                <a:latin typeface="Poppins Light"/>
                <a:ea typeface="Poppins Light"/>
                <a:cs typeface="Poppins Light"/>
                <a:sym typeface="Poppins Light"/>
              </a:rPr>
              <a:t>Encourage participants to translate awareness into concrete steps that promote digital well-being.</a:t>
            </a:r>
            <a:endParaRPr b="0" i="0" sz="2000" u="none" cap="none" strike="noStrike">
              <a:solidFill>
                <a:srgbClr val="2B2B2B"/>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Char char="●"/>
            </a:pPr>
            <a:r>
              <a:rPr lang="en-US" sz="1900">
                <a:solidFill>
                  <a:schemeClr val="dk1"/>
                </a:solidFill>
                <a:latin typeface="Poppins Light"/>
                <a:ea typeface="Poppins Light"/>
                <a:cs typeface="Poppins Light"/>
                <a:sym typeface="Poppins Light"/>
              </a:rPr>
              <a:t>Choose one habit you will model for others.</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Char char="●"/>
            </a:pPr>
            <a:r>
              <a:rPr lang="en-US" sz="1900">
                <a:solidFill>
                  <a:schemeClr val="dk1"/>
                </a:solidFill>
                <a:latin typeface="Poppins Light"/>
                <a:ea typeface="Poppins Light"/>
                <a:cs typeface="Poppins Light"/>
                <a:sym typeface="Poppins Light"/>
              </a:rPr>
              <a:t>Plan how to support a friend if they struggle online.</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Char char="●"/>
            </a:pPr>
            <a:r>
              <a:rPr lang="en-US" sz="1900">
                <a:solidFill>
                  <a:schemeClr val="dk1"/>
                </a:solidFill>
                <a:latin typeface="Poppins Light"/>
                <a:ea typeface="Poppins Light"/>
                <a:cs typeface="Poppins Light"/>
                <a:sym typeface="Poppins Light"/>
              </a:rPr>
              <a:t>Create or join positive online spaces.</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Char char="●"/>
            </a:pPr>
            <a:r>
              <a:rPr lang="en-US" sz="1900">
                <a:solidFill>
                  <a:schemeClr val="dk1"/>
                </a:solidFill>
                <a:latin typeface="Poppins Light"/>
                <a:ea typeface="Poppins Light"/>
                <a:cs typeface="Poppins Light"/>
                <a:sym typeface="Poppins Light"/>
              </a:rPr>
              <a:t>Speak up when something feels wrong or harmful.</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Char char="●"/>
            </a:pPr>
            <a:r>
              <a:rPr lang="en-US" sz="1900">
                <a:solidFill>
                  <a:schemeClr val="dk1"/>
                </a:solidFill>
                <a:latin typeface="Poppins Light"/>
                <a:ea typeface="Poppins Light"/>
                <a:cs typeface="Poppins Light"/>
                <a:sym typeface="Poppins Light"/>
              </a:rPr>
              <a:t>Remember: peer educators don’t fix everything — they support.</a:t>
            </a:r>
            <a:endParaRPr sz="2800">
              <a:solidFill>
                <a:srgbClr val="2B2B2B"/>
              </a:solidFill>
              <a:latin typeface="Poppins Light"/>
              <a:ea typeface="Poppins Light"/>
              <a:cs typeface="Poppins Light"/>
              <a:sym typeface="Poppins Light"/>
            </a:endParaRPr>
          </a:p>
        </p:txBody>
      </p:sp>
      <p:sp>
        <p:nvSpPr>
          <p:cNvPr id="125" name="Google Shape;125;p2"/>
          <p:cNvSpPr txBox="1"/>
          <p:nvPr/>
        </p:nvSpPr>
        <p:spPr>
          <a:xfrm>
            <a:off x="6557625" y="4194309"/>
            <a:ext cx="5828100" cy="36318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b="0" i="0" lang="en-US" sz="2000" u="none" cap="none" strike="noStrike">
                <a:solidFill>
                  <a:srgbClr val="2B2B2B"/>
                </a:solidFill>
                <a:latin typeface="Poppins Light"/>
                <a:ea typeface="Poppins Light"/>
                <a:cs typeface="Poppins Light"/>
                <a:sym typeface="Poppins Light"/>
              </a:rPr>
              <a:t>Explore how these strengths can be used in real situations as peer educators.</a:t>
            </a:r>
            <a:endParaRPr b="0" i="0" sz="2000" u="none" cap="none" strike="noStrike">
              <a:solidFill>
                <a:srgbClr val="2B2B2B"/>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Checking in with someone who seems excluded online.</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Challenging unkind or harmful posts respectfully.</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Reminding friends to take breaks and rest.</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Sharing tips about privacy, balance and safety.</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Modelling healthy digital habits themselves</a:t>
            </a:r>
            <a:endParaRPr sz="2800">
              <a:solidFill>
                <a:srgbClr val="2B2B2B"/>
              </a:solidFill>
              <a:latin typeface="Poppins Light"/>
              <a:ea typeface="Poppins Light"/>
              <a:cs typeface="Poppins Light"/>
              <a:sym typeface="Poppins Light"/>
            </a:endParaRPr>
          </a:p>
        </p:txBody>
      </p:sp>
      <p:sp>
        <p:nvSpPr>
          <p:cNvPr id="126" name="Google Shape;126;p2"/>
          <p:cNvSpPr txBox="1"/>
          <p:nvPr/>
        </p:nvSpPr>
        <p:spPr>
          <a:xfrm>
            <a:off x="968825" y="3876850"/>
            <a:ext cx="4766700" cy="354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300"/>
              <a:buFont typeface="Arial"/>
              <a:buNone/>
            </a:pPr>
            <a:r>
              <a:rPr b="1" i="0" lang="en-US" sz="2300" u="none" cap="none" strike="noStrike">
                <a:solidFill>
                  <a:srgbClr val="2B2B2B"/>
                </a:solidFill>
                <a:latin typeface="Poppins"/>
                <a:ea typeface="Poppins"/>
                <a:cs typeface="Poppins"/>
                <a:sym typeface="Poppins"/>
              </a:rPr>
              <a:t>Recognising Existing Strengths</a:t>
            </a:r>
            <a:endParaRPr b="0" i="0" sz="2300" u="none" cap="none" strike="noStrike">
              <a:solidFill>
                <a:srgbClr val="000000"/>
              </a:solidFill>
              <a:latin typeface="Arial"/>
              <a:ea typeface="Arial"/>
              <a:cs typeface="Arial"/>
              <a:sym typeface="Arial"/>
            </a:endParaRPr>
          </a:p>
        </p:txBody>
      </p:sp>
      <p:sp>
        <p:nvSpPr>
          <p:cNvPr id="127" name="Google Shape;127;p2"/>
          <p:cNvSpPr txBox="1"/>
          <p:nvPr/>
        </p:nvSpPr>
        <p:spPr>
          <a:xfrm>
            <a:off x="834700" y="4397675"/>
            <a:ext cx="5288400" cy="39837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b="0" i="0" lang="en-US" sz="2000" u="none" cap="none" strike="noStrike">
                <a:solidFill>
                  <a:srgbClr val="2B2B2B"/>
                </a:solidFill>
                <a:latin typeface="Poppins Light"/>
                <a:ea typeface="Poppins Light"/>
                <a:cs typeface="Poppins Light"/>
                <a:sym typeface="Poppins Light"/>
              </a:rPr>
              <a:t>Highlight the skills and experiences participants already bring to the group.</a:t>
            </a:r>
            <a:endParaRPr b="0" i="0" sz="2000" u="none" cap="none" strike="noStrike">
              <a:solidFill>
                <a:srgbClr val="2B2B2B"/>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You are good at listening</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You can notice when someone is not okay</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You share your own experiences honestly</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You include others and make them feel safe</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You can stay calm in difficult situations</a:t>
            </a:r>
            <a:endParaRPr sz="1900">
              <a:solidFill>
                <a:schemeClr val="dk1"/>
              </a:solidFill>
              <a:latin typeface="Poppins Light"/>
              <a:ea typeface="Poppins Light"/>
              <a:cs typeface="Poppins Light"/>
              <a:sym typeface="Poppins Light"/>
            </a:endParaRPr>
          </a:p>
          <a:p>
            <a:pPr indent="0" lvl="0" marL="0" marR="0" rtl="0" algn="l">
              <a:lnSpc>
                <a:spcPct val="160000"/>
              </a:lnSpc>
              <a:spcBef>
                <a:spcPts val="0"/>
              </a:spcBef>
              <a:spcAft>
                <a:spcPts val="0"/>
              </a:spcAft>
              <a:buClr>
                <a:srgbClr val="000000"/>
              </a:buClr>
              <a:buSzPts val="2000"/>
              <a:buFont typeface="Arial"/>
              <a:buNone/>
            </a:pPr>
            <a:r>
              <a:t/>
            </a:r>
            <a:endParaRPr sz="2000">
              <a:solidFill>
                <a:srgbClr val="2B2B2B"/>
              </a:solidFill>
              <a:latin typeface="Poppins Light"/>
              <a:ea typeface="Poppins Light"/>
              <a:cs typeface="Poppins Light"/>
              <a:sym typeface="Poppins Light"/>
            </a:endParaRPr>
          </a:p>
        </p:txBody>
      </p:sp>
      <p:sp>
        <p:nvSpPr>
          <p:cNvPr id="128" name="Google Shape;128;p2"/>
          <p:cNvSpPr/>
          <p:nvPr/>
        </p:nvSpPr>
        <p:spPr>
          <a:xfrm flipH="1" rot="10800000">
            <a:off x="16062127" y="0"/>
            <a:ext cx="2225873" cy="2225873"/>
          </a:xfrm>
          <a:custGeom>
            <a:rect b="b" l="l" r="r" t="t"/>
            <a:pathLst>
              <a:path extrusionOk="0" h="2225873" w="2225873">
                <a:moveTo>
                  <a:pt x="0" y="2225873"/>
                </a:moveTo>
                <a:lnTo>
                  <a:pt x="2225873" y="2225873"/>
                </a:lnTo>
                <a:lnTo>
                  <a:pt x="2225873" y="0"/>
                </a:lnTo>
                <a:lnTo>
                  <a:pt x="0" y="0"/>
                </a:lnTo>
                <a:lnTo>
                  <a:pt x="0" y="2225873"/>
                </a:lnTo>
                <a:close/>
              </a:path>
            </a:pathLst>
          </a:custGeom>
          <a:blipFill rotWithShape="1">
            <a:blip r:embed="rId10">
              <a:alphaModFix/>
            </a:blip>
            <a:stretch>
              <a:fillRect b="0" l="0" r="0" t="0"/>
            </a:stretch>
          </a:blipFill>
          <a:ln>
            <a:noFill/>
          </a:ln>
        </p:spPr>
      </p:sp>
      <p:sp>
        <p:nvSpPr>
          <p:cNvPr id="129" name="Google Shape;129;p2"/>
          <p:cNvSpPr/>
          <p:nvPr/>
        </p:nvSpPr>
        <p:spPr>
          <a:xfrm flipH="1" rot="10800000">
            <a:off x="0" y="8378096"/>
            <a:ext cx="1947790" cy="1908904"/>
          </a:xfrm>
          <a:custGeom>
            <a:rect b="b" l="l" r="r" t="t"/>
            <a:pathLst>
              <a:path extrusionOk="0" h="2579600" w="2792531">
                <a:moveTo>
                  <a:pt x="0" y="2579600"/>
                </a:moveTo>
                <a:lnTo>
                  <a:pt x="2792531" y="2579600"/>
                </a:lnTo>
                <a:lnTo>
                  <a:pt x="2792531" y="0"/>
                </a:lnTo>
                <a:lnTo>
                  <a:pt x="0" y="0"/>
                </a:lnTo>
                <a:lnTo>
                  <a:pt x="0" y="2579600"/>
                </a:lnTo>
                <a:close/>
              </a:path>
            </a:pathLst>
          </a:custGeom>
          <a:blipFill rotWithShape="1">
            <a:blip r:embed="rId11">
              <a:alphaModFix/>
            </a:blip>
            <a:stretch>
              <a:fillRect b="0" l="0" r="0" t="0"/>
            </a:stretch>
          </a:blipFill>
          <a:ln>
            <a:noFill/>
          </a:ln>
        </p:spPr>
      </p:sp>
      <p:pic>
        <p:nvPicPr>
          <p:cNvPr descr="Young woman presenting colorful social media icons (Provided by Getty Images)" id="130" name="Google Shape;130;p2"/>
          <p:cNvPicPr preferRelativeResize="0"/>
          <p:nvPr/>
        </p:nvPicPr>
        <p:blipFill rotWithShape="1">
          <a:blip r:embed="rId12">
            <a:alphaModFix/>
          </a:blip>
          <a:srcRect b="0" l="0" r="0" t="0"/>
          <a:stretch/>
        </p:blipFill>
        <p:spPr>
          <a:xfrm>
            <a:off x="8000424" y="8079555"/>
            <a:ext cx="3459441" cy="23057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3"/>
          <p:cNvSpPr/>
          <p:nvPr/>
        </p:nvSpPr>
        <p:spPr>
          <a:xfrm rot="1549260">
            <a:off x="6402139" y="4417400"/>
            <a:ext cx="1766794" cy="1766794"/>
          </a:xfrm>
          <a:custGeom>
            <a:rect b="b" l="l" r="r" t="t"/>
            <a:pathLst>
              <a:path extrusionOk="0" h="2052124" w="2052124">
                <a:moveTo>
                  <a:pt x="0" y="0"/>
                </a:moveTo>
                <a:lnTo>
                  <a:pt x="2052124" y="0"/>
                </a:lnTo>
                <a:lnTo>
                  <a:pt x="2052124" y="2052124"/>
                </a:lnTo>
                <a:lnTo>
                  <a:pt x="0" y="2052124"/>
                </a:lnTo>
                <a:lnTo>
                  <a:pt x="0" y="0"/>
                </a:lnTo>
                <a:close/>
              </a:path>
            </a:pathLst>
          </a:custGeom>
          <a:blipFill rotWithShape="1">
            <a:blip r:embed="rId3">
              <a:alphaModFix/>
            </a:blip>
            <a:stretch>
              <a:fillRect b="0" l="0" r="0" t="0"/>
            </a:stretch>
          </a:blipFill>
          <a:ln>
            <a:noFill/>
          </a:ln>
        </p:spPr>
      </p:sp>
      <p:sp>
        <p:nvSpPr>
          <p:cNvPr id="136" name="Google Shape;136;p3"/>
          <p:cNvSpPr/>
          <p:nvPr/>
        </p:nvSpPr>
        <p:spPr>
          <a:xfrm rot="-2629564">
            <a:off x="7167874" y="8429974"/>
            <a:ext cx="739367" cy="1178274"/>
          </a:xfrm>
          <a:custGeom>
            <a:rect b="b" l="l" r="r" t="t"/>
            <a:pathLst>
              <a:path extrusionOk="0" h="1365559" w="856888">
                <a:moveTo>
                  <a:pt x="0" y="0"/>
                </a:moveTo>
                <a:lnTo>
                  <a:pt x="856889" y="0"/>
                </a:lnTo>
                <a:lnTo>
                  <a:pt x="856889" y="1365558"/>
                </a:lnTo>
                <a:lnTo>
                  <a:pt x="0" y="1365558"/>
                </a:lnTo>
                <a:lnTo>
                  <a:pt x="0" y="0"/>
                </a:lnTo>
                <a:close/>
              </a:path>
            </a:pathLst>
          </a:custGeom>
          <a:blipFill rotWithShape="1">
            <a:blip r:embed="rId4">
              <a:alphaModFix/>
            </a:blip>
            <a:stretch>
              <a:fillRect b="0" l="0" r="0" t="0"/>
            </a:stretch>
          </a:blipFill>
          <a:ln>
            <a:noFill/>
          </a:ln>
        </p:spPr>
      </p:sp>
      <p:sp>
        <p:nvSpPr>
          <p:cNvPr id="137" name="Google Shape;137;p3"/>
          <p:cNvSpPr/>
          <p:nvPr/>
        </p:nvSpPr>
        <p:spPr>
          <a:xfrm>
            <a:off x="-1366070" y="1475920"/>
            <a:ext cx="2732141" cy="2342811"/>
          </a:xfrm>
          <a:custGeom>
            <a:rect b="b" l="l" r="r" t="t"/>
            <a:pathLst>
              <a:path extrusionOk="0" h="2342811" w="2732141">
                <a:moveTo>
                  <a:pt x="0" y="0"/>
                </a:moveTo>
                <a:lnTo>
                  <a:pt x="2732140" y="0"/>
                </a:lnTo>
                <a:lnTo>
                  <a:pt x="2732140" y="2342811"/>
                </a:lnTo>
                <a:lnTo>
                  <a:pt x="0" y="2342811"/>
                </a:lnTo>
                <a:lnTo>
                  <a:pt x="0" y="0"/>
                </a:lnTo>
                <a:close/>
              </a:path>
            </a:pathLst>
          </a:custGeom>
          <a:blipFill rotWithShape="1">
            <a:blip r:embed="rId5">
              <a:alphaModFix/>
            </a:blip>
            <a:stretch>
              <a:fillRect b="0" l="0" r="0" t="0"/>
            </a:stretch>
          </a:blipFill>
          <a:ln>
            <a:noFill/>
          </a:ln>
        </p:spPr>
      </p:sp>
      <p:sp>
        <p:nvSpPr>
          <p:cNvPr id="138" name="Google Shape;138;p3"/>
          <p:cNvSpPr/>
          <p:nvPr/>
        </p:nvSpPr>
        <p:spPr>
          <a:xfrm>
            <a:off x="0" y="-264675"/>
            <a:ext cx="600168" cy="1553833"/>
          </a:xfrm>
          <a:custGeom>
            <a:rect b="b" l="l" r="r" t="t"/>
            <a:pathLst>
              <a:path extrusionOk="0" h="1553833" w="600168">
                <a:moveTo>
                  <a:pt x="0" y="0"/>
                </a:moveTo>
                <a:lnTo>
                  <a:pt x="600168" y="0"/>
                </a:lnTo>
                <a:lnTo>
                  <a:pt x="600168" y="1553833"/>
                </a:lnTo>
                <a:lnTo>
                  <a:pt x="0" y="1553833"/>
                </a:lnTo>
                <a:lnTo>
                  <a:pt x="0" y="0"/>
                </a:lnTo>
                <a:close/>
              </a:path>
            </a:pathLst>
          </a:custGeom>
          <a:blipFill rotWithShape="1">
            <a:blip r:embed="rId6">
              <a:alphaModFix/>
            </a:blip>
            <a:stretch>
              <a:fillRect b="0" l="0" r="0" t="0"/>
            </a:stretch>
          </a:blipFill>
          <a:ln>
            <a:noFill/>
          </a:ln>
        </p:spPr>
      </p:sp>
      <p:sp>
        <p:nvSpPr>
          <p:cNvPr id="139" name="Google Shape;139;p3"/>
          <p:cNvSpPr/>
          <p:nvPr/>
        </p:nvSpPr>
        <p:spPr>
          <a:xfrm>
            <a:off x="0" y="8703817"/>
            <a:ext cx="1462466" cy="1583183"/>
          </a:xfrm>
          <a:custGeom>
            <a:rect b="b" l="l" r="r" t="t"/>
            <a:pathLst>
              <a:path extrusionOk="0" h="1583183" w="1462466">
                <a:moveTo>
                  <a:pt x="0" y="0"/>
                </a:moveTo>
                <a:lnTo>
                  <a:pt x="1462466" y="0"/>
                </a:lnTo>
                <a:lnTo>
                  <a:pt x="1462466" y="1583183"/>
                </a:lnTo>
                <a:lnTo>
                  <a:pt x="0" y="1583183"/>
                </a:lnTo>
                <a:lnTo>
                  <a:pt x="0" y="0"/>
                </a:lnTo>
                <a:close/>
              </a:path>
            </a:pathLst>
          </a:custGeom>
          <a:blipFill rotWithShape="1">
            <a:blip r:embed="rId7">
              <a:alphaModFix/>
            </a:blip>
            <a:stretch>
              <a:fillRect b="0" l="0" r="0" t="0"/>
            </a:stretch>
          </a:blipFill>
          <a:ln>
            <a:noFill/>
          </a:ln>
        </p:spPr>
      </p:sp>
      <p:sp>
        <p:nvSpPr>
          <p:cNvPr id="140" name="Google Shape;140;p3"/>
          <p:cNvSpPr/>
          <p:nvPr/>
        </p:nvSpPr>
        <p:spPr>
          <a:xfrm>
            <a:off x="16248975" y="-48248"/>
            <a:ext cx="2014472" cy="2345142"/>
          </a:xfrm>
          <a:custGeom>
            <a:rect b="b" l="l" r="r" t="t"/>
            <a:pathLst>
              <a:path extrusionOk="0" h="2695565" w="2510245">
                <a:moveTo>
                  <a:pt x="0" y="0"/>
                </a:moveTo>
                <a:lnTo>
                  <a:pt x="2510245" y="0"/>
                </a:lnTo>
                <a:lnTo>
                  <a:pt x="2510245" y="2695566"/>
                </a:lnTo>
                <a:lnTo>
                  <a:pt x="0" y="2695566"/>
                </a:lnTo>
                <a:lnTo>
                  <a:pt x="0" y="0"/>
                </a:lnTo>
                <a:close/>
              </a:path>
            </a:pathLst>
          </a:custGeom>
          <a:blipFill rotWithShape="1">
            <a:blip r:embed="rId8">
              <a:alphaModFix/>
            </a:blip>
            <a:stretch>
              <a:fillRect b="0" l="0" r="0" t="0"/>
            </a:stretch>
          </a:blipFill>
          <a:ln>
            <a:noFill/>
          </a:ln>
        </p:spPr>
      </p:sp>
      <p:sp>
        <p:nvSpPr>
          <p:cNvPr id="141" name="Google Shape;141;p3"/>
          <p:cNvSpPr txBox="1"/>
          <p:nvPr/>
        </p:nvSpPr>
        <p:spPr>
          <a:xfrm>
            <a:off x="1511881" y="1049844"/>
            <a:ext cx="10734300" cy="984900"/>
          </a:xfrm>
          <a:prstGeom prst="rect">
            <a:avLst/>
          </a:prstGeom>
          <a:noFill/>
          <a:ln>
            <a:noFill/>
          </a:ln>
        </p:spPr>
        <p:txBody>
          <a:bodyPr anchorCtr="0" anchor="t" bIns="0" lIns="0" spcFirstLastPara="1" rIns="0" wrap="square" tIns="0">
            <a:spAutoFit/>
          </a:bodyPr>
          <a:lstStyle/>
          <a:p>
            <a:pPr indent="0" lvl="0" marL="0" marR="0" rtl="0" algn="ctr">
              <a:lnSpc>
                <a:spcPct val="110001"/>
              </a:lnSpc>
              <a:spcBef>
                <a:spcPts val="0"/>
              </a:spcBef>
              <a:spcAft>
                <a:spcPts val="0"/>
              </a:spcAft>
              <a:buClr>
                <a:srgbClr val="000000"/>
              </a:buClr>
              <a:buSzPts val="6399"/>
              <a:buFont typeface="Arial"/>
              <a:buNone/>
            </a:pPr>
            <a:r>
              <a:rPr b="1" i="0" lang="en-US" sz="6399" u="none" cap="none" strike="noStrike">
                <a:solidFill>
                  <a:srgbClr val="2B2B2B"/>
                </a:solidFill>
                <a:latin typeface="Poppins"/>
                <a:ea typeface="Poppins"/>
                <a:cs typeface="Poppins"/>
                <a:sym typeface="Poppins"/>
              </a:rPr>
              <a:t>Learning Outcomes</a:t>
            </a:r>
            <a:endParaRPr b="0" i="0" sz="1400" u="none" cap="none" strike="noStrike">
              <a:solidFill>
                <a:srgbClr val="000000"/>
              </a:solidFill>
              <a:latin typeface="Arial"/>
              <a:ea typeface="Arial"/>
              <a:cs typeface="Arial"/>
              <a:sym typeface="Arial"/>
            </a:endParaRPr>
          </a:p>
        </p:txBody>
      </p:sp>
      <p:sp>
        <p:nvSpPr>
          <p:cNvPr id="142" name="Google Shape;142;p3"/>
          <p:cNvSpPr txBox="1"/>
          <p:nvPr/>
        </p:nvSpPr>
        <p:spPr>
          <a:xfrm>
            <a:off x="8904575" y="2665725"/>
            <a:ext cx="8473500" cy="7388400"/>
          </a:xfrm>
          <a:prstGeom prst="rect">
            <a:avLst/>
          </a:prstGeom>
          <a:noFill/>
          <a:ln>
            <a:noFill/>
          </a:ln>
        </p:spPr>
        <p:txBody>
          <a:bodyPr anchorCtr="0" anchor="t" bIns="0" lIns="0" spcFirstLastPara="1" rIns="0" wrap="square" tIns="0">
            <a:spAutoFit/>
          </a:bodyPr>
          <a:lstStyle/>
          <a:p>
            <a:pPr indent="-355600" lvl="0" marL="457200" marR="0" rtl="0" algn="l">
              <a:lnSpc>
                <a:spcPct val="115000"/>
              </a:lnSpc>
              <a:spcBef>
                <a:spcPts val="0"/>
              </a:spcBef>
              <a:spcAft>
                <a:spcPts val="0"/>
              </a:spcAft>
              <a:buClr>
                <a:srgbClr val="2B2B2B"/>
              </a:buClr>
              <a:buSzPts val="2000"/>
              <a:buFont typeface="Poppins Light"/>
              <a:buChar char="●"/>
            </a:pPr>
            <a:r>
              <a:rPr i="0" lang="en-US" sz="2000" u="none" cap="none" strike="noStrike">
                <a:solidFill>
                  <a:srgbClr val="2B2B2B"/>
                </a:solidFill>
                <a:latin typeface="Poppins Medium"/>
                <a:ea typeface="Poppins Medium"/>
                <a:cs typeface="Poppins Medium"/>
                <a:sym typeface="Poppins Medium"/>
              </a:rPr>
              <a:t>Understand the role of a peer educator in promoting digital well-being</a:t>
            </a:r>
            <a:r>
              <a:rPr lang="en-US" sz="2000">
                <a:solidFill>
                  <a:srgbClr val="2B2B2B"/>
                </a:solidFill>
                <a:latin typeface="Poppins Medium"/>
                <a:ea typeface="Poppins Medium"/>
                <a:cs typeface="Poppins Medium"/>
                <a:sym typeface="Poppins Medium"/>
              </a:rPr>
              <a:t>:</a:t>
            </a:r>
            <a:r>
              <a:rPr lang="en-US" sz="2000">
                <a:solidFill>
                  <a:srgbClr val="2B2B2B"/>
                </a:solidFill>
                <a:latin typeface="Poppins Light"/>
                <a:ea typeface="Poppins Light"/>
                <a:cs typeface="Poppins Light"/>
                <a:sym typeface="Poppins Light"/>
              </a:rPr>
              <a:t> Help participants see what a peer educator actually does day-to-day,  supporting friends, modelling healthy habits and starting safe conversations about online pressure.</a:t>
            </a:r>
            <a:endParaRPr b="0" i="0" sz="2000" u="none" cap="none" strike="noStrike">
              <a:solidFill>
                <a:srgbClr val="2B2B2B"/>
              </a:solidFill>
              <a:latin typeface="Poppins Light"/>
              <a:ea typeface="Poppins Light"/>
              <a:cs typeface="Poppins Light"/>
              <a:sym typeface="Poppins Light"/>
            </a:endParaRPr>
          </a:p>
          <a:p>
            <a:pPr indent="0" lvl="0" marL="457200" marR="0" rtl="0" algn="l">
              <a:lnSpc>
                <a:spcPct val="115000"/>
              </a:lnSpc>
              <a:spcBef>
                <a:spcPts val="0"/>
              </a:spcBef>
              <a:spcAft>
                <a:spcPts val="0"/>
              </a:spcAft>
              <a:buClr>
                <a:srgbClr val="000000"/>
              </a:buClr>
              <a:buSzPts val="2000"/>
              <a:buFont typeface="Arial"/>
              <a:buNone/>
            </a:pPr>
            <a:r>
              <a:t/>
            </a:r>
            <a:endParaRPr b="0" i="0" sz="2000" u="none" cap="none" strike="noStrike">
              <a:solidFill>
                <a:srgbClr val="2B2B2B"/>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rgbClr val="2B2B2B"/>
              </a:buClr>
              <a:buSzPts val="2000"/>
              <a:buFont typeface="Poppins Light"/>
              <a:buChar char="●"/>
            </a:pPr>
            <a:r>
              <a:rPr i="0" lang="en-US" sz="2000" u="none" cap="none" strike="noStrike">
                <a:solidFill>
                  <a:srgbClr val="2B2B2B"/>
                </a:solidFill>
                <a:latin typeface="Poppins Medium"/>
                <a:ea typeface="Poppins Medium"/>
                <a:cs typeface="Poppins Medium"/>
                <a:sym typeface="Poppins Medium"/>
              </a:rPr>
              <a:t>Practise designing creative and realistic micro-actions for awareness and support</a:t>
            </a:r>
            <a:r>
              <a:rPr lang="en-US" sz="2000">
                <a:solidFill>
                  <a:srgbClr val="2B2B2B"/>
                </a:solidFill>
                <a:latin typeface="Poppins Medium"/>
                <a:ea typeface="Poppins Medium"/>
                <a:cs typeface="Poppins Medium"/>
                <a:sym typeface="Poppins Medium"/>
              </a:rPr>
              <a:t>: </a:t>
            </a:r>
            <a:r>
              <a:rPr lang="en-US" sz="2000">
                <a:solidFill>
                  <a:srgbClr val="2B2B2B"/>
                </a:solidFill>
                <a:latin typeface="Poppins Light"/>
                <a:ea typeface="Poppins Light"/>
                <a:cs typeface="Poppins Light"/>
                <a:sym typeface="Poppins Light"/>
              </a:rPr>
              <a:t>Give teams hands-on experience making short, achievable actions (posters, short skits,...) that raise awareness or offer peer support.</a:t>
            </a:r>
            <a:endParaRPr b="0" i="0" sz="2000" u="none" cap="none" strike="noStrike">
              <a:solidFill>
                <a:srgbClr val="2B2B2B"/>
              </a:solidFill>
              <a:latin typeface="Poppins Light"/>
              <a:ea typeface="Poppins Light"/>
              <a:cs typeface="Poppins Light"/>
              <a:sym typeface="Poppins Light"/>
            </a:endParaRPr>
          </a:p>
          <a:p>
            <a:pPr indent="0" lvl="0" marL="457200" marR="0" rtl="0" algn="l">
              <a:lnSpc>
                <a:spcPct val="115000"/>
              </a:lnSpc>
              <a:spcBef>
                <a:spcPts val="0"/>
              </a:spcBef>
              <a:spcAft>
                <a:spcPts val="0"/>
              </a:spcAft>
              <a:buClr>
                <a:srgbClr val="000000"/>
              </a:buClr>
              <a:buSzPts val="2000"/>
              <a:buFont typeface="Arial"/>
              <a:buNone/>
            </a:pPr>
            <a:r>
              <a:t/>
            </a:r>
            <a:endParaRPr b="0" i="0" sz="2000" u="none" cap="none" strike="noStrike">
              <a:solidFill>
                <a:srgbClr val="2B2B2B"/>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rgbClr val="2B2B2B"/>
              </a:buClr>
              <a:buSzPts val="2000"/>
              <a:buFont typeface="Poppins Light"/>
              <a:buChar char="●"/>
            </a:pPr>
            <a:r>
              <a:rPr i="0" lang="en-US" sz="2000" u="none" cap="none" strike="noStrike">
                <a:solidFill>
                  <a:srgbClr val="2B2B2B"/>
                </a:solidFill>
                <a:latin typeface="Poppins Medium"/>
                <a:ea typeface="Poppins Medium"/>
                <a:cs typeface="Poppins Medium"/>
                <a:sym typeface="Poppins Medium"/>
              </a:rPr>
              <a:t>Reflect on personal experiences and recognise the value of empathy and active listening</a:t>
            </a:r>
            <a:r>
              <a:rPr lang="en-US" sz="2000">
                <a:solidFill>
                  <a:srgbClr val="2B2B2B"/>
                </a:solidFill>
                <a:latin typeface="Poppins Medium"/>
                <a:ea typeface="Poppins Medium"/>
                <a:cs typeface="Poppins Medium"/>
                <a:sym typeface="Poppins Medium"/>
              </a:rPr>
              <a:t>: </a:t>
            </a:r>
            <a:r>
              <a:rPr lang="en-US" sz="2000">
                <a:solidFill>
                  <a:srgbClr val="2B2B2B"/>
                </a:solidFill>
                <a:latin typeface="Poppins Light"/>
                <a:ea typeface="Poppins Light"/>
                <a:cs typeface="Poppins Light"/>
                <a:sym typeface="Poppins Light"/>
              </a:rPr>
              <a:t>Use campaign design to surface personal stories and practise empathetic listening, core skills for peer educators when supporting others under digital pressure.</a:t>
            </a:r>
            <a:endParaRPr b="0" i="0" sz="2000" u="none" cap="none" strike="noStrike">
              <a:solidFill>
                <a:srgbClr val="2B2B2B"/>
              </a:solidFill>
              <a:latin typeface="Poppins Light"/>
              <a:ea typeface="Poppins Light"/>
              <a:cs typeface="Poppins Light"/>
              <a:sym typeface="Poppins Light"/>
            </a:endParaRPr>
          </a:p>
          <a:p>
            <a:pPr indent="0" lvl="0" marL="457200" marR="0" rtl="0" algn="l">
              <a:lnSpc>
                <a:spcPct val="115000"/>
              </a:lnSpc>
              <a:spcBef>
                <a:spcPts val="0"/>
              </a:spcBef>
              <a:spcAft>
                <a:spcPts val="0"/>
              </a:spcAft>
              <a:buClr>
                <a:srgbClr val="000000"/>
              </a:buClr>
              <a:buSzPts val="2000"/>
              <a:buFont typeface="Arial"/>
              <a:buNone/>
            </a:pPr>
            <a:r>
              <a:t/>
            </a:r>
            <a:endParaRPr b="0" i="0" sz="2000" u="none" cap="none" strike="noStrike">
              <a:solidFill>
                <a:srgbClr val="2B2B2B"/>
              </a:solidFill>
              <a:latin typeface="Poppins Light"/>
              <a:ea typeface="Poppins Light"/>
              <a:cs typeface="Poppins Light"/>
              <a:sym typeface="Poppins Light"/>
            </a:endParaRPr>
          </a:p>
          <a:p>
            <a:pPr indent="-355600" lvl="0" marL="457200" marR="0" rtl="0" algn="l">
              <a:lnSpc>
                <a:spcPct val="115000"/>
              </a:lnSpc>
              <a:spcBef>
                <a:spcPts val="0"/>
              </a:spcBef>
              <a:spcAft>
                <a:spcPts val="0"/>
              </a:spcAft>
              <a:buClr>
                <a:srgbClr val="2B2B2B"/>
              </a:buClr>
              <a:buSzPts val="2000"/>
              <a:buFont typeface="Poppins Light"/>
              <a:buChar char="●"/>
            </a:pPr>
            <a:r>
              <a:rPr i="0" lang="en-US" sz="2000" u="none" cap="none" strike="noStrike">
                <a:solidFill>
                  <a:srgbClr val="2B2B2B"/>
                </a:solidFill>
                <a:latin typeface="Poppins Medium"/>
                <a:ea typeface="Poppins Medium"/>
                <a:cs typeface="Poppins Medium"/>
                <a:sym typeface="Poppins Medium"/>
              </a:rPr>
              <a:t>Commit to one concrete action they can apply in their school, group, or community</a:t>
            </a:r>
            <a:r>
              <a:rPr lang="en-US" sz="2000">
                <a:solidFill>
                  <a:srgbClr val="2B2B2B"/>
                </a:solidFill>
                <a:latin typeface="Poppins Medium"/>
                <a:ea typeface="Poppins Medium"/>
                <a:cs typeface="Poppins Medium"/>
                <a:sym typeface="Poppins Medium"/>
              </a:rPr>
              <a:t>: </a:t>
            </a:r>
            <a:r>
              <a:rPr lang="en-US" sz="2000">
                <a:solidFill>
                  <a:srgbClr val="2B2B2B"/>
                </a:solidFill>
                <a:latin typeface="Poppins Light"/>
                <a:ea typeface="Poppins Light"/>
                <a:cs typeface="Poppins Light"/>
                <a:sym typeface="Poppins Light"/>
              </a:rPr>
              <a:t>Move from ideas to commitments: each participant leaves with a specific, achievable action they will try and a simple plan to follow up.</a:t>
            </a:r>
            <a:endParaRPr b="0" i="0" sz="2000" u="none" cap="none" strike="noStrike">
              <a:solidFill>
                <a:srgbClr val="2B2B2B"/>
              </a:solidFill>
              <a:latin typeface="Poppins Light"/>
              <a:ea typeface="Poppins Light"/>
              <a:cs typeface="Poppins Light"/>
              <a:sym typeface="Poppins Light"/>
            </a:endParaRPr>
          </a:p>
        </p:txBody>
      </p:sp>
      <p:pic>
        <p:nvPicPr>
          <p:cNvPr descr="Business hands holding verified candidate icon with surrounding HR and growth symbols, representing human resource management, talent acquisition, employee evaluation, and recruitment success. (Provided by Getty Images)" id="143" name="Google Shape;143;p3"/>
          <p:cNvPicPr preferRelativeResize="0"/>
          <p:nvPr/>
        </p:nvPicPr>
        <p:blipFill rotWithShape="1">
          <a:blip r:embed="rId9">
            <a:alphaModFix/>
          </a:blip>
          <a:srcRect b="0" l="7793" r="8580" t="0"/>
          <a:stretch/>
        </p:blipFill>
        <p:spPr>
          <a:xfrm>
            <a:off x="787100" y="4758060"/>
            <a:ext cx="6607171" cy="422414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5"/>
          <p:cNvSpPr/>
          <p:nvPr/>
        </p:nvSpPr>
        <p:spPr>
          <a:xfrm>
            <a:off x="16502440" y="5698436"/>
            <a:ext cx="718402" cy="1037403"/>
          </a:xfrm>
          <a:custGeom>
            <a:rect b="b" l="l" r="r" t="t"/>
            <a:pathLst>
              <a:path extrusionOk="0" h="1037403" w="1037403">
                <a:moveTo>
                  <a:pt x="0" y="0"/>
                </a:moveTo>
                <a:lnTo>
                  <a:pt x="1037402" y="0"/>
                </a:lnTo>
                <a:lnTo>
                  <a:pt x="1037402" y="1037402"/>
                </a:lnTo>
                <a:lnTo>
                  <a:pt x="0" y="1037402"/>
                </a:lnTo>
                <a:lnTo>
                  <a:pt x="0" y="0"/>
                </a:lnTo>
                <a:close/>
              </a:path>
            </a:pathLst>
          </a:custGeom>
          <a:blipFill rotWithShape="1">
            <a:blip r:embed="rId3">
              <a:alphaModFix/>
            </a:blip>
            <a:stretch>
              <a:fillRect b="0" l="0" r="0" t="0"/>
            </a:stretch>
          </a:blipFill>
          <a:ln>
            <a:noFill/>
          </a:ln>
        </p:spPr>
      </p:sp>
      <p:sp>
        <p:nvSpPr>
          <p:cNvPr id="149" name="Google Shape;149;p5"/>
          <p:cNvSpPr/>
          <p:nvPr/>
        </p:nvSpPr>
        <p:spPr>
          <a:xfrm>
            <a:off x="2653899" y="2894071"/>
            <a:ext cx="1269328" cy="1183523"/>
          </a:xfrm>
          <a:custGeom>
            <a:rect b="b" l="l" r="r" t="t"/>
            <a:pathLst>
              <a:path extrusionOk="0" h="1183523" w="1183523">
                <a:moveTo>
                  <a:pt x="0" y="0"/>
                </a:moveTo>
                <a:lnTo>
                  <a:pt x="1183523" y="0"/>
                </a:lnTo>
                <a:lnTo>
                  <a:pt x="1183523" y="1183523"/>
                </a:lnTo>
                <a:lnTo>
                  <a:pt x="0" y="1183523"/>
                </a:lnTo>
                <a:lnTo>
                  <a:pt x="0" y="0"/>
                </a:lnTo>
                <a:close/>
              </a:path>
            </a:pathLst>
          </a:custGeom>
          <a:blipFill rotWithShape="1">
            <a:blip r:embed="rId4">
              <a:alphaModFix/>
            </a:blip>
            <a:stretch>
              <a:fillRect b="0" l="0" r="0" t="0"/>
            </a:stretch>
          </a:blipFill>
          <a:ln>
            <a:noFill/>
          </a:ln>
        </p:spPr>
      </p:sp>
      <p:sp>
        <p:nvSpPr>
          <p:cNvPr id="150" name="Google Shape;150;p5"/>
          <p:cNvSpPr/>
          <p:nvPr/>
        </p:nvSpPr>
        <p:spPr>
          <a:xfrm>
            <a:off x="0" y="661821"/>
            <a:ext cx="851427" cy="851427"/>
          </a:xfrm>
          <a:custGeom>
            <a:rect b="b" l="l" r="r" t="t"/>
            <a:pathLst>
              <a:path extrusionOk="0" h="851427" w="851427">
                <a:moveTo>
                  <a:pt x="0" y="0"/>
                </a:moveTo>
                <a:lnTo>
                  <a:pt x="851427" y="0"/>
                </a:lnTo>
                <a:lnTo>
                  <a:pt x="851427" y="851428"/>
                </a:lnTo>
                <a:lnTo>
                  <a:pt x="0" y="851428"/>
                </a:lnTo>
                <a:lnTo>
                  <a:pt x="0" y="0"/>
                </a:lnTo>
                <a:close/>
              </a:path>
            </a:pathLst>
          </a:custGeom>
          <a:blipFill rotWithShape="1">
            <a:blip r:embed="rId5">
              <a:alphaModFix/>
            </a:blip>
            <a:stretch>
              <a:fillRect b="0" l="0" r="0" t="0"/>
            </a:stretch>
          </a:blipFill>
          <a:ln>
            <a:noFill/>
          </a:ln>
        </p:spPr>
      </p:sp>
      <p:sp>
        <p:nvSpPr>
          <p:cNvPr id="151" name="Google Shape;151;p5"/>
          <p:cNvSpPr txBox="1"/>
          <p:nvPr/>
        </p:nvSpPr>
        <p:spPr>
          <a:xfrm>
            <a:off x="4815295" y="946535"/>
            <a:ext cx="8657400" cy="984900"/>
          </a:xfrm>
          <a:prstGeom prst="rect">
            <a:avLst/>
          </a:prstGeom>
          <a:noFill/>
          <a:ln>
            <a:noFill/>
          </a:ln>
        </p:spPr>
        <p:txBody>
          <a:bodyPr anchorCtr="0" anchor="t" bIns="0" lIns="0" spcFirstLastPara="1" rIns="0" wrap="square" tIns="0">
            <a:spAutoFit/>
          </a:bodyPr>
          <a:lstStyle/>
          <a:p>
            <a:pPr indent="0" lvl="0" marL="0" marR="0" rtl="0" algn="ctr">
              <a:lnSpc>
                <a:spcPct val="110001"/>
              </a:lnSpc>
              <a:spcBef>
                <a:spcPts val="0"/>
              </a:spcBef>
              <a:spcAft>
                <a:spcPts val="0"/>
              </a:spcAft>
              <a:buClr>
                <a:srgbClr val="000000"/>
              </a:buClr>
              <a:buSzPts val="6399"/>
              <a:buFont typeface="Arial"/>
              <a:buNone/>
            </a:pPr>
            <a:r>
              <a:rPr b="1" i="0" lang="en-US" sz="6399" u="none" cap="none" strike="noStrike">
                <a:solidFill>
                  <a:srgbClr val="2B2B2B"/>
                </a:solidFill>
                <a:latin typeface="Poppins"/>
                <a:ea typeface="Poppins"/>
                <a:cs typeface="Poppins"/>
                <a:sym typeface="Poppins"/>
              </a:rPr>
              <a:t>Mini Campaign Lab</a:t>
            </a:r>
            <a:endParaRPr b="0" i="0" sz="1400" u="none" cap="none" strike="noStrike">
              <a:solidFill>
                <a:srgbClr val="000000"/>
              </a:solidFill>
              <a:latin typeface="Arial"/>
              <a:ea typeface="Arial"/>
              <a:cs typeface="Arial"/>
              <a:sym typeface="Arial"/>
            </a:endParaRPr>
          </a:p>
        </p:txBody>
      </p:sp>
      <p:grpSp>
        <p:nvGrpSpPr>
          <p:cNvPr id="152" name="Google Shape;152;p5"/>
          <p:cNvGrpSpPr/>
          <p:nvPr/>
        </p:nvGrpSpPr>
        <p:grpSpPr>
          <a:xfrm>
            <a:off x="3543225" y="3205152"/>
            <a:ext cx="4964404" cy="760177"/>
            <a:chOff x="0" y="0"/>
            <a:chExt cx="1220295" cy="692707"/>
          </a:xfrm>
        </p:grpSpPr>
        <p:sp>
          <p:nvSpPr>
            <p:cNvPr id="153" name="Google Shape;153;p5"/>
            <p:cNvSpPr/>
            <p:nvPr/>
          </p:nvSpPr>
          <p:spPr>
            <a:xfrm>
              <a:off x="0" y="0"/>
              <a:ext cx="1220295" cy="692707"/>
            </a:xfrm>
            <a:custGeom>
              <a:rect b="b" l="l" r="r" t="t"/>
              <a:pathLst>
                <a:path extrusionOk="0" h="692707" w="1220295">
                  <a:moveTo>
                    <a:pt x="0" y="0"/>
                  </a:moveTo>
                  <a:lnTo>
                    <a:pt x="1220295" y="0"/>
                  </a:lnTo>
                  <a:lnTo>
                    <a:pt x="1220295" y="692707"/>
                  </a:lnTo>
                  <a:lnTo>
                    <a:pt x="0" y="692707"/>
                  </a:lnTo>
                  <a:close/>
                </a:path>
              </a:pathLst>
            </a:custGeom>
            <a:solidFill>
              <a:srgbClr val="000000">
                <a:alpha val="0"/>
              </a:srgbClr>
            </a:solidFill>
            <a:ln cap="sq" cmpd="sng" w="38100">
              <a:solidFill>
                <a:srgbClr val="286291"/>
              </a:solidFill>
              <a:prstDash val="solid"/>
              <a:miter lim="8000"/>
              <a:headEnd len="sm" w="sm" type="none"/>
              <a:tailEnd len="sm" w="sm" type="none"/>
            </a:ln>
          </p:spPr>
        </p:sp>
        <p:sp>
          <p:nvSpPr>
            <p:cNvPr id="154" name="Google Shape;154;p5"/>
            <p:cNvSpPr txBox="1"/>
            <p:nvPr/>
          </p:nvSpPr>
          <p:spPr>
            <a:xfrm>
              <a:off x="0" y="9525"/>
              <a:ext cx="1220295" cy="683182"/>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5" name="Google Shape;155;p5"/>
          <p:cNvSpPr txBox="1"/>
          <p:nvPr/>
        </p:nvSpPr>
        <p:spPr>
          <a:xfrm>
            <a:off x="3674925" y="3495484"/>
            <a:ext cx="4701000" cy="307800"/>
          </a:xfrm>
          <a:prstGeom prst="rect">
            <a:avLst/>
          </a:prstGeom>
          <a:noFill/>
          <a:ln>
            <a:noFill/>
          </a:ln>
        </p:spPr>
        <p:txBody>
          <a:bodyPr anchorCtr="0" anchor="t" bIns="0" lIns="0" spcFirstLastPara="1" rIns="0" wrap="square" tIns="0">
            <a:spAutoFit/>
          </a:bodyPr>
          <a:lstStyle/>
          <a:p>
            <a:pPr indent="0" lvl="0" marL="0" marR="0" rtl="0" algn="ctr">
              <a:lnSpc>
                <a:spcPct val="160031"/>
              </a:lnSpc>
              <a:spcBef>
                <a:spcPts val="0"/>
              </a:spcBef>
              <a:spcAft>
                <a:spcPts val="0"/>
              </a:spcAft>
              <a:buClr>
                <a:srgbClr val="000000"/>
              </a:buClr>
              <a:buSzPts val="2000"/>
              <a:buFont typeface="Arial"/>
              <a:buNone/>
            </a:pPr>
            <a:r>
              <a:rPr b="0" i="0" lang="en-US" sz="2000" u="none" cap="none" strike="noStrike">
                <a:solidFill>
                  <a:srgbClr val="2B2B2B"/>
                </a:solidFill>
                <a:latin typeface="Poppins Light"/>
                <a:ea typeface="Poppins Light"/>
                <a:cs typeface="Poppins Light"/>
                <a:sym typeface="Poppins Light"/>
              </a:rPr>
              <a:t>Split into small groups </a:t>
            </a:r>
            <a:r>
              <a:rPr lang="en-US" sz="2000">
                <a:solidFill>
                  <a:srgbClr val="2B2B2B"/>
                </a:solidFill>
                <a:latin typeface="Poppins Light"/>
                <a:ea typeface="Poppins Light"/>
                <a:cs typeface="Poppins Light"/>
                <a:sym typeface="Poppins Light"/>
              </a:rPr>
              <a:t> </a:t>
            </a:r>
            <a:r>
              <a:rPr b="0" i="0" lang="en-US" sz="2000" u="none" cap="none" strike="noStrike">
                <a:solidFill>
                  <a:srgbClr val="2B2B2B"/>
                </a:solidFill>
                <a:latin typeface="Poppins Light"/>
                <a:ea typeface="Poppins Light"/>
                <a:cs typeface="Poppins Light"/>
                <a:sym typeface="Poppins Light"/>
              </a:rPr>
              <a:t>(3–4 people).</a:t>
            </a:r>
            <a:endParaRPr b="0" i="0" sz="2000" u="none" cap="none" strike="noStrike">
              <a:solidFill>
                <a:srgbClr val="000000"/>
              </a:solidFill>
              <a:latin typeface="Arial"/>
              <a:ea typeface="Arial"/>
              <a:cs typeface="Arial"/>
              <a:sym typeface="Arial"/>
            </a:endParaRPr>
          </a:p>
        </p:txBody>
      </p:sp>
      <p:grpSp>
        <p:nvGrpSpPr>
          <p:cNvPr id="156" name="Google Shape;156;p5"/>
          <p:cNvGrpSpPr/>
          <p:nvPr/>
        </p:nvGrpSpPr>
        <p:grpSpPr>
          <a:xfrm>
            <a:off x="8807600" y="2472996"/>
            <a:ext cx="7214018" cy="2025683"/>
            <a:chOff x="0" y="0"/>
            <a:chExt cx="1220295" cy="692707"/>
          </a:xfrm>
        </p:grpSpPr>
        <p:sp>
          <p:nvSpPr>
            <p:cNvPr id="157" name="Google Shape;157;p5"/>
            <p:cNvSpPr/>
            <p:nvPr/>
          </p:nvSpPr>
          <p:spPr>
            <a:xfrm>
              <a:off x="0" y="0"/>
              <a:ext cx="1220295" cy="692707"/>
            </a:xfrm>
            <a:custGeom>
              <a:rect b="b" l="l" r="r" t="t"/>
              <a:pathLst>
                <a:path extrusionOk="0" h="692707" w="1220295">
                  <a:moveTo>
                    <a:pt x="0" y="0"/>
                  </a:moveTo>
                  <a:lnTo>
                    <a:pt x="1220295" y="0"/>
                  </a:lnTo>
                  <a:lnTo>
                    <a:pt x="1220295" y="692707"/>
                  </a:lnTo>
                  <a:lnTo>
                    <a:pt x="0" y="692707"/>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158" name="Google Shape;158;p5"/>
            <p:cNvSpPr txBox="1"/>
            <p:nvPr/>
          </p:nvSpPr>
          <p:spPr>
            <a:xfrm>
              <a:off x="0" y="9525"/>
              <a:ext cx="1220295" cy="683182"/>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9" name="Google Shape;159;p5"/>
          <p:cNvSpPr txBox="1"/>
          <p:nvPr/>
        </p:nvSpPr>
        <p:spPr>
          <a:xfrm>
            <a:off x="9089750" y="2639746"/>
            <a:ext cx="6931800" cy="1695600"/>
          </a:xfrm>
          <a:prstGeom prst="rect">
            <a:avLst/>
          </a:prstGeom>
          <a:noFill/>
          <a:ln>
            <a:noFill/>
          </a:ln>
        </p:spPr>
        <p:txBody>
          <a:bodyPr anchorCtr="0" anchor="t" bIns="0" lIns="0" spcFirstLastPara="1" rIns="0" wrap="square" tIns="0">
            <a:spAutoFit/>
          </a:bodyPr>
          <a:lstStyle/>
          <a:p>
            <a:pPr indent="0" lvl="0" marL="0" marR="0" rtl="0" algn="l">
              <a:lnSpc>
                <a:spcPct val="160031"/>
              </a:lnSpc>
              <a:spcBef>
                <a:spcPts val="0"/>
              </a:spcBef>
              <a:spcAft>
                <a:spcPts val="0"/>
              </a:spcAft>
              <a:buClr>
                <a:srgbClr val="000000"/>
              </a:buClr>
              <a:buSzPts val="1899"/>
              <a:buFont typeface="Arial"/>
              <a:buNone/>
            </a:pPr>
            <a:r>
              <a:rPr b="1" i="0" lang="en-US" sz="1899" u="none" cap="none" strike="noStrike">
                <a:solidFill>
                  <a:srgbClr val="2B2B2B"/>
                </a:solidFill>
                <a:latin typeface="Poppins"/>
                <a:ea typeface="Poppins"/>
                <a:cs typeface="Poppins"/>
                <a:sym typeface="Poppins"/>
              </a:rPr>
              <a:t>Provide guiding prompts:</a:t>
            </a:r>
            <a:endParaRPr b="1" i="0" sz="1899" u="none" cap="none" strike="noStrike">
              <a:solidFill>
                <a:srgbClr val="2B2B2B"/>
              </a:solidFill>
              <a:latin typeface="Poppins"/>
              <a:ea typeface="Poppins"/>
              <a:cs typeface="Poppins"/>
              <a:sym typeface="Poppins"/>
            </a:endParaRPr>
          </a:p>
          <a:p>
            <a:pPr indent="0" lvl="0" marL="0" marR="0" rtl="0" algn="l">
              <a:lnSpc>
                <a:spcPct val="160031"/>
              </a:lnSpc>
              <a:spcBef>
                <a:spcPts val="0"/>
              </a:spcBef>
              <a:spcAft>
                <a:spcPts val="0"/>
              </a:spcAft>
              <a:buClr>
                <a:srgbClr val="000000"/>
              </a:buClr>
              <a:buSzPts val="1899"/>
              <a:buFont typeface="Arial"/>
              <a:buNone/>
            </a:pPr>
            <a:r>
              <a:rPr b="0" i="0" lang="en-US" sz="1899" u="none" cap="none" strike="noStrike">
                <a:solidFill>
                  <a:srgbClr val="2B2B2B"/>
                </a:solidFill>
                <a:latin typeface="Poppins Light"/>
                <a:ea typeface="Poppins Light"/>
                <a:cs typeface="Poppins Light"/>
                <a:sym typeface="Poppins Light"/>
              </a:rPr>
              <a:t>What is your main message?</a:t>
            </a:r>
            <a:endParaRPr b="0" i="0" sz="1899" u="none" cap="none" strike="noStrike">
              <a:solidFill>
                <a:srgbClr val="2B2B2B"/>
              </a:solidFill>
              <a:latin typeface="Poppins Light"/>
              <a:ea typeface="Poppins Light"/>
              <a:cs typeface="Poppins Light"/>
              <a:sym typeface="Poppins Light"/>
            </a:endParaRPr>
          </a:p>
          <a:p>
            <a:pPr indent="0" lvl="0" marL="0" marR="0" rtl="0" algn="l">
              <a:lnSpc>
                <a:spcPct val="160031"/>
              </a:lnSpc>
              <a:spcBef>
                <a:spcPts val="0"/>
              </a:spcBef>
              <a:spcAft>
                <a:spcPts val="0"/>
              </a:spcAft>
              <a:buClr>
                <a:srgbClr val="000000"/>
              </a:buClr>
              <a:buSzPts val="1899"/>
              <a:buFont typeface="Arial"/>
              <a:buNone/>
            </a:pPr>
            <a:r>
              <a:rPr b="0" i="0" lang="en-US" sz="1899" u="none" cap="none" strike="noStrike">
                <a:solidFill>
                  <a:srgbClr val="2B2B2B"/>
                </a:solidFill>
                <a:latin typeface="Poppins Light"/>
                <a:ea typeface="Poppins Light"/>
                <a:cs typeface="Poppins Light"/>
                <a:sym typeface="Poppins Light"/>
              </a:rPr>
              <a:t>Who is your audience (friends, classmates, community)?</a:t>
            </a:r>
            <a:endParaRPr b="0" i="0" sz="1899" u="none" cap="none" strike="noStrike">
              <a:solidFill>
                <a:srgbClr val="2B2B2B"/>
              </a:solidFill>
              <a:latin typeface="Poppins Light"/>
              <a:ea typeface="Poppins Light"/>
              <a:cs typeface="Poppins Light"/>
              <a:sym typeface="Poppins Light"/>
            </a:endParaRPr>
          </a:p>
          <a:p>
            <a:pPr indent="0" lvl="0" marL="0" marR="0" rtl="0" algn="l">
              <a:lnSpc>
                <a:spcPct val="160031"/>
              </a:lnSpc>
              <a:spcBef>
                <a:spcPts val="0"/>
              </a:spcBef>
              <a:spcAft>
                <a:spcPts val="0"/>
              </a:spcAft>
              <a:buClr>
                <a:srgbClr val="000000"/>
              </a:buClr>
              <a:buSzPts val="1899"/>
              <a:buFont typeface="Arial"/>
              <a:buNone/>
            </a:pPr>
            <a:r>
              <a:rPr b="0" i="0" lang="en-US" sz="1899" u="none" cap="none" strike="noStrike">
                <a:solidFill>
                  <a:srgbClr val="2B2B2B"/>
                </a:solidFill>
                <a:latin typeface="Poppins Light"/>
                <a:ea typeface="Poppins Light"/>
                <a:cs typeface="Poppins Light"/>
                <a:sym typeface="Poppins Light"/>
              </a:rPr>
              <a:t>What format will you use to reach them?</a:t>
            </a:r>
            <a:endParaRPr b="0" i="0" sz="1899" u="none" cap="none" strike="noStrike">
              <a:solidFill>
                <a:srgbClr val="2B2B2B"/>
              </a:solidFill>
              <a:latin typeface="Poppins Light"/>
              <a:ea typeface="Poppins Light"/>
              <a:cs typeface="Poppins Light"/>
              <a:sym typeface="Poppins Light"/>
            </a:endParaRPr>
          </a:p>
        </p:txBody>
      </p:sp>
      <p:grpSp>
        <p:nvGrpSpPr>
          <p:cNvPr id="160" name="Google Shape;160;p5"/>
          <p:cNvGrpSpPr/>
          <p:nvPr/>
        </p:nvGrpSpPr>
        <p:grpSpPr>
          <a:xfrm>
            <a:off x="2986750" y="4821800"/>
            <a:ext cx="9818362" cy="5189484"/>
            <a:chOff x="0" y="0"/>
            <a:chExt cx="1238082" cy="692707"/>
          </a:xfrm>
        </p:grpSpPr>
        <p:sp>
          <p:nvSpPr>
            <p:cNvPr id="161" name="Google Shape;161;p5"/>
            <p:cNvSpPr/>
            <p:nvPr/>
          </p:nvSpPr>
          <p:spPr>
            <a:xfrm>
              <a:off x="0" y="0"/>
              <a:ext cx="1238082" cy="692707"/>
            </a:xfrm>
            <a:custGeom>
              <a:rect b="b" l="l" r="r" t="t"/>
              <a:pathLst>
                <a:path extrusionOk="0" h="692707" w="1238082">
                  <a:moveTo>
                    <a:pt x="0" y="0"/>
                  </a:moveTo>
                  <a:lnTo>
                    <a:pt x="1238082" y="0"/>
                  </a:lnTo>
                  <a:lnTo>
                    <a:pt x="1238082" y="692707"/>
                  </a:lnTo>
                  <a:lnTo>
                    <a:pt x="0" y="692707"/>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162" name="Google Shape;162;p5"/>
            <p:cNvSpPr txBox="1"/>
            <p:nvPr/>
          </p:nvSpPr>
          <p:spPr>
            <a:xfrm>
              <a:off x="0" y="9525"/>
              <a:ext cx="1238082" cy="683182"/>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3" name="Google Shape;163;p5"/>
          <p:cNvSpPr txBox="1"/>
          <p:nvPr/>
        </p:nvSpPr>
        <p:spPr>
          <a:xfrm>
            <a:off x="3209251" y="4999550"/>
            <a:ext cx="5104500" cy="4868100"/>
          </a:xfrm>
          <a:prstGeom prst="rect">
            <a:avLst/>
          </a:prstGeom>
          <a:noFill/>
          <a:ln>
            <a:noFill/>
          </a:ln>
        </p:spPr>
        <p:txBody>
          <a:bodyPr anchorCtr="0" anchor="t" bIns="0" lIns="0" spcFirstLastPara="1" rIns="0" wrap="square" tIns="0">
            <a:spAutoFit/>
          </a:bodyPr>
          <a:lstStyle/>
          <a:p>
            <a:pPr indent="0" lvl="0" marL="0" marR="0" rtl="0" algn="l">
              <a:lnSpc>
                <a:spcPct val="160031"/>
              </a:lnSpc>
              <a:spcBef>
                <a:spcPts val="0"/>
              </a:spcBef>
              <a:spcAft>
                <a:spcPts val="0"/>
              </a:spcAft>
              <a:buClr>
                <a:srgbClr val="000000"/>
              </a:buClr>
              <a:buSzPts val="1700"/>
              <a:buFont typeface="Arial"/>
              <a:buNone/>
            </a:pPr>
            <a:r>
              <a:rPr b="0" i="0" lang="en-US" sz="1700" u="none" cap="none" strike="noStrike">
                <a:solidFill>
                  <a:srgbClr val="2B2B2B"/>
                </a:solidFill>
                <a:latin typeface="Poppins Light"/>
                <a:ea typeface="Poppins Light"/>
                <a:cs typeface="Poppins Light"/>
                <a:sym typeface="Poppins Light"/>
              </a:rPr>
              <a:t>Each group designs a </a:t>
            </a:r>
            <a:r>
              <a:rPr b="1" i="0" lang="en-US" sz="1700" u="none" cap="none" strike="noStrike">
                <a:solidFill>
                  <a:srgbClr val="2B2B2B"/>
                </a:solidFill>
                <a:latin typeface="Poppins"/>
                <a:ea typeface="Poppins"/>
                <a:cs typeface="Poppins"/>
                <a:sym typeface="Poppins"/>
              </a:rPr>
              <a:t>micro-campaign</a:t>
            </a:r>
            <a:r>
              <a:rPr b="0" i="0" lang="en-US" sz="1700" u="none" cap="none" strike="noStrike">
                <a:solidFill>
                  <a:srgbClr val="2B2B2B"/>
                </a:solidFill>
                <a:latin typeface="Poppins Light"/>
                <a:ea typeface="Poppins Light"/>
                <a:cs typeface="Poppins Light"/>
                <a:sym typeface="Poppins Light"/>
              </a:rPr>
              <a:t> around digital well-being, choosing a format such as:</a:t>
            </a:r>
            <a:endParaRPr b="0" i="0" sz="1700" u="none" cap="none" strike="noStrike">
              <a:solidFill>
                <a:srgbClr val="2B2B2B"/>
              </a:solidFill>
              <a:latin typeface="Poppins Light"/>
              <a:ea typeface="Poppins Light"/>
              <a:cs typeface="Poppins Light"/>
              <a:sym typeface="Poppins Light"/>
            </a:endParaRPr>
          </a:p>
          <a:p>
            <a:pPr indent="-336550" lvl="0" marL="457200" marR="0" rtl="0" algn="l">
              <a:lnSpc>
                <a:spcPct val="160031"/>
              </a:lnSpc>
              <a:spcBef>
                <a:spcPts val="0"/>
              </a:spcBef>
              <a:spcAft>
                <a:spcPts val="0"/>
              </a:spcAft>
              <a:buClr>
                <a:srgbClr val="2B2B2B"/>
              </a:buClr>
              <a:buSzPts val="1700"/>
              <a:buFont typeface="Poppins Light"/>
              <a:buChar char="●"/>
            </a:pPr>
            <a:r>
              <a:rPr b="0" i="0" lang="en-US" sz="1700" u="none" cap="none" strike="noStrike">
                <a:solidFill>
                  <a:srgbClr val="2B2B2B"/>
                </a:solidFill>
                <a:latin typeface="Poppins Light"/>
                <a:ea typeface="Poppins Light"/>
                <a:cs typeface="Poppins Light"/>
                <a:sym typeface="Poppins Light"/>
              </a:rPr>
              <a:t>A poster with a slogan and simple tips</a:t>
            </a:r>
            <a:r>
              <a:rPr lang="en-US" sz="1700">
                <a:solidFill>
                  <a:srgbClr val="2B2B2B"/>
                </a:solidFill>
                <a:latin typeface="Poppins Light"/>
                <a:ea typeface="Poppins Light"/>
                <a:cs typeface="Poppins Light"/>
                <a:sym typeface="Poppins Light"/>
              </a:rPr>
              <a:t>: </a:t>
            </a:r>
            <a:endParaRPr sz="1700">
              <a:solidFill>
                <a:srgbClr val="2B2B2B"/>
              </a:solidFill>
              <a:latin typeface="Poppins Light"/>
              <a:ea typeface="Poppins Light"/>
              <a:cs typeface="Poppins Light"/>
              <a:sym typeface="Poppins Light"/>
            </a:endParaRPr>
          </a:p>
          <a:p>
            <a:pPr indent="0" lvl="0" marL="457200" marR="0" rtl="0" algn="l">
              <a:lnSpc>
                <a:spcPct val="160031"/>
              </a:lnSpc>
              <a:spcBef>
                <a:spcPts val="0"/>
              </a:spcBef>
              <a:spcAft>
                <a:spcPts val="0"/>
              </a:spcAft>
              <a:buNone/>
            </a:pPr>
            <a:r>
              <a:rPr lang="en-US" sz="1700">
                <a:solidFill>
                  <a:srgbClr val="2B2B2B"/>
                </a:solidFill>
                <a:latin typeface="Poppins Light"/>
                <a:ea typeface="Poppins Light"/>
                <a:cs typeface="Poppins Light"/>
                <a:sym typeface="Poppins Light"/>
              </a:rPr>
              <a:t>- </a:t>
            </a:r>
            <a:r>
              <a:rPr lang="en-US" sz="1700">
                <a:solidFill>
                  <a:srgbClr val="2B2B2B"/>
                </a:solidFill>
                <a:latin typeface="Poppins Light"/>
                <a:ea typeface="Poppins Light"/>
                <a:cs typeface="Poppins Light"/>
                <a:sym typeface="Poppins Light"/>
              </a:rPr>
              <a:t>short, catchy slogan</a:t>
            </a:r>
            <a:endParaRPr sz="1700">
              <a:solidFill>
                <a:srgbClr val="2B2B2B"/>
              </a:solidFill>
              <a:latin typeface="Poppins Light"/>
              <a:ea typeface="Poppins Light"/>
              <a:cs typeface="Poppins Light"/>
              <a:sym typeface="Poppins Light"/>
            </a:endParaRPr>
          </a:p>
          <a:p>
            <a:pPr indent="0" lvl="0" marL="457200" rtl="0" algn="l">
              <a:lnSpc>
                <a:spcPct val="160031"/>
              </a:lnSpc>
              <a:spcBef>
                <a:spcPts val="0"/>
              </a:spcBef>
              <a:spcAft>
                <a:spcPts val="0"/>
              </a:spcAft>
              <a:buNone/>
            </a:pPr>
            <a:r>
              <a:rPr lang="en-US" sz="1700">
                <a:solidFill>
                  <a:srgbClr val="2B2B2B"/>
                </a:solidFill>
                <a:latin typeface="Poppins Light"/>
                <a:ea typeface="Poppins Light"/>
                <a:cs typeface="Poppins Light"/>
                <a:sym typeface="Poppins Light"/>
              </a:rPr>
              <a:t>- 2–3 easy tips or reminders</a:t>
            </a:r>
            <a:endParaRPr sz="1700">
              <a:solidFill>
                <a:srgbClr val="2B2B2B"/>
              </a:solidFill>
              <a:latin typeface="Poppins Light"/>
              <a:ea typeface="Poppins Light"/>
              <a:cs typeface="Poppins Light"/>
              <a:sym typeface="Poppins Light"/>
            </a:endParaRPr>
          </a:p>
          <a:p>
            <a:pPr indent="0" lvl="0" marL="457200" rtl="0" algn="l">
              <a:lnSpc>
                <a:spcPct val="160031"/>
              </a:lnSpc>
              <a:spcBef>
                <a:spcPts val="0"/>
              </a:spcBef>
              <a:spcAft>
                <a:spcPts val="0"/>
              </a:spcAft>
              <a:buNone/>
            </a:pPr>
            <a:r>
              <a:rPr lang="en-US" sz="1700">
                <a:solidFill>
                  <a:srgbClr val="2B2B2B"/>
                </a:solidFill>
                <a:latin typeface="Poppins Light"/>
                <a:ea typeface="Poppins Light"/>
                <a:cs typeface="Poppins Light"/>
                <a:sym typeface="Poppins Light"/>
              </a:rPr>
              <a:t>- clear images or icons</a:t>
            </a:r>
            <a:endParaRPr sz="1700">
              <a:solidFill>
                <a:srgbClr val="2B2B2B"/>
              </a:solidFill>
              <a:latin typeface="Poppins Light"/>
              <a:ea typeface="Poppins Light"/>
              <a:cs typeface="Poppins Light"/>
              <a:sym typeface="Poppins Light"/>
            </a:endParaRPr>
          </a:p>
          <a:p>
            <a:pPr indent="-336550" lvl="0" marL="457200" marR="0" rtl="0" algn="l">
              <a:lnSpc>
                <a:spcPct val="160031"/>
              </a:lnSpc>
              <a:spcBef>
                <a:spcPts val="0"/>
              </a:spcBef>
              <a:spcAft>
                <a:spcPts val="0"/>
              </a:spcAft>
              <a:buClr>
                <a:srgbClr val="2B2B2B"/>
              </a:buClr>
              <a:buSzPts val="1700"/>
              <a:buFont typeface="Poppins Light"/>
              <a:buChar char="●"/>
            </a:pPr>
            <a:r>
              <a:rPr b="0" i="0" lang="en-US" sz="1700" u="none" cap="none" strike="noStrike">
                <a:solidFill>
                  <a:srgbClr val="2B2B2B"/>
                </a:solidFill>
                <a:latin typeface="Poppins Light"/>
                <a:ea typeface="Poppins Light"/>
                <a:cs typeface="Poppins Light"/>
                <a:sym typeface="Poppins Light"/>
              </a:rPr>
              <a:t>A short role-play or skit for a school setting</a:t>
            </a:r>
            <a:r>
              <a:rPr lang="en-US" sz="1700">
                <a:solidFill>
                  <a:srgbClr val="2B2B2B"/>
                </a:solidFill>
                <a:latin typeface="Poppins Light"/>
                <a:ea typeface="Poppins Light"/>
                <a:cs typeface="Poppins Light"/>
                <a:sym typeface="Poppins Light"/>
              </a:rPr>
              <a:t>:</a:t>
            </a:r>
            <a:endParaRPr sz="1700">
              <a:solidFill>
                <a:srgbClr val="2B2B2B"/>
              </a:solidFill>
              <a:latin typeface="Poppins Light"/>
              <a:ea typeface="Poppins Light"/>
              <a:cs typeface="Poppins Light"/>
              <a:sym typeface="Poppins Light"/>
            </a:endParaRPr>
          </a:p>
          <a:p>
            <a:pPr indent="0" lvl="0" marL="457200" rtl="0" algn="l">
              <a:lnSpc>
                <a:spcPct val="160031"/>
              </a:lnSpc>
              <a:spcBef>
                <a:spcPts val="0"/>
              </a:spcBef>
              <a:spcAft>
                <a:spcPts val="0"/>
              </a:spcAft>
              <a:buNone/>
            </a:pPr>
            <a:r>
              <a:rPr lang="en-US" sz="1700">
                <a:solidFill>
                  <a:srgbClr val="2B2B2B"/>
                </a:solidFill>
                <a:latin typeface="Poppins Light"/>
                <a:ea typeface="Poppins Light"/>
                <a:cs typeface="Poppins Light"/>
                <a:sym typeface="Poppins Light"/>
              </a:rPr>
              <a:t>- E</a:t>
            </a:r>
            <a:r>
              <a:rPr lang="en-US" sz="1700">
                <a:solidFill>
                  <a:srgbClr val="2B2B2B"/>
                </a:solidFill>
                <a:latin typeface="Poppins Light"/>
                <a:ea typeface="Poppins Light"/>
                <a:cs typeface="Poppins Light"/>
                <a:sym typeface="Poppins Light"/>
              </a:rPr>
              <a:t>veryday scenario (group chat,, pressure to post, rumours, FOMO)</a:t>
            </a:r>
            <a:endParaRPr sz="1700">
              <a:solidFill>
                <a:srgbClr val="2B2B2B"/>
              </a:solidFill>
              <a:latin typeface="Poppins Light"/>
              <a:ea typeface="Poppins Light"/>
              <a:cs typeface="Poppins Light"/>
              <a:sym typeface="Poppins Light"/>
            </a:endParaRPr>
          </a:p>
          <a:p>
            <a:pPr indent="0" lvl="0" marL="457200" rtl="0" algn="l">
              <a:lnSpc>
                <a:spcPct val="160031"/>
              </a:lnSpc>
              <a:spcBef>
                <a:spcPts val="0"/>
              </a:spcBef>
              <a:spcAft>
                <a:spcPts val="0"/>
              </a:spcAft>
              <a:buNone/>
            </a:pPr>
            <a:r>
              <a:rPr lang="en-US" sz="1700">
                <a:solidFill>
                  <a:srgbClr val="2B2B2B"/>
                </a:solidFill>
                <a:latin typeface="Poppins Light"/>
                <a:ea typeface="Poppins Light"/>
                <a:cs typeface="Poppins Light"/>
                <a:sym typeface="Poppins Light"/>
              </a:rPr>
              <a:t>- Problem + positive solution</a:t>
            </a:r>
            <a:endParaRPr sz="1700">
              <a:solidFill>
                <a:srgbClr val="2B2B2B"/>
              </a:solidFill>
              <a:latin typeface="Poppins Light"/>
              <a:ea typeface="Poppins Light"/>
              <a:cs typeface="Poppins Light"/>
              <a:sym typeface="Poppins Light"/>
            </a:endParaRPr>
          </a:p>
          <a:p>
            <a:pPr indent="0" lvl="0" marL="457200" rtl="0" algn="l">
              <a:lnSpc>
                <a:spcPct val="160031"/>
              </a:lnSpc>
              <a:spcBef>
                <a:spcPts val="0"/>
              </a:spcBef>
              <a:spcAft>
                <a:spcPts val="0"/>
              </a:spcAft>
              <a:buNone/>
            </a:pPr>
            <a:r>
              <a:rPr lang="en-US" sz="1700">
                <a:solidFill>
                  <a:srgbClr val="2B2B2B"/>
                </a:solidFill>
                <a:latin typeface="Poppins Light"/>
                <a:ea typeface="Poppins Light"/>
                <a:cs typeface="Poppins Light"/>
                <a:sym typeface="Poppins Light"/>
              </a:rPr>
              <a:t>- Simple message at the end</a:t>
            </a:r>
            <a:endParaRPr b="0" i="0" sz="1700" u="none" cap="none" strike="noStrike">
              <a:solidFill>
                <a:srgbClr val="2B2B2B"/>
              </a:solidFill>
              <a:latin typeface="Poppins Light"/>
              <a:ea typeface="Poppins Light"/>
              <a:cs typeface="Poppins Light"/>
              <a:sym typeface="Poppins Light"/>
            </a:endParaRPr>
          </a:p>
        </p:txBody>
      </p:sp>
      <p:grpSp>
        <p:nvGrpSpPr>
          <p:cNvPr id="164" name="Google Shape;164;p5"/>
          <p:cNvGrpSpPr/>
          <p:nvPr/>
        </p:nvGrpSpPr>
        <p:grpSpPr>
          <a:xfrm>
            <a:off x="13238125" y="5040250"/>
            <a:ext cx="3252441" cy="1695608"/>
            <a:chOff x="0" y="0"/>
            <a:chExt cx="1238082" cy="692707"/>
          </a:xfrm>
        </p:grpSpPr>
        <p:sp>
          <p:nvSpPr>
            <p:cNvPr id="165" name="Google Shape;165;p5"/>
            <p:cNvSpPr/>
            <p:nvPr/>
          </p:nvSpPr>
          <p:spPr>
            <a:xfrm>
              <a:off x="0" y="0"/>
              <a:ext cx="1238082" cy="692707"/>
            </a:xfrm>
            <a:custGeom>
              <a:rect b="b" l="l" r="r" t="t"/>
              <a:pathLst>
                <a:path extrusionOk="0" h="692707" w="1238082">
                  <a:moveTo>
                    <a:pt x="0" y="0"/>
                  </a:moveTo>
                  <a:lnTo>
                    <a:pt x="1238082" y="0"/>
                  </a:lnTo>
                  <a:lnTo>
                    <a:pt x="1238082" y="692707"/>
                  </a:lnTo>
                  <a:lnTo>
                    <a:pt x="0" y="692707"/>
                  </a:lnTo>
                  <a:close/>
                </a:path>
              </a:pathLst>
            </a:custGeom>
            <a:solidFill>
              <a:srgbClr val="000000">
                <a:alpha val="0"/>
              </a:srgbClr>
            </a:solidFill>
            <a:ln cap="sq" cmpd="sng" w="38100">
              <a:solidFill>
                <a:srgbClr val="286291"/>
              </a:solidFill>
              <a:prstDash val="solid"/>
              <a:miter lim="8000"/>
              <a:headEnd len="sm" w="sm" type="none"/>
              <a:tailEnd len="sm" w="sm" type="none"/>
            </a:ln>
          </p:spPr>
        </p:sp>
        <p:sp>
          <p:nvSpPr>
            <p:cNvPr id="166" name="Google Shape;166;p5"/>
            <p:cNvSpPr txBox="1"/>
            <p:nvPr/>
          </p:nvSpPr>
          <p:spPr>
            <a:xfrm>
              <a:off x="0" y="9525"/>
              <a:ext cx="1238082" cy="683182"/>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7" name="Google Shape;167;p5"/>
          <p:cNvSpPr txBox="1"/>
          <p:nvPr/>
        </p:nvSpPr>
        <p:spPr>
          <a:xfrm>
            <a:off x="13456050" y="5274099"/>
            <a:ext cx="2444100" cy="1227900"/>
          </a:xfrm>
          <a:prstGeom prst="rect">
            <a:avLst/>
          </a:prstGeom>
          <a:noFill/>
          <a:ln>
            <a:noFill/>
          </a:ln>
        </p:spPr>
        <p:txBody>
          <a:bodyPr anchorCtr="0" anchor="t" bIns="0" lIns="0" spcFirstLastPara="1" rIns="0" wrap="square" tIns="0">
            <a:spAutoFit/>
          </a:bodyPr>
          <a:lstStyle/>
          <a:p>
            <a:pPr indent="0" lvl="0" marL="0" marR="0" rtl="0" algn="ctr">
              <a:lnSpc>
                <a:spcPct val="160031"/>
              </a:lnSpc>
              <a:spcBef>
                <a:spcPts val="0"/>
              </a:spcBef>
              <a:spcAft>
                <a:spcPts val="0"/>
              </a:spcAft>
              <a:buClr>
                <a:srgbClr val="000000"/>
              </a:buClr>
              <a:buSzPts val="1899"/>
              <a:buFont typeface="Arial"/>
              <a:buNone/>
            </a:pPr>
            <a:r>
              <a:rPr b="0" i="0" lang="en-US" sz="1899" u="none" cap="none" strike="noStrike">
                <a:solidFill>
                  <a:srgbClr val="2B2B2B"/>
                </a:solidFill>
                <a:latin typeface="Poppins Light"/>
                <a:ea typeface="Poppins Light"/>
                <a:cs typeface="Poppins Light"/>
                <a:sym typeface="Poppins Light"/>
              </a:rPr>
              <a:t>Groups present their ideas briefly </a:t>
            </a:r>
            <a:endParaRPr b="0" i="0" sz="1899" u="none" cap="none" strike="noStrike">
              <a:solidFill>
                <a:srgbClr val="2B2B2B"/>
              </a:solidFill>
              <a:latin typeface="Poppins Light"/>
              <a:ea typeface="Poppins Light"/>
              <a:cs typeface="Poppins Light"/>
              <a:sym typeface="Poppins Light"/>
            </a:endParaRPr>
          </a:p>
          <a:p>
            <a:pPr indent="0" lvl="0" marL="0" marR="0" rtl="0" algn="ctr">
              <a:lnSpc>
                <a:spcPct val="160031"/>
              </a:lnSpc>
              <a:spcBef>
                <a:spcPts val="0"/>
              </a:spcBef>
              <a:spcAft>
                <a:spcPts val="0"/>
              </a:spcAft>
              <a:buClr>
                <a:srgbClr val="000000"/>
              </a:buClr>
              <a:buSzPts val="1899"/>
              <a:buFont typeface="Arial"/>
              <a:buNone/>
            </a:pPr>
            <a:r>
              <a:rPr b="0" i="0" lang="en-US" sz="1899" u="none" cap="none" strike="noStrike">
                <a:solidFill>
                  <a:srgbClr val="2B2B2B"/>
                </a:solidFill>
                <a:latin typeface="Poppins Light"/>
                <a:ea typeface="Poppins Light"/>
                <a:cs typeface="Poppins Light"/>
                <a:sym typeface="Poppins Light"/>
              </a:rPr>
              <a:t>(2–3 minutes each).</a:t>
            </a:r>
            <a:endParaRPr b="0" i="0" sz="1400" u="none" cap="none" strike="noStrike">
              <a:solidFill>
                <a:srgbClr val="000000"/>
              </a:solidFill>
              <a:latin typeface="Arial"/>
              <a:ea typeface="Arial"/>
              <a:cs typeface="Arial"/>
              <a:sym typeface="Arial"/>
            </a:endParaRPr>
          </a:p>
        </p:txBody>
      </p:sp>
      <p:sp>
        <p:nvSpPr>
          <p:cNvPr id="168" name="Google Shape;168;p5"/>
          <p:cNvSpPr/>
          <p:nvPr/>
        </p:nvSpPr>
        <p:spPr>
          <a:xfrm rot="10800000">
            <a:off x="118660" y="7700342"/>
            <a:ext cx="2535252" cy="2577131"/>
          </a:xfrm>
          <a:custGeom>
            <a:rect b="b" l="l" r="r" t="t"/>
            <a:pathLst>
              <a:path extrusionOk="0" h="2577131" w="2535252">
                <a:moveTo>
                  <a:pt x="2535253" y="2577131"/>
                </a:moveTo>
                <a:lnTo>
                  <a:pt x="0" y="2577131"/>
                </a:lnTo>
                <a:lnTo>
                  <a:pt x="0" y="0"/>
                </a:lnTo>
                <a:lnTo>
                  <a:pt x="2535253" y="0"/>
                </a:lnTo>
                <a:lnTo>
                  <a:pt x="2535253" y="2577131"/>
                </a:lnTo>
                <a:close/>
              </a:path>
            </a:pathLst>
          </a:custGeom>
          <a:blipFill rotWithShape="1">
            <a:blip r:embed="rId6">
              <a:alphaModFix/>
            </a:blip>
            <a:stretch>
              <a:fillRect b="0" l="0" r="0" t="0"/>
            </a:stretch>
          </a:blipFill>
          <a:ln>
            <a:noFill/>
          </a:ln>
        </p:spPr>
      </p:sp>
      <p:sp>
        <p:nvSpPr>
          <p:cNvPr id="169" name="Google Shape;169;p5"/>
          <p:cNvSpPr/>
          <p:nvPr/>
        </p:nvSpPr>
        <p:spPr>
          <a:xfrm flipH="1">
            <a:off x="16091040" y="133013"/>
            <a:ext cx="2196960" cy="2196960"/>
          </a:xfrm>
          <a:custGeom>
            <a:rect b="b" l="l" r="r" t="t"/>
            <a:pathLst>
              <a:path extrusionOk="0" h="2196960" w="2196960">
                <a:moveTo>
                  <a:pt x="2196960" y="0"/>
                </a:moveTo>
                <a:lnTo>
                  <a:pt x="0" y="0"/>
                </a:lnTo>
                <a:lnTo>
                  <a:pt x="0" y="2196960"/>
                </a:lnTo>
                <a:lnTo>
                  <a:pt x="2196960" y="2196960"/>
                </a:lnTo>
                <a:lnTo>
                  <a:pt x="2196960" y="0"/>
                </a:lnTo>
                <a:close/>
              </a:path>
            </a:pathLst>
          </a:custGeom>
          <a:blipFill rotWithShape="1">
            <a:blip r:embed="rId7">
              <a:alphaModFix/>
            </a:blip>
            <a:stretch>
              <a:fillRect b="0" l="0" r="0" t="0"/>
            </a:stretch>
          </a:blipFill>
          <a:ln>
            <a:noFill/>
          </a:ln>
        </p:spPr>
      </p:sp>
      <p:sp>
        <p:nvSpPr>
          <p:cNvPr id="170" name="Google Shape;170;p5"/>
          <p:cNvSpPr/>
          <p:nvPr/>
        </p:nvSpPr>
        <p:spPr>
          <a:xfrm rot="10800000">
            <a:off x="17548869" y="5565041"/>
            <a:ext cx="1017953" cy="1063136"/>
          </a:xfrm>
          <a:custGeom>
            <a:rect b="b" l="l" r="r" t="t"/>
            <a:pathLst>
              <a:path extrusionOk="0" h="1063136" w="1017953">
                <a:moveTo>
                  <a:pt x="0" y="0"/>
                </a:moveTo>
                <a:lnTo>
                  <a:pt x="1017953" y="0"/>
                </a:lnTo>
                <a:lnTo>
                  <a:pt x="1017953" y="1063136"/>
                </a:lnTo>
                <a:lnTo>
                  <a:pt x="0" y="1063136"/>
                </a:lnTo>
                <a:lnTo>
                  <a:pt x="0" y="0"/>
                </a:lnTo>
                <a:close/>
              </a:path>
            </a:pathLst>
          </a:custGeom>
          <a:blipFill rotWithShape="1">
            <a:blip r:embed="rId8">
              <a:alphaModFix/>
            </a:blip>
            <a:stretch>
              <a:fillRect b="0" l="0" r="0" t="0"/>
            </a:stretch>
          </a:blipFill>
          <a:ln>
            <a:noFill/>
          </a:ln>
        </p:spPr>
      </p:sp>
      <p:sp>
        <p:nvSpPr>
          <p:cNvPr id="171" name="Google Shape;171;p5"/>
          <p:cNvSpPr txBox="1"/>
          <p:nvPr/>
        </p:nvSpPr>
        <p:spPr>
          <a:xfrm>
            <a:off x="8507625" y="5071609"/>
            <a:ext cx="4009200" cy="4895100"/>
          </a:xfrm>
          <a:prstGeom prst="rect">
            <a:avLst/>
          </a:prstGeom>
          <a:noFill/>
          <a:ln>
            <a:noFill/>
          </a:ln>
        </p:spPr>
        <p:txBody>
          <a:bodyPr anchorCtr="0" anchor="t" bIns="91425" lIns="91425" spcFirstLastPara="1" rIns="91425" wrap="square" tIns="91425">
            <a:spAutoFit/>
          </a:bodyPr>
          <a:lstStyle/>
          <a:p>
            <a:pPr indent="-336550" lvl="0" marL="457200" rtl="0" algn="l">
              <a:lnSpc>
                <a:spcPct val="160031"/>
              </a:lnSpc>
              <a:spcBef>
                <a:spcPts val="0"/>
              </a:spcBef>
              <a:spcAft>
                <a:spcPts val="0"/>
              </a:spcAft>
              <a:buClr>
                <a:srgbClr val="2B2B2B"/>
              </a:buClr>
              <a:buSzPts val="1700"/>
              <a:buFont typeface="Poppins Light"/>
              <a:buChar char="●"/>
            </a:pPr>
            <a:r>
              <a:rPr lang="en-US" sz="1700">
                <a:solidFill>
                  <a:srgbClr val="2B2B2B"/>
                </a:solidFill>
                <a:latin typeface="Poppins Light"/>
                <a:ea typeface="Poppins Light"/>
                <a:cs typeface="Poppins Light"/>
                <a:sym typeface="Poppins Light"/>
              </a:rPr>
              <a:t>A reel or TikTok concept:</a:t>
            </a:r>
            <a:endParaRPr sz="1700">
              <a:solidFill>
                <a:srgbClr val="2B2B2B"/>
              </a:solidFill>
              <a:latin typeface="Poppins Light"/>
              <a:ea typeface="Poppins Light"/>
              <a:cs typeface="Poppins Light"/>
              <a:sym typeface="Poppins Light"/>
            </a:endParaRPr>
          </a:p>
          <a:p>
            <a:pPr indent="0" lvl="0" marL="457200" rtl="0" algn="l">
              <a:lnSpc>
                <a:spcPct val="160031"/>
              </a:lnSpc>
              <a:spcBef>
                <a:spcPts val="0"/>
              </a:spcBef>
              <a:spcAft>
                <a:spcPts val="0"/>
              </a:spcAft>
              <a:buNone/>
            </a:pPr>
            <a:r>
              <a:rPr lang="en-US" sz="1700">
                <a:solidFill>
                  <a:srgbClr val="2B2B2B"/>
                </a:solidFill>
                <a:latin typeface="Poppins Light"/>
                <a:ea typeface="Poppins Light"/>
                <a:cs typeface="Poppins Light"/>
                <a:sym typeface="Poppins Light"/>
              </a:rPr>
              <a:t>-  “Before / After detox day”</a:t>
            </a:r>
            <a:br>
              <a:rPr lang="en-US" sz="1700">
                <a:solidFill>
                  <a:srgbClr val="2B2B2B"/>
                </a:solidFill>
                <a:latin typeface="Poppins Light"/>
                <a:ea typeface="Poppins Light"/>
                <a:cs typeface="Poppins Light"/>
                <a:sym typeface="Poppins Light"/>
              </a:rPr>
            </a:br>
            <a:r>
              <a:rPr lang="en-US" sz="1700">
                <a:solidFill>
                  <a:srgbClr val="2B2B2B"/>
                </a:solidFill>
                <a:latin typeface="Poppins Light"/>
                <a:ea typeface="Poppins Light"/>
                <a:cs typeface="Poppins Light"/>
                <a:sym typeface="Poppins Light"/>
              </a:rPr>
              <a:t>- “Expectation vs Reality online”</a:t>
            </a:r>
            <a:br>
              <a:rPr lang="en-US" sz="1700">
                <a:solidFill>
                  <a:srgbClr val="2B2B2B"/>
                </a:solidFill>
                <a:latin typeface="Poppins Light"/>
                <a:ea typeface="Poppins Light"/>
                <a:cs typeface="Poppins Light"/>
                <a:sym typeface="Poppins Light"/>
              </a:rPr>
            </a:br>
            <a:r>
              <a:rPr lang="en-US" sz="1700">
                <a:solidFill>
                  <a:srgbClr val="2B2B2B"/>
                </a:solidFill>
                <a:latin typeface="Poppins Light"/>
                <a:ea typeface="Poppins Light"/>
                <a:cs typeface="Poppins Light"/>
                <a:sym typeface="Poppins Light"/>
              </a:rPr>
              <a:t>- “3 things I do when I feel digital pressure”</a:t>
            </a:r>
            <a:endParaRPr sz="1700">
              <a:solidFill>
                <a:srgbClr val="2B2B2B"/>
              </a:solidFill>
              <a:latin typeface="Poppins Light"/>
              <a:ea typeface="Poppins Light"/>
              <a:cs typeface="Poppins Light"/>
              <a:sym typeface="Poppins Light"/>
            </a:endParaRPr>
          </a:p>
          <a:p>
            <a:pPr indent="-336550" lvl="0" marL="457200" rtl="0" algn="l">
              <a:lnSpc>
                <a:spcPct val="150000"/>
              </a:lnSpc>
              <a:spcBef>
                <a:spcPts val="0"/>
              </a:spcBef>
              <a:spcAft>
                <a:spcPts val="0"/>
              </a:spcAft>
              <a:buClr>
                <a:srgbClr val="2B2B2B"/>
              </a:buClr>
              <a:buSzPts val="1700"/>
              <a:buFont typeface="Poppins Light"/>
              <a:buChar char="●"/>
            </a:pPr>
            <a:r>
              <a:rPr lang="en-US" sz="1700">
                <a:solidFill>
                  <a:srgbClr val="2B2B2B"/>
                </a:solidFill>
                <a:latin typeface="Poppins Light"/>
                <a:ea typeface="Poppins Light"/>
                <a:cs typeface="Poppins Light"/>
                <a:sym typeface="Poppins Light"/>
              </a:rPr>
              <a:t>A hashtag and challenge idea:</a:t>
            </a:r>
            <a:endParaRPr sz="1700">
              <a:solidFill>
                <a:srgbClr val="2B2B2B"/>
              </a:solidFill>
              <a:latin typeface="Poppins Light"/>
              <a:ea typeface="Poppins Light"/>
              <a:cs typeface="Poppins Light"/>
              <a:sym typeface="Poppins Light"/>
            </a:endParaRPr>
          </a:p>
          <a:p>
            <a:pPr indent="0" lvl="0" marL="457200" rtl="0" algn="l">
              <a:lnSpc>
                <a:spcPct val="150000"/>
              </a:lnSpc>
              <a:spcBef>
                <a:spcPts val="0"/>
              </a:spcBef>
              <a:spcAft>
                <a:spcPts val="0"/>
              </a:spcAft>
              <a:buNone/>
            </a:pPr>
            <a:r>
              <a:rPr lang="en-US" sz="1700">
                <a:solidFill>
                  <a:schemeClr val="dk1"/>
                </a:solidFill>
                <a:latin typeface="Poppins Light"/>
                <a:ea typeface="Poppins Light"/>
                <a:cs typeface="Poppins Light"/>
                <a:sym typeface="Poppins Light"/>
              </a:rPr>
              <a:t>- </a:t>
            </a:r>
            <a:r>
              <a:rPr b="1" lang="en-US" sz="1700">
                <a:solidFill>
                  <a:schemeClr val="dk1"/>
                </a:solidFill>
                <a:latin typeface="Poppins"/>
                <a:ea typeface="Poppins"/>
                <a:cs typeface="Poppins"/>
                <a:sym typeface="Poppins"/>
              </a:rPr>
              <a:t>#NoFilterMoment</a:t>
            </a:r>
            <a:endParaRPr b="1" sz="1700">
              <a:solidFill>
                <a:schemeClr val="dk1"/>
              </a:solidFill>
              <a:latin typeface="Poppins"/>
              <a:ea typeface="Poppins"/>
              <a:cs typeface="Poppins"/>
              <a:sym typeface="Poppins"/>
            </a:endParaRPr>
          </a:p>
          <a:p>
            <a:pPr indent="0" lvl="0" marL="457200" rtl="0" algn="l">
              <a:lnSpc>
                <a:spcPct val="150000"/>
              </a:lnSpc>
              <a:spcBef>
                <a:spcPts val="0"/>
              </a:spcBef>
              <a:spcAft>
                <a:spcPts val="0"/>
              </a:spcAft>
              <a:buNone/>
            </a:pPr>
            <a:r>
              <a:rPr lang="en-US" sz="1700">
                <a:solidFill>
                  <a:schemeClr val="dk1"/>
                </a:solidFill>
                <a:latin typeface="Poppins Light"/>
                <a:ea typeface="Poppins Light"/>
                <a:cs typeface="Poppins Light"/>
                <a:sym typeface="Poppins Light"/>
              </a:rPr>
              <a:t>- Task: post one real-life, unedited moment with a short caption about how you felt.</a:t>
            </a:r>
            <a:endParaRPr sz="1700">
              <a:solidFill>
                <a:schemeClr val="dk1"/>
              </a:solidFill>
              <a:latin typeface="Poppins Light"/>
              <a:ea typeface="Poppins Light"/>
              <a:cs typeface="Poppins Light"/>
              <a:sym typeface="Poppins Light"/>
            </a:endParaRPr>
          </a:p>
          <a:p>
            <a:pPr indent="0" lvl="0" marL="457200" rtl="0" algn="l">
              <a:lnSpc>
                <a:spcPct val="150000"/>
              </a:lnSpc>
              <a:spcBef>
                <a:spcPts val="0"/>
              </a:spcBef>
              <a:spcAft>
                <a:spcPts val="0"/>
              </a:spcAft>
              <a:buNone/>
            </a:pPr>
            <a:r>
              <a:rPr lang="en-US" sz="1700">
                <a:solidFill>
                  <a:schemeClr val="dk1"/>
                </a:solidFill>
                <a:latin typeface="Poppins Light"/>
                <a:ea typeface="Poppins Light"/>
                <a:cs typeface="Poppins Light"/>
                <a:sym typeface="Poppins Light"/>
              </a:rPr>
              <a:t>- Purpose: normalise real bodies, real moods, real days.</a:t>
            </a:r>
            <a:endParaRPr sz="1700">
              <a:solidFill>
                <a:srgbClr val="2B2B2B"/>
              </a:solidFill>
              <a:latin typeface="Poppins Light"/>
              <a:ea typeface="Poppins Light"/>
              <a:cs typeface="Poppins Light"/>
              <a:sym typeface="Poppi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6"/>
          <p:cNvSpPr/>
          <p:nvPr/>
        </p:nvSpPr>
        <p:spPr>
          <a:xfrm rot="-9546134">
            <a:off x="14478029" y="9087085"/>
            <a:ext cx="1789963" cy="1534893"/>
          </a:xfrm>
          <a:custGeom>
            <a:rect b="b" l="l" r="r" t="t"/>
            <a:pathLst>
              <a:path extrusionOk="0" h="2607137" w="3040393">
                <a:moveTo>
                  <a:pt x="0" y="0"/>
                </a:moveTo>
                <a:lnTo>
                  <a:pt x="3040393" y="0"/>
                </a:lnTo>
                <a:lnTo>
                  <a:pt x="3040393" y="2607136"/>
                </a:lnTo>
                <a:lnTo>
                  <a:pt x="0" y="2607136"/>
                </a:lnTo>
                <a:lnTo>
                  <a:pt x="0" y="0"/>
                </a:lnTo>
                <a:close/>
              </a:path>
            </a:pathLst>
          </a:custGeom>
          <a:blipFill rotWithShape="1">
            <a:blip r:embed="rId3">
              <a:alphaModFix/>
            </a:blip>
            <a:stretch>
              <a:fillRect b="0" l="0" r="0" t="0"/>
            </a:stretch>
          </a:blipFill>
          <a:ln>
            <a:noFill/>
          </a:ln>
        </p:spPr>
      </p:sp>
      <p:sp>
        <p:nvSpPr>
          <p:cNvPr id="177" name="Google Shape;177;p6"/>
          <p:cNvSpPr/>
          <p:nvPr/>
        </p:nvSpPr>
        <p:spPr>
          <a:xfrm>
            <a:off x="17908487" y="6042969"/>
            <a:ext cx="802266" cy="802266"/>
          </a:xfrm>
          <a:custGeom>
            <a:rect b="b" l="l" r="r" t="t"/>
            <a:pathLst>
              <a:path extrusionOk="0" h="1365559" w="1365559">
                <a:moveTo>
                  <a:pt x="0" y="0"/>
                </a:moveTo>
                <a:lnTo>
                  <a:pt x="1365559" y="0"/>
                </a:lnTo>
                <a:lnTo>
                  <a:pt x="1365559" y="1365559"/>
                </a:lnTo>
                <a:lnTo>
                  <a:pt x="0" y="1365559"/>
                </a:lnTo>
                <a:lnTo>
                  <a:pt x="0" y="0"/>
                </a:lnTo>
                <a:close/>
              </a:path>
            </a:pathLst>
          </a:custGeom>
          <a:blipFill rotWithShape="1">
            <a:blip r:embed="rId4">
              <a:alphaModFix/>
            </a:blip>
            <a:stretch>
              <a:fillRect b="0" l="0" r="0" t="0"/>
            </a:stretch>
          </a:blipFill>
          <a:ln>
            <a:noFill/>
          </a:ln>
        </p:spPr>
      </p:sp>
      <p:sp>
        <p:nvSpPr>
          <p:cNvPr id="178" name="Google Shape;178;p6"/>
          <p:cNvSpPr/>
          <p:nvPr/>
        </p:nvSpPr>
        <p:spPr>
          <a:xfrm rot="-5400000">
            <a:off x="14435007" y="6679917"/>
            <a:ext cx="840718" cy="440326"/>
          </a:xfrm>
          <a:custGeom>
            <a:rect b="b" l="l" r="r" t="t"/>
            <a:pathLst>
              <a:path extrusionOk="0" h="749491" w="1431009">
                <a:moveTo>
                  <a:pt x="0" y="0"/>
                </a:moveTo>
                <a:lnTo>
                  <a:pt x="1431009" y="0"/>
                </a:lnTo>
                <a:lnTo>
                  <a:pt x="1431009" y="749491"/>
                </a:lnTo>
                <a:lnTo>
                  <a:pt x="0" y="749491"/>
                </a:lnTo>
                <a:lnTo>
                  <a:pt x="0" y="0"/>
                </a:lnTo>
                <a:close/>
              </a:path>
            </a:pathLst>
          </a:custGeom>
          <a:blipFill rotWithShape="1">
            <a:blip r:embed="rId5">
              <a:alphaModFix/>
            </a:blip>
            <a:stretch>
              <a:fillRect b="0" l="0" r="0" t="0"/>
            </a:stretch>
          </a:blipFill>
          <a:ln>
            <a:noFill/>
          </a:ln>
        </p:spPr>
      </p:sp>
      <p:grpSp>
        <p:nvGrpSpPr>
          <p:cNvPr id="179" name="Google Shape;179;p6"/>
          <p:cNvGrpSpPr/>
          <p:nvPr/>
        </p:nvGrpSpPr>
        <p:grpSpPr>
          <a:xfrm>
            <a:off x="2367191" y="1538159"/>
            <a:ext cx="14916821" cy="4067814"/>
            <a:chOff x="0" y="0"/>
            <a:chExt cx="1171610" cy="799476"/>
          </a:xfrm>
        </p:grpSpPr>
        <p:sp>
          <p:nvSpPr>
            <p:cNvPr id="180" name="Google Shape;180;p6"/>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181" name="Google Shape;181;p6"/>
            <p:cNvSpPr txBox="1"/>
            <p:nvPr/>
          </p:nvSpPr>
          <p:spPr>
            <a:xfrm>
              <a:off x="0" y="9525"/>
              <a:ext cx="1171610" cy="789951"/>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82" name="Google Shape;182;p6"/>
          <p:cNvGrpSpPr/>
          <p:nvPr/>
        </p:nvGrpSpPr>
        <p:grpSpPr>
          <a:xfrm>
            <a:off x="1978884" y="812248"/>
            <a:ext cx="1213917" cy="1311615"/>
            <a:chOff x="0" y="0"/>
            <a:chExt cx="812800" cy="812800"/>
          </a:xfrm>
        </p:grpSpPr>
        <p:sp>
          <p:nvSpPr>
            <p:cNvPr id="183" name="Google Shape;183;p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6"/>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5" name="Google Shape;185;p6"/>
          <p:cNvSpPr/>
          <p:nvPr/>
        </p:nvSpPr>
        <p:spPr>
          <a:xfrm>
            <a:off x="2187052" y="1062237"/>
            <a:ext cx="797114" cy="842355"/>
          </a:xfrm>
          <a:custGeom>
            <a:rect b="b" l="l" r="r" t="t"/>
            <a:pathLst>
              <a:path extrusionOk="0" h="842355" w="861745">
                <a:moveTo>
                  <a:pt x="0" y="0"/>
                </a:moveTo>
                <a:lnTo>
                  <a:pt x="861744" y="0"/>
                </a:lnTo>
                <a:lnTo>
                  <a:pt x="861744" y="842355"/>
                </a:lnTo>
                <a:lnTo>
                  <a:pt x="0" y="842355"/>
                </a:lnTo>
                <a:lnTo>
                  <a:pt x="0" y="0"/>
                </a:lnTo>
                <a:close/>
              </a:path>
            </a:pathLst>
          </a:custGeom>
          <a:blipFill rotWithShape="1">
            <a:blip r:embed="rId6">
              <a:alphaModFix/>
            </a:blip>
            <a:stretch>
              <a:fillRect b="0" l="0" r="0" t="0"/>
            </a:stretch>
          </a:blipFill>
          <a:ln>
            <a:noFill/>
          </a:ln>
        </p:spPr>
      </p:sp>
      <p:grpSp>
        <p:nvGrpSpPr>
          <p:cNvPr id="186" name="Google Shape;186;p6"/>
          <p:cNvGrpSpPr/>
          <p:nvPr/>
        </p:nvGrpSpPr>
        <p:grpSpPr>
          <a:xfrm>
            <a:off x="725500" y="6100624"/>
            <a:ext cx="13537602" cy="3840283"/>
            <a:chOff x="0" y="0"/>
            <a:chExt cx="1171610" cy="799476"/>
          </a:xfrm>
        </p:grpSpPr>
        <p:sp>
          <p:nvSpPr>
            <p:cNvPr id="187" name="Google Shape;187;p6"/>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188" name="Google Shape;188;p6"/>
            <p:cNvSpPr txBox="1"/>
            <p:nvPr/>
          </p:nvSpPr>
          <p:spPr>
            <a:xfrm>
              <a:off x="0" y="9525"/>
              <a:ext cx="1171610" cy="789951"/>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9" name="Google Shape;189;p6"/>
          <p:cNvSpPr txBox="1"/>
          <p:nvPr/>
        </p:nvSpPr>
        <p:spPr>
          <a:xfrm>
            <a:off x="5298310" y="6234057"/>
            <a:ext cx="3174000" cy="354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300"/>
              <a:buFont typeface="Arial"/>
              <a:buNone/>
            </a:pPr>
            <a:r>
              <a:rPr b="1" i="0" lang="en-US" sz="2300" u="none" cap="none" strike="noStrike">
                <a:solidFill>
                  <a:srgbClr val="2B2B2B"/>
                </a:solidFill>
                <a:latin typeface="Open Sans"/>
                <a:ea typeface="Open Sans"/>
                <a:cs typeface="Open Sans"/>
                <a:sym typeface="Open Sans"/>
              </a:rPr>
              <a:t>Group debrief notes</a:t>
            </a:r>
            <a:endParaRPr b="0" i="0" sz="2300" u="none" cap="none" strike="noStrike">
              <a:solidFill>
                <a:srgbClr val="000000"/>
              </a:solidFill>
              <a:latin typeface="Arial"/>
              <a:ea typeface="Arial"/>
              <a:cs typeface="Arial"/>
              <a:sym typeface="Arial"/>
            </a:endParaRPr>
          </a:p>
        </p:txBody>
      </p:sp>
      <p:grpSp>
        <p:nvGrpSpPr>
          <p:cNvPr id="190" name="Google Shape;190;p6"/>
          <p:cNvGrpSpPr/>
          <p:nvPr/>
        </p:nvGrpSpPr>
        <p:grpSpPr>
          <a:xfrm>
            <a:off x="389174" y="5438389"/>
            <a:ext cx="1311615" cy="1311615"/>
            <a:chOff x="0" y="0"/>
            <a:chExt cx="812800" cy="812800"/>
          </a:xfrm>
        </p:grpSpPr>
        <p:sp>
          <p:nvSpPr>
            <p:cNvPr id="191" name="Google Shape;191;p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cmpd="sng" w="47625">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6"/>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3" name="Google Shape;193;p6"/>
          <p:cNvSpPr/>
          <p:nvPr/>
        </p:nvSpPr>
        <p:spPr>
          <a:xfrm>
            <a:off x="670398" y="5701486"/>
            <a:ext cx="749152" cy="848898"/>
          </a:xfrm>
          <a:custGeom>
            <a:rect b="b" l="l" r="r" t="t"/>
            <a:pathLst>
              <a:path extrusionOk="0" h="848898" w="749152">
                <a:moveTo>
                  <a:pt x="0" y="0"/>
                </a:moveTo>
                <a:lnTo>
                  <a:pt x="749152" y="0"/>
                </a:lnTo>
                <a:lnTo>
                  <a:pt x="749152" y="848898"/>
                </a:lnTo>
                <a:lnTo>
                  <a:pt x="0" y="848898"/>
                </a:lnTo>
                <a:lnTo>
                  <a:pt x="0" y="0"/>
                </a:lnTo>
                <a:close/>
              </a:path>
            </a:pathLst>
          </a:custGeom>
          <a:blipFill rotWithShape="1">
            <a:blip r:embed="rId7">
              <a:alphaModFix/>
            </a:blip>
            <a:stretch>
              <a:fillRect b="0" l="0" r="0" t="0"/>
            </a:stretch>
          </a:blipFill>
          <a:ln>
            <a:noFill/>
          </a:ln>
        </p:spPr>
      </p:sp>
      <p:sp>
        <p:nvSpPr>
          <p:cNvPr id="194" name="Google Shape;194;p6"/>
          <p:cNvSpPr/>
          <p:nvPr/>
        </p:nvSpPr>
        <p:spPr>
          <a:xfrm>
            <a:off x="0" y="438971"/>
            <a:ext cx="589729" cy="589729"/>
          </a:xfrm>
          <a:custGeom>
            <a:rect b="b" l="l" r="r" t="t"/>
            <a:pathLst>
              <a:path extrusionOk="0" h="589729" w="589729">
                <a:moveTo>
                  <a:pt x="0" y="0"/>
                </a:moveTo>
                <a:lnTo>
                  <a:pt x="589729" y="0"/>
                </a:lnTo>
                <a:lnTo>
                  <a:pt x="589729" y="589729"/>
                </a:lnTo>
                <a:lnTo>
                  <a:pt x="0" y="589729"/>
                </a:lnTo>
                <a:lnTo>
                  <a:pt x="0" y="0"/>
                </a:lnTo>
                <a:close/>
              </a:path>
            </a:pathLst>
          </a:custGeom>
          <a:blipFill rotWithShape="1">
            <a:blip r:embed="rId8">
              <a:alphaModFix/>
            </a:blip>
            <a:stretch>
              <a:fillRect b="0" l="0" r="0" t="0"/>
            </a:stretch>
          </a:blipFill>
          <a:ln>
            <a:noFill/>
          </a:ln>
        </p:spPr>
      </p:sp>
      <p:sp>
        <p:nvSpPr>
          <p:cNvPr id="195" name="Google Shape;195;p6"/>
          <p:cNvSpPr txBox="1"/>
          <p:nvPr/>
        </p:nvSpPr>
        <p:spPr>
          <a:xfrm>
            <a:off x="4899075" y="303488"/>
            <a:ext cx="9229800" cy="9234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7200"/>
              <a:buFont typeface="Arial"/>
              <a:buNone/>
            </a:pPr>
            <a:r>
              <a:rPr b="1" i="0" lang="en-US" sz="6000" u="none" cap="none" strike="noStrike">
                <a:solidFill>
                  <a:srgbClr val="2B2B2B"/>
                </a:solidFill>
                <a:latin typeface="Poppins"/>
                <a:ea typeface="Poppins"/>
                <a:cs typeface="Poppins"/>
                <a:sym typeface="Poppins"/>
              </a:rPr>
              <a:t>Reflection</a:t>
            </a:r>
            <a:endParaRPr b="0" i="0" sz="6000" u="none" cap="none" strike="noStrike">
              <a:solidFill>
                <a:srgbClr val="000000"/>
              </a:solidFill>
              <a:latin typeface="Arial"/>
              <a:ea typeface="Arial"/>
              <a:cs typeface="Arial"/>
              <a:sym typeface="Arial"/>
            </a:endParaRPr>
          </a:p>
        </p:txBody>
      </p:sp>
      <p:sp>
        <p:nvSpPr>
          <p:cNvPr id="196" name="Google Shape;196;p6"/>
          <p:cNvSpPr/>
          <p:nvPr/>
        </p:nvSpPr>
        <p:spPr>
          <a:xfrm>
            <a:off x="17215099" y="-13800"/>
            <a:ext cx="1072901" cy="1076940"/>
          </a:xfrm>
          <a:custGeom>
            <a:rect b="b" l="l" r="r" t="t"/>
            <a:pathLst>
              <a:path extrusionOk="0" h="1076940" w="1072901">
                <a:moveTo>
                  <a:pt x="0" y="0"/>
                </a:moveTo>
                <a:lnTo>
                  <a:pt x="1072901" y="0"/>
                </a:lnTo>
                <a:lnTo>
                  <a:pt x="1072901" y="1076939"/>
                </a:lnTo>
                <a:lnTo>
                  <a:pt x="0" y="1076939"/>
                </a:lnTo>
                <a:lnTo>
                  <a:pt x="0" y="0"/>
                </a:lnTo>
                <a:close/>
              </a:path>
            </a:pathLst>
          </a:custGeom>
          <a:blipFill rotWithShape="1">
            <a:blip r:embed="rId9">
              <a:alphaModFix/>
            </a:blip>
            <a:stretch>
              <a:fillRect b="0" l="0" r="0" t="0"/>
            </a:stretch>
          </a:blipFill>
          <a:ln>
            <a:noFill/>
          </a:ln>
        </p:spPr>
      </p:sp>
      <p:sp>
        <p:nvSpPr>
          <p:cNvPr id="197" name="Google Shape;197;p6"/>
          <p:cNvSpPr txBox="1"/>
          <p:nvPr/>
        </p:nvSpPr>
        <p:spPr>
          <a:xfrm>
            <a:off x="3454618" y="1779144"/>
            <a:ext cx="3174000" cy="3693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300"/>
              <a:buFont typeface="Arial"/>
              <a:buNone/>
            </a:pPr>
            <a:r>
              <a:rPr b="1" i="0" lang="en-US" sz="2400" u="none" cap="none" strike="noStrike">
                <a:solidFill>
                  <a:srgbClr val="2B2B2B"/>
                </a:solidFill>
                <a:latin typeface="Open Sans"/>
                <a:ea typeface="Open Sans"/>
                <a:cs typeface="Open Sans"/>
                <a:sym typeface="Open Sans"/>
              </a:rPr>
              <a:t>Peer Support Circle</a:t>
            </a:r>
            <a:endParaRPr b="1" i="0" sz="2400" u="none" cap="none" strike="noStrike">
              <a:solidFill>
                <a:srgbClr val="000000"/>
              </a:solidFill>
            </a:endParaRPr>
          </a:p>
        </p:txBody>
      </p:sp>
      <p:sp>
        <p:nvSpPr>
          <p:cNvPr id="198" name="Google Shape;198;p6"/>
          <p:cNvSpPr txBox="1"/>
          <p:nvPr/>
        </p:nvSpPr>
        <p:spPr>
          <a:xfrm>
            <a:off x="2773985" y="2424124"/>
            <a:ext cx="8645100" cy="2982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900"/>
              <a:buFont typeface="Arial"/>
              <a:buNone/>
            </a:pPr>
            <a:r>
              <a:rPr b="0" i="0" lang="en-US" sz="1900" u="none" cap="none" strike="noStrike">
                <a:solidFill>
                  <a:srgbClr val="2B2B2B"/>
                </a:solidFill>
                <a:latin typeface="Poppins Light"/>
                <a:ea typeface="Poppins Light"/>
                <a:cs typeface="Poppins Light"/>
                <a:sym typeface="Poppins Light"/>
              </a:rPr>
              <a:t>Sit in a circle. Each participant is invited to share (voluntarily) a short personal digital challenge (e.g. being excluded from a group chat, feeling pressure online, being overwhelmed by screen time).</a:t>
            </a:r>
            <a:endParaRPr b="0" i="0" sz="1900" u="none" cap="none" strike="noStrike">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t/>
            </a:r>
            <a:endParaRPr b="0" i="0" sz="1900" u="none" cap="none" strike="noStrike">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rPr b="0" i="0" lang="en-US" sz="1900" u="none" cap="none" strike="noStrike">
                <a:solidFill>
                  <a:srgbClr val="2B2B2B"/>
                </a:solidFill>
                <a:latin typeface="Poppins Light"/>
                <a:ea typeface="Poppins Light"/>
                <a:cs typeface="Poppins Light"/>
                <a:sym typeface="Poppins Light"/>
              </a:rPr>
              <a:t>After each share, the group responds with </a:t>
            </a:r>
            <a:r>
              <a:rPr b="1" i="0" lang="en-US" sz="1900" u="none" cap="none" strike="noStrike">
                <a:solidFill>
                  <a:srgbClr val="2B2B2B"/>
                </a:solidFill>
                <a:latin typeface="Poppins"/>
                <a:ea typeface="Poppins"/>
                <a:cs typeface="Poppins"/>
                <a:sym typeface="Poppins"/>
              </a:rPr>
              <a:t>supportive statements</a:t>
            </a:r>
            <a:r>
              <a:rPr b="0" i="0" lang="en-US" sz="1900" u="none" cap="none" strike="noStrike">
                <a:solidFill>
                  <a:srgbClr val="2B2B2B"/>
                </a:solidFill>
                <a:latin typeface="Poppins Light"/>
                <a:ea typeface="Poppins Light"/>
                <a:cs typeface="Poppins Light"/>
                <a:sym typeface="Poppins Light"/>
              </a:rPr>
              <a:t> like:</a:t>
            </a:r>
            <a:endParaRPr b="0" i="0" sz="1900" u="none" cap="none" strike="noStrike">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rPr b="0" i="0" lang="en-US" sz="1900" u="none" cap="none" strike="noStrike">
                <a:solidFill>
                  <a:srgbClr val="2B2B2B"/>
                </a:solidFill>
                <a:latin typeface="Poppins Light"/>
                <a:ea typeface="Poppins Light"/>
                <a:cs typeface="Poppins Light"/>
                <a:sym typeface="Poppins Light"/>
              </a:rPr>
              <a:t>“If I were your peer educator, I would…”</a:t>
            </a:r>
            <a:endParaRPr b="0" i="0" sz="1900" u="none" cap="none" strike="noStrike">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rPr b="0" i="0" lang="en-US" sz="1900" u="none" cap="none" strike="noStrike">
                <a:solidFill>
                  <a:srgbClr val="2B2B2B"/>
                </a:solidFill>
                <a:latin typeface="Poppins Light"/>
                <a:ea typeface="Poppins Light"/>
                <a:cs typeface="Poppins Light"/>
                <a:sym typeface="Poppins Light"/>
              </a:rPr>
              <a:t>“One way I could support you is…”</a:t>
            </a:r>
            <a:endParaRPr b="0" i="0" sz="1900" u="none" cap="none" strike="noStrike">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t/>
            </a:r>
            <a:endParaRPr b="0" i="0" sz="1900" u="none" cap="none" strike="noStrike">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rPr lang="en-US" sz="1900">
                <a:solidFill>
                  <a:srgbClr val="2B2B2B"/>
                </a:solidFill>
                <a:latin typeface="Poppins Light"/>
                <a:ea typeface="Poppins Light"/>
                <a:cs typeface="Poppins Light"/>
                <a:sym typeface="Poppins Light"/>
              </a:rPr>
              <a:t>F</a:t>
            </a:r>
            <a:r>
              <a:rPr b="0" i="0" lang="en-US" sz="1900" u="none" cap="none" strike="noStrike">
                <a:solidFill>
                  <a:srgbClr val="2B2B2B"/>
                </a:solidFill>
                <a:latin typeface="Poppins Light"/>
                <a:ea typeface="Poppins Light"/>
                <a:cs typeface="Poppins Light"/>
                <a:sym typeface="Poppins Light"/>
              </a:rPr>
              <a:t>acilitator ensures safety, confidentiality, and no judgement.</a:t>
            </a:r>
            <a:endParaRPr b="0" i="0" sz="1900" u="none" cap="none" strike="noStrike">
              <a:solidFill>
                <a:srgbClr val="2B2B2B"/>
              </a:solidFill>
              <a:latin typeface="Poppins Light"/>
              <a:ea typeface="Poppins Light"/>
              <a:cs typeface="Poppins Light"/>
              <a:sym typeface="Poppins Light"/>
            </a:endParaRPr>
          </a:p>
        </p:txBody>
      </p:sp>
      <p:sp>
        <p:nvSpPr>
          <p:cNvPr id="199" name="Google Shape;199;p6"/>
          <p:cNvSpPr txBox="1"/>
          <p:nvPr/>
        </p:nvSpPr>
        <p:spPr>
          <a:xfrm>
            <a:off x="970200" y="6718637"/>
            <a:ext cx="12294900" cy="3216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900"/>
              <a:buFont typeface="Arial"/>
              <a:buNone/>
            </a:pPr>
            <a:r>
              <a:rPr lang="en-US" sz="1900">
                <a:solidFill>
                  <a:srgbClr val="2B2B2B"/>
                </a:solidFill>
                <a:latin typeface="Poppins Light"/>
                <a:ea typeface="Poppins Light"/>
                <a:cs typeface="Poppins Light"/>
                <a:sym typeface="Poppins Light"/>
              </a:rPr>
              <a:t>Small and realistic actions are easier to start and sustain, they build confidence through quick successes and lead to real change, while broad or abstract goals often remain only intentions.</a:t>
            </a:r>
            <a:endParaRPr sz="1900">
              <a:solidFill>
                <a:srgbClr val="2B2B2B"/>
              </a:solidFill>
              <a:latin typeface="Poppins Light"/>
              <a:ea typeface="Poppins Light"/>
              <a:cs typeface="Poppins Light"/>
              <a:sym typeface="Poppins Light"/>
            </a:endParaRPr>
          </a:p>
          <a:p>
            <a:pPr indent="0" lvl="0" marL="0" marR="0" rtl="0" algn="ctr">
              <a:lnSpc>
                <a:spcPct val="100000"/>
              </a:lnSpc>
              <a:spcBef>
                <a:spcPts val="0"/>
              </a:spcBef>
              <a:spcAft>
                <a:spcPts val="0"/>
              </a:spcAft>
              <a:buClr>
                <a:srgbClr val="000000"/>
              </a:buClr>
              <a:buSzPts val="1900"/>
              <a:buFont typeface="Arial"/>
              <a:buNone/>
            </a:pPr>
            <a:r>
              <a:t/>
            </a:r>
            <a:endParaRPr sz="1900">
              <a:solidFill>
                <a:srgbClr val="2B2B2B"/>
              </a:solidFill>
              <a:latin typeface="Poppins Light"/>
              <a:ea typeface="Poppins Light"/>
              <a:cs typeface="Poppins Light"/>
              <a:sym typeface="Poppins Light"/>
            </a:endParaRPr>
          </a:p>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2B2B2B"/>
                </a:solidFill>
                <a:latin typeface="Poppins Light"/>
                <a:ea typeface="Poppins Light"/>
                <a:cs typeface="Poppins Light"/>
                <a:sym typeface="Poppins Light"/>
              </a:rPr>
              <a:t>Each participant receives an “</a:t>
            </a:r>
            <a:r>
              <a:rPr b="1" i="0" lang="en-US" sz="1900" u="none" cap="none" strike="noStrike">
                <a:solidFill>
                  <a:srgbClr val="2B2B2B"/>
                </a:solidFill>
                <a:latin typeface="Poppins"/>
                <a:ea typeface="Poppins"/>
                <a:cs typeface="Poppins"/>
                <a:sym typeface="Poppins"/>
              </a:rPr>
              <a:t>Action Commitment Card</a:t>
            </a:r>
            <a:r>
              <a:rPr b="0" i="0" lang="en-US" sz="1900" u="none" cap="none" strike="noStrike">
                <a:solidFill>
                  <a:srgbClr val="2B2B2B"/>
                </a:solidFill>
                <a:latin typeface="Poppins Light"/>
                <a:ea typeface="Poppins Light"/>
                <a:cs typeface="Poppins Light"/>
                <a:sym typeface="Poppins Light"/>
              </a:rPr>
              <a:t>”.</a:t>
            </a:r>
            <a:endParaRPr b="0" i="0" sz="1900" u="none" cap="none" strike="noStrike">
              <a:solidFill>
                <a:srgbClr val="2B2B2B"/>
              </a:solidFill>
              <a:latin typeface="Poppins Light"/>
              <a:ea typeface="Poppins Light"/>
              <a:cs typeface="Poppins Light"/>
              <a:sym typeface="Poppins Light"/>
            </a:endParaRPr>
          </a:p>
          <a:p>
            <a:pPr indent="0" lvl="0" marL="0" marR="0" rtl="0" algn="ctr">
              <a:lnSpc>
                <a:spcPct val="100000"/>
              </a:lnSpc>
              <a:spcBef>
                <a:spcPts val="0"/>
              </a:spcBef>
              <a:spcAft>
                <a:spcPts val="0"/>
              </a:spcAft>
              <a:buClr>
                <a:srgbClr val="000000"/>
              </a:buClr>
              <a:buSzPts val="1900"/>
              <a:buFont typeface="Arial"/>
              <a:buNone/>
            </a:pPr>
            <a:r>
              <a:rPr b="1" i="0" lang="en-US" sz="1900" u="none" cap="none" strike="noStrike">
                <a:solidFill>
                  <a:srgbClr val="2B2B2B"/>
                </a:solidFill>
                <a:latin typeface="Poppins"/>
                <a:ea typeface="Poppins"/>
                <a:cs typeface="Poppins"/>
                <a:sym typeface="Poppins"/>
              </a:rPr>
              <a:t>Prompt:</a:t>
            </a:r>
            <a:r>
              <a:rPr b="0" i="0" lang="en-US" sz="1900" u="none" cap="none" strike="noStrike">
                <a:solidFill>
                  <a:srgbClr val="2B2B2B"/>
                </a:solidFill>
                <a:latin typeface="Poppins Light"/>
                <a:ea typeface="Poppins Light"/>
                <a:cs typeface="Poppins Light"/>
                <a:sym typeface="Poppins Light"/>
              </a:rPr>
              <a:t> “Write down one small action you will take as a peer educator to promote digital well-being in your group, school, or community.”</a:t>
            </a:r>
            <a:endParaRPr b="0" i="0" sz="1900" u="none" cap="none" strike="noStrike">
              <a:solidFill>
                <a:srgbClr val="2B2B2B"/>
              </a:solidFill>
              <a:latin typeface="Poppins Light"/>
              <a:ea typeface="Poppins Light"/>
              <a:cs typeface="Poppins Light"/>
              <a:sym typeface="Poppins Light"/>
            </a:endParaRPr>
          </a:p>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2B2B2B"/>
              </a:solidFill>
              <a:latin typeface="Poppins Light"/>
              <a:ea typeface="Poppins Light"/>
              <a:cs typeface="Poppins Light"/>
              <a:sym typeface="Poppins Light"/>
            </a:endParaRPr>
          </a:p>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2B2B2B"/>
                </a:solidFill>
                <a:latin typeface="Poppins Light"/>
                <a:ea typeface="Poppins Light"/>
                <a:cs typeface="Poppins Light"/>
                <a:sym typeface="Poppins Light"/>
              </a:rPr>
              <a:t>They place their cards on a wall (collective commitment board)</a:t>
            </a:r>
            <a:r>
              <a:rPr lang="en-US" sz="1900">
                <a:solidFill>
                  <a:srgbClr val="2B2B2B"/>
                </a:solidFill>
                <a:latin typeface="Poppins Light"/>
                <a:ea typeface="Poppins Light"/>
                <a:cs typeface="Poppins Light"/>
                <a:sym typeface="Poppins Light"/>
              </a:rPr>
              <a:t>.</a:t>
            </a:r>
            <a:endParaRPr sz="1900">
              <a:solidFill>
                <a:srgbClr val="2B2B2B"/>
              </a:solidFill>
              <a:latin typeface="Poppins Light"/>
              <a:ea typeface="Poppins Light"/>
              <a:cs typeface="Poppins Light"/>
              <a:sym typeface="Poppins Light"/>
            </a:endParaRPr>
          </a:p>
          <a:p>
            <a:pPr indent="0" lvl="0" marL="0" marR="0" rtl="0" algn="ctr">
              <a:lnSpc>
                <a:spcPct val="100000"/>
              </a:lnSpc>
              <a:spcBef>
                <a:spcPts val="0"/>
              </a:spcBef>
              <a:spcAft>
                <a:spcPts val="0"/>
              </a:spcAft>
              <a:buClr>
                <a:srgbClr val="000000"/>
              </a:buClr>
              <a:buSzPts val="1900"/>
              <a:buFont typeface="Arial"/>
              <a:buNone/>
            </a:pPr>
            <a:r>
              <a:t/>
            </a:r>
            <a:endParaRPr sz="1900">
              <a:solidFill>
                <a:srgbClr val="2B2B2B"/>
              </a:solidFill>
              <a:latin typeface="Poppins Light"/>
              <a:ea typeface="Poppins Light"/>
              <a:cs typeface="Poppins Light"/>
              <a:sym typeface="Poppins Light"/>
            </a:endParaRPr>
          </a:p>
          <a:p>
            <a:pPr indent="0" lvl="0" marL="0" marR="0" rtl="0" algn="ctr">
              <a:lnSpc>
                <a:spcPct val="100000"/>
              </a:lnSpc>
              <a:spcBef>
                <a:spcPts val="0"/>
              </a:spcBef>
              <a:spcAft>
                <a:spcPts val="0"/>
              </a:spcAft>
              <a:buClr>
                <a:srgbClr val="000000"/>
              </a:buClr>
              <a:buSzPts val="1900"/>
              <a:buFont typeface="Arial"/>
              <a:buNone/>
            </a:pPr>
            <a:r>
              <a:rPr b="1" i="0" lang="en-US" sz="1900" u="none" cap="none" strike="noStrike">
                <a:solidFill>
                  <a:srgbClr val="2B2B2B"/>
                </a:solidFill>
                <a:latin typeface="Poppins"/>
                <a:ea typeface="Poppins"/>
                <a:cs typeface="Poppins"/>
                <a:sym typeface="Poppins"/>
              </a:rPr>
              <a:t>Closing round:</a:t>
            </a:r>
            <a:r>
              <a:rPr b="0" i="0" lang="en-US" sz="1900" u="none" cap="none" strike="noStrike">
                <a:solidFill>
                  <a:srgbClr val="2B2B2B"/>
                </a:solidFill>
                <a:latin typeface="Poppins Light"/>
                <a:ea typeface="Poppins Light"/>
                <a:cs typeface="Poppins Light"/>
                <a:sym typeface="Poppins Light"/>
              </a:rPr>
              <a:t> each participant shares one word about how they feel leaving the session (e.g. “ready”, “motivated”, “empowered”).</a:t>
            </a:r>
            <a:endParaRPr b="0" i="0" sz="1900" u="none" cap="none" strike="noStrike">
              <a:solidFill>
                <a:srgbClr val="2B2B2B"/>
              </a:solidFill>
              <a:latin typeface="Poppins Light"/>
              <a:ea typeface="Poppins Light"/>
              <a:cs typeface="Poppins Light"/>
              <a:sym typeface="Poppins Light"/>
            </a:endParaRPr>
          </a:p>
        </p:txBody>
      </p:sp>
      <p:pic>
        <p:nvPicPr>
          <p:cNvPr descr="renewable Energy consumption and CO2 emissions are increasing. circular economy future growth of business, reuse. Sharing, reusing, repairing, renovating and recycling. Energy Everything is on hands (Provided by Getty Images)" id="200" name="Google Shape;200;p6"/>
          <p:cNvPicPr preferRelativeResize="0"/>
          <p:nvPr/>
        </p:nvPicPr>
        <p:blipFill rotWithShape="1">
          <a:blip r:embed="rId10">
            <a:alphaModFix/>
          </a:blip>
          <a:srcRect b="0" l="14491" r="4364" t="0"/>
          <a:stretch/>
        </p:blipFill>
        <p:spPr>
          <a:xfrm>
            <a:off x="14898227" y="6761847"/>
            <a:ext cx="3394289" cy="2688048"/>
          </a:xfrm>
          <a:prstGeom prst="rect">
            <a:avLst/>
          </a:prstGeom>
          <a:noFill/>
          <a:ln>
            <a:noFill/>
          </a:ln>
        </p:spPr>
      </p:pic>
      <p:sp>
        <p:nvSpPr>
          <p:cNvPr id="201" name="Google Shape;201;p6"/>
          <p:cNvSpPr txBox="1"/>
          <p:nvPr/>
        </p:nvSpPr>
        <p:spPr>
          <a:xfrm>
            <a:off x="11674835" y="1686710"/>
            <a:ext cx="5421000" cy="384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1900">
                <a:solidFill>
                  <a:schemeClr val="dk1"/>
                </a:solidFill>
                <a:latin typeface="Poppins"/>
                <a:ea typeface="Poppins"/>
                <a:cs typeface="Poppins"/>
                <a:sym typeface="Poppins"/>
              </a:rPr>
              <a:t>When we listen with empathy, people feel:</a:t>
            </a:r>
            <a:br>
              <a:rPr lang="en-US" sz="1900">
                <a:solidFill>
                  <a:schemeClr val="dk1"/>
                </a:solidFill>
                <a:latin typeface="Poppins Light"/>
                <a:ea typeface="Poppins Light"/>
                <a:cs typeface="Poppins Light"/>
                <a:sym typeface="Poppins Light"/>
              </a:rPr>
            </a:b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safe</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respected</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not alone</a:t>
            </a:r>
            <a:br>
              <a:rPr lang="en-US" sz="1900">
                <a:solidFill>
                  <a:schemeClr val="dk1"/>
                </a:solidFill>
                <a:latin typeface="Poppins Light"/>
                <a:ea typeface="Poppins Light"/>
                <a:cs typeface="Poppins Light"/>
                <a:sym typeface="Poppins Light"/>
              </a:rPr>
            </a:br>
            <a:endParaRPr sz="1900">
              <a:solidFill>
                <a:schemeClr val="dk1"/>
              </a:solidFill>
              <a:latin typeface="Poppins Light"/>
              <a:ea typeface="Poppins Light"/>
              <a:cs typeface="Poppins Light"/>
              <a:sym typeface="Poppins Light"/>
            </a:endParaRPr>
          </a:p>
          <a:p>
            <a:pPr indent="0" lvl="0" marL="0" rtl="0" algn="l">
              <a:lnSpc>
                <a:spcPct val="115000"/>
              </a:lnSpc>
              <a:spcBef>
                <a:spcPts val="0"/>
              </a:spcBef>
              <a:spcAft>
                <a:spcPts val="0"/>
              </a:spcAft>
              <a:buNone/>
            </a:pPr>
            <a:r>
              <a:rPr b="1" lang="en-US" sz="1900">
                <a:solidFill>
                  <a:schemeClr val="dk1"/>
                </a:solidFill>
                <a:latin typeface="Poppins"/>
                <a:ea typeface="Poppins"/>
                <a:cs typeface="Poppins"/>
                <a:sym typeface="Poppins"/>
              </a:rPr>
              <a:t>This helps peer educators:</a:t>
            </a:r>
            <a:br>
              <a:rPr lang="en-US" sz="1900">
                <a:solidFill>
                  <a:schemeClr val="dk1"/>
                </a:solidFill>
                <a:latin typeface="Poppins Light"/>
                <a:ea typeface="Poppins Light"/>
                <a:cs typeface="Poppins Light"/>
                <a:sym typeface="Poppins Light"/>
              </a:rPr>
            </a:b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support others better</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give kinder, more useful advice</a:t>
            </a:r>
            <a:endParaRPr sz="1900">
              <a:solidFill>
                <a:schemeClr val="dk1"/>
              </a:solidFill>
              <a:latin typeface="Poppins Light"/>
              <a:ea typeface="Poppins Light"/>
              <a:cs typeface="Poppins Light"/>
              <a:sym typeface="Poppins Light"/>
            </a:endParaRPr>
          </a:p>
          <a:p>
            <a:pPr indent="-349250" lvl="0" marL="45720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build trust in the group</a:t>
            </a:r>
            <a:endParaRPr sz="1900">
              <a:solidFill>
                <a:schemeClr val="dk1"/>
              </a:solidFill>
              <a:latin typeface="Poppins Light"/>
              <a:ea typeface="Poppins Light"/>
              <a:cs typeface="Poppins Light"/>
              <a:sym typeface="Poppins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grpSp>
        <p:nvGrpSpPr>
          <p:cNvPr id="206" name="Google Shape;206;g3b427988b85_0_7"/>
          <p:cNvGrpSpPr/>
          <p:nvPr/>
        </p:nvGrpSpPr>
        <p:grpSpPr>
          <a:xfrm>
            <a:off x="1342213" y="2667075"/>
            <a:ext cx="9229826" cy="3815179"/>
            <a:chOff x="0" y="0"/>
            <a:chExt cx="1171610" cy="799476"/>
          </a:xfrm>
        </p:grpSpPr>
        <p:sp>
          <p:nvSpPr>
            <p:cNvPr id="207" name="Google Shape;207;g3b427988b85_0_7"/>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208" name="Google Shape;208;g3b427988b85_0_7"/>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09" name="Google Shape;209;g3b427988b85_0_7"/>
          <p:cNvGrpSpPr/>
          <p:nvPr/>
        </p:nvGrpSpPr>
        <p:grpSpPr>
          <a:xfrm>
            <a:off x="1475975" y="6937700"/>
            <a:ext cx="9229826" cy="2853969"/>
            <a:chOff x="0" y="0"/>
            <a:chExt cx="1171610" cy="799476"/>
          </a:xfrm>
        </p:grpSpPr>
        <p:sp>
          <p:nvSpPr>
            <p:cNvPr id="210" name="Google Shape;210;g3b427988b85_0_7"/>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211" name="Google Shape;211;g3b427988b85_0_7"/>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2" name="Google Shape;212;g3b427988b85_0_7"/>
          <p:cNvSpPr/>
          <p:nvPr/>
        </p:nvSpPr>
        <p:spPr>
          <a:xfrm>
            <a:off x="0" y="438971"/>
            <a:ext cx="589729" cy="589729"/>
          </a:xfrm>
          <a:custGeom>
            <a:rect b="b" l="l" r="r" t="t"/>
            <a:pathLst>
              <a:path extrusionOk="0" h="589729" w="589729">
                <a:moveTo>
                  <a:pt x="0" y="0"/>
                </a:moveTo>
                <a:lnTo>
                  <a:pt x="589729" y="0"/>
                </a:lnTo>
                <a:lnTo>
                  <a:pt x="589729" y="589729"/>
                </a:lnTo>
                <a:lnTo>
                  <a:pt x="0" y="589729"/>
                </a:lnTo>
                <a:lnTo>
                  <a:pt x="0" y="0"/>
                </a:lnTo>
                <a:close/>
              </a:path>
            </a:pathLst>
          </a:custGeom>
          <a:blipFill rotWithShape="1">
            <a:blip r:embed="rId3">
              <a:alphaModFix/>
            </a:blip>
            <a:stretch>
              <a:fillRect b="0" l="0" r="0" t="0"/>
            </a:stretch>
          </a:blipFill>
          <a:ln>
            <a:noFill/>
          </a:ln>
        </p:spPr>
      </p:sp>
      <p:sp>
        <p:nvSpPr>
          <p:cNvPr id="213" name="Google Shape;213;g3b427988b85_0_7"/>
          <p:cNvSpPr txBox="1"/>
          <p:nvPr/>
        </p:nvSpPr>
        <p:spPr>
          <a:xfrm>
            <a:off x="4899075" y="272125"/>
            <a:ext cx="9229800" cy="19395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7200"/>
              <a:buFont typeface="Arial"/>
              <a:buNone/>
            </a:pPr>
            <a:r>
              <a:rPr b="1" lang="en-US" sz="6000">
                <a:solidFill>
                  <a:srgbClr val="2B2B2B"/>
                </a:solidFill>
                <a:latin typeface="Poppins"/>
                <a:ea typeface="Poppins"/>
                <a:cs typeface="Poppins"/>
                <a:sym typeface="Poppins"/>
              </a:rPr>
              <a:t>How Actions can be A</a:t>
            </a:r>
            <a:r>
              <a:rPr b="1" lang="en-US" sz="6000">
                <a:solidFill>
                  <a:srgbClr val="2B2B2B"/>
                </a:solidFill>
                <a:latin typeface="Poppins"/>
                <a:ea typeface="Poppins"/>
                <a:cs typeface="Poppins"/>
                <a:sym typeface="Poppins"/>
              </a:rPr>
              <a:t>pplied</a:t>
            </a:r>
            <a:r>
              <a:rPr b="1" lang="en-US" sz="6000">
                <a:solidFill>
                  <a:srgbClr val="2B2B2B"/>
                </a:solidFill>
                <a:latin typeface="Poppins"/>
                <a:ea typeface="Poppins"/>
                <a:cs typeface="Poppins"/>
                <a:sym typeface="Poppins"/>
              </a:rPr>
              <a:t> in Real Life</a:t>
            </a:r>
            <a:endParaRPr b="0" i="0" sz="6000" u="none" cap="none" strike="noStrike">
              <a:solidFill>
                <a:srgbClr val="000000"/>
              </a:solidFill>
              <a:latin typeface="Arial"/>
              <a:ea typeface="Arial"/>
              <a:cs typeface="Arial"/>
              <a:sym typeface="Arial"/>
            </a:endParaRPr>
          </a:p>
        </p:txBody>
      </p:sp>
      <p:sp>
        <p:nvSpPr>
          <p:cNvPr id="214" name="Google Shape;214;g3b427988b85_0_7"/>
          <p:cNvSpPr/>
          <p:nvPr/>
        </p:nvSpPr>
        <p:spPr>
          <a:xfrm>
            <a:off x="17215099" y="-13800"/>
            <a:ext cx="1072901" cy="1076940"/>
          </a:xfrm>
          <a:custGeom>
            <a:rect b="b" l="l" r="r" t="t"/>
            <a:pathLst>
              <a:path extrusionOk="0" h="1076940" w="1072901">
                <a:moveTo>
                  <a:pt x="0" y="0"/>
                </a:moveTo>
                <a:lnTo>
                  <a:pt x="1072901" y="0"/>
                </a:lnTo>
                <a:lnTo>
                  <a:pt x="1072901" y="1076939"/>
                </a:lnTo>
                <a:lnTo>
                  <a:pt x="0" y="1076939"/>
                </a:lnTo>
                <a:lnTo>
                  <a:pt x="0" y="0"/>
                </a:lnTo>
                <a:close/>
              </a:path>
            </a:pathLst>
          </a:custGeom>
          <a:blipFill rotWithShape="1">
            <a:blip r:embed="rId4">
              <a:alphaModFix/>
            </a:blip>
            <a:stretch>
              <a:fillRect b="0" l="0" r="0" t="0"/>
            </a:stretch>
          </a:blipFill>
          <a:ln>
            <a:noFill/>
          </a:ln>
        </p:spPr>
      </p:sp>
      <p:sp>
        <p:nvSpPr>
          <p:cNvPr id="215" name="Google Shape;215;g3b427988b85_0_7"/>
          <p:cNvSpPr txBox="1"/>
          <p:nvPr/>
        </p:nvSpPr>
        <p:spPr>
          <a:xfrm>
            <a:off x="1748997" y="2954862"/>
            <a:ext cx="8645100" cy="3294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Clr>
                <a:schemeClr val="dk1"/>
              </a:buClr>
              <a:buSzPts val="1100"/>
              <a:buFont typeface="Arial"/>
              <a:buNone/>
            </a:pPr>
            <a:r>
              <a:rPr b="1" lang="en-US" sz="2000">
                <a:solidFill>
                  <a:schemeClr val="dk1"/>
                </a:solidFill>
                <a:latin typeface="Poppins"/>
                <a:ea typeface="Poppins"/>
                <a:cs typeface="Poppins"/>
                <a:sym typeface="Poppins"/>
              </a:rPr>
              <a:t>In schools:</a:t>
            </a:r>
            <a:endParaRPr b="1" sz="2000">
              <a:solidFill>
                <a:schemeClr val="dk1"/>
              </a:solidFill>
              <a:latin typeface="Poppins"/>
              <a:ea typeface="Poppins"/>
              <a:cs typeface="Poppins"/>
              <a:sym typeface="Poppins"/>
            </a:endParaRPr>
          </a:p>
          <a:p>
            <a:pPr indent="-355600" lvl="0" marL="45720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Check in with classmates who seem left out online</a:t>
            </a:r>
            <a:br>
              <a:rPr lang="en-US" sz="2000">
                <a:solidFill>
                  <a:schemeClr val="dk1"/>
                </a:solidFill>
                <a:latin typeface="Poppins Light"/>
                <a:ea typeface="Poppins Light"/>
                <a:cs typeface="Poppins Light"/>
                <a:sym typeface="Poppins Light"/>
              </a:rPr>
            </a:br>
            <a:endParaRPr sz="2000">
              <a:solidFill>
                <a:schemeClr val="dk1"/>
              </a:solidFill>
              <a:latin typeface="Poppins Light"/>
              <a:ea typeface="Poppins Light"/>
              <a:cs typeface="Poppins Light"/>
              <a:sym typeface="Poppins Light"/>
            </a:endParaRPr>
          </a:p>
          <a:p>
            <a:pPr indent="-355600" lvl="0" marL="45720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Model healthy digital habits (breaks, kindness, balance)</a:t>
            </a:r>
            <a:br>
              <a:rPr lang="en-US" sz="2000">
                <a:solidFill>
                  <a:schemeClr val="dk1"/>
                </a:solidFill>
                <a:latin typeface="Poppins Light"/>
                <a:ea typeface="Poppins Light"/>
                <a:cs typeface="Poppins Light"/>
                <a:sym typeface="Poppins Light"/>
              </a:rPr>
            </a:br>
            <a:endParaRPr sz="2000">
              <a:solidFill>
                <a:schemeClr val="dk1"/>
              </a:solidFill>
              <a:latin typeface="Poppins Light"/>
              <a:ea typeface="Poppins Light"/>
              <a:cs typeface="Poppins Light"/>
              <a:sym typeface="Poppins Light"/>
            </a:endParaRPr>
          </a:p>
          <a:p>
            <a:pPr indent="-355600" lvl="0" marL="45720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Create small awareness actions: posters, short skits, tutor-group discussions</a:t>
            </a:r>
            <a:br>
              <a:rPr lang="en-US" sz="2000">
                <a:solidFill>
                  <a:schemeClr val="dk1"/>
                </a:solidFill>
                <a:latin typeface="Poppins Light"/>
                <a:ea typeface="Poppins Light"/>
                <a:cs typeface="Poppins Light"/>
                <a:sym typeface="Poppins Light"/>
              </a:rPr>
            </a:br>
            <a:endParaRPr sz="2000">
              <a:solidFill>
                <a:schemeClr val="dk1"/>
              </a:solidFill>
              <a:latin typeface="Poppins Light"/>
              <a:ea typeface="Poppins Light"/>
              <a:cs typeface="Poppins Light"/>
              <a:sym typeface="Poppins Light"/>
            </a:endParaRPr>
          </a:p>
          <a:p>
            <a:pPr indent="-355600" lvl="0" marL="45720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Speak up calmly when posts or comments become harmful</a:t>
            </a:r>
            <a:endParaRPr sz="2000">
              <a:solidFill>
                <a:srgbClr val="2B2B2B"/>
              </a:solidFill>
              <a:latin typeface="Poppins Light"/>
              <a:ea typeface="Poppins Light"/>
              <a:cs typeface="Poppins Light"/>
              <a:sym typeface="Poppins Light"/>
            </a:endParaRPr>
          </a:p>
        </p:txBody>
      </p:sp>
      <p:sp>
        <p:nvSpPr>
          <p:cNvPr id="216" name="Google Shape;216;g3b427988b85_0_7"/>
          <p:cNvSpPr txBox="1"/>
          <p:nvPr/>
        </p:nvSpPr>
        <p:spPr>
          <a:xfrm>
            <a:off x="1720675" y="7189075"/>
            <a:ext cx="8472900" cy="2232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Clr>
                <a:schemeClr val="dk1"/>
              </a:buClr>
              <a:buSzPts val="1100"/>
              <a:buFont typeface="Arial"/>
              <a:buNone/>
            </a:pPr>
            <a:r>
              <a:rPr b="1" lang="en-US" sz="2000">
                <a:solidFill>
                  <a:schemeClr val="dk1"/>
                </a:solidFill>
                <a:latin typeface="Poppins"/>
                <a:ea typeface="Poppins"/>
                <a:cs typeface="Poppins"/>
                <a:sym typeface="Poppins"/>
              </a:rPr>
              <a:t>In the community:</a:t>
            </a:r>
            <a:endParaRPr b="1" sz="2000">
              <a:solidFill>
                <a:schemeClr val="dk1"/>
              </a:solidFill>
              <a:latin typeface="Poppins"/>
              <a:ea typeface="Poppins"/>
              <a:cs typeface="Poppins"/>
              <a:sym typeface="Poppins"/>
            </a:endParaRPr>
          </a:p>
          <a:p>
            <a:pPr indent="-355600" lvl="0" marL="45720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Share privacy and safety tips with friends or siblings</a:t>
            </a:r>
            <a:br>
              <a:rPr lang="en-US" sz="2000">
                <a:solidFill>
                  <a:schemeClr val="dk1"/>
                </a:solidFill>
                <a:latin typeface="Poppins Light"/>
                <a:ea typeface="Poppins Light"/>
                <a:cs typeface="Poppins Light"/>
                <a:sym typeface="Poppins Light"/>
              </a:rPr>
            </a:br>
            <a:endParaRPr sz="2000">
              <a:solidFill>
                <a:schemeClr val="dk1"/>
              </a:solidFill>
              <a:latin typeface="Poppins Light"/>
              <a:ea typeface="Poppins Light"/>
              <a:cs typeface="Poppins Light"/>
              <a:sym typeface="Poppins Light"/>
            </a:endParaRPr>
          </a:p>
          <a:p>
            <a:pPr indent="-355600" lvl="0" marL="45720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Join or create positive online spaces</a:t>
            </a:r>
            <a:br>
              <a:rPr lang="en-US" sz="2000">
                <a:solidFill>
                  <a:schemeClr val="dk1"/>
                </a:solidFill>
                <a:latin typeface="Poppins Light"/>
                <a:ea typeface="Poppins Light"/>
                <a:cs typeface="Poppins Light"/>
                <a:sym typeface="Poppins Light"/>
              </a:rPr>
            </a:br>
            <a:endParaRPr sz="2000">
              <a:solidFill>
                <a:schemeClr val="dk1"/>
              </a:solidFill>
              <a:latin typeface="Poppins Light"/>
              <a:ea typeface="Poppins Light"/>
              <a:cs typeface="Poppins Light"/>
              <a:sym typeface="Poppins Light"/>
            </a:endParaRPr>
          </a:p>
          <a:p>
            <a:pPr indent="-355600" lvl="0" marL="45720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Promote “no-filter”, real-life content and supportive messages</a:t>
            </a:r>
            <a:endParaRPr sz="2000">
              <a:solidFill>
                <a:srgbClr val="2B2B2B"/>
              </a:solidFill>
              <a:latin typeface="Poppins Light"/>
              <a:ea typeface="Poppins Light"/>
              <a:cs typeface="Poppins Light"/>
              <a:sym typeface="Poppins Light"/>
            </a:endParaRPr>
          </a:p>
        </p:txBody>
      </p:sp>
      <p:grpSp>
        <p:nvGrpSpPr>
          <p:cNvPr id="217" name="Google Shape;217;g3b427988b85_0_7"/>
          <p:cNvGrpSpPr/>
          <p:nvPr/>
        </p:nvGrpSpPr>
        <p:grpSpPr>
          <a:xfrm>
            <a:off x="11207600" y="4220200"/>
            <a:ext cx="6358562" cy="3815179"/>
            <a:chOff x="0" y="0"/>
            <a:chExt cx="1171610" cy="799476"/>
          </a:xfrm>
        </p:grpSpPr>
        <p:sp>
          <p:nvSpPr>
            <p:cNvPr id="218" name="Google Shape;218;g3b427988b85_0_7"/>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219" name="Google Shape;219;g3b427988b85_0_7"/>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0" name="Google Shape;220;g3b427988b85_0_7"/>
          <p:cNvSpPr txBox="1"/>
          <p:nvPr/>
        </p:nvSpPr>
        <p:spPr>
          <a:xfrm>
            <a:off x="11425117" y="4457790"/>
            <a:ext cx="5955900" cy="32940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None/>
            </a:pPr>
            <a:r>
              <a:rPr b="1" lang="en-US" sz="2000">
                <a:solidFill>
                  <a:schemeClr val="dk1"/>
                </a:solidFill>
                <a:latin typeface="Poppins"/>
                <a:ea typeface="Poppins"/>
                <a:cs typeface="Poppins"/>
                <a:sym typeface="Poppins"/>
              </a:rPr>
              <a:t>In youth groups:</a:t>
            </a:r>
            <a:endParaRPr b="1" sz="2000">
              <a:solidFill>
                <a:schemeClr val="dk1"/>
              </a:solidFill>
              <a:latin typeface="Poppins"/>
              <a:ea typeface="Poppins"/>
              <a:cs typeface="Poppins"/>
              <a:sym typeface="Poppins"/>
            </a:endParaRPr>
          </a:p>
          <a:p>
            <a:pPr indent="-355600" lvl="0" marL="45720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Use peer support circles to share online challenges safely</a:t>
            </a:r>
            <a:br>
              <a:rPr lang="en-US" sz="2000">
                <a:solidFill>
                  <a:schemeClr val="dk1"/>
                </a:solidFill>
                <a:latin typeface="Poppins Light"/>
                <a:ea typeface="Poppins Light"/>
                <a:cs typeface="Poppins Light"/>
                <a:sym typeface="Poppins Light"/>
              </a:rPr>
            </a:br>
            <a:endParaRPr sz="2000">
              <a:solidFill>
                <a:schemeClr val="dk1"/>
              </a:solidFill>
              <a:latin typeface="Poppins Light"/>
              <a:ea typeface="Poppins Light"/>
              <a:cs typeface="Poppins Light"/>
              <a:sym typeface="Poppins Light"/>
            </a:endParaRPr>
          </a:p>
          <a:p>
            <a:pPr indent="-355600" lvl="0" marL="45720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Organise mini-campaigns about digital pressure and well-being</a:t>
            </a:r>
            <a:br>
              <a:rPr lang="en-US" sz="2000">
                <a:solidFill>
                  <a:schemeClr val="dk1"/>
                </a:solidFill>
                <a:latin typeface="Poppins Light"/>
                <a:ea typeface="Poppins Light"/>
                <a:cs typeface="Poppins Light"/>
                <a:sym typeface="Poppins Light"/>
              </a:rPr>
            </a:br>
            <a:endParaRPr sz="2000">
              <a:solidFill>
                <a:schemeClr val="dk1"/>
              </a:solidFill>
              <a:latin typeface="Poppins Light"/>
              <a:ea typeface="Poppins Light"/>
              <a:cs typeface="Poppins Light"/>
              <a:sym typeface="Poppins Light"/>
            </a:endParaRPr>
          </a:p>
          <a:p>
            <a:pPr indent="-355600" lvl="0" marL="457200" rtl="0" algn="l">
              <a:lnSpc>
                <a:spcPct val="115000"/>
              </a:lnSpc>
              <a:spcBef>
                <a:spcPts val="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Encourage realistic “micro-actions” instead of big promises</a:t>
            </a:r>
            <a:endParaRPr sz="2000">
              <a:solidFill>
                <a:schemeClr val="dk1"/>
              </a:solidFill>
              <a:latin typeface="Poppins Light"/>
              <a:ea typeface="Poppins Light"/>
              <a:cs typeface="Poppins Light"/>
              <a:sym typeface="Poppins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46000"/>
            </a:blip>
            <a:stretch>
              <a:fillRect b="0" l="0" r="0" t="0"/>
            </a:stretch>
          </a:blipFill>
          <a:ln>
            <a:noFill/>
          </a:ln>
        </p:spPr>
      </p:sp>
      <p:sp>
        <p:nvSpPr>
          <p:cNvPr id="226" name="Google Shape;226;p9"/>
          <p:cNvSpPr txBox="1"/>
          <p:nvPr/>
        </p:nvSpPr>
        <p:spPr>
          <a:xfrm>
            <a:off x="4541948" y="2823584"/>
            <a:ext cx="9204105" cy="1830592"/>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12059"/>
              <a:buFont typeface="Arial"/>
              <a:buNone/>
            </a:pPr>
            <a:r>
              <a:rPr b="1" i="0" lang="en-US" sz="12059" u="none" cap="none" strike="noStrike">
                <a:solidFill>
                  <a:srgbClr val="2B2B2B"/>
                </a:solidFill>
                <a:latin typeface="Poppins"/>
                <a:ea typeface="Poppins"/>
                <a:cs typeface="Poppins"/>
                <a:sym typeface="Poppins"/>
              </a:rPr>
              <a:t>THANK YOU</a:t>
            </a:r>
            <a:endParaRPr b="0" i="0" sz="1400" u="none" cap="none" strike="noStrike">
              <a:solidFill>
                <a:srgbClr val="000000"/>
              </a:solidFill>
              <a:latin typeface="Arial"/>
              <a:ea typeface="Arial"/>
              <a:cs typeface="Arial"/>
              <a:sym typeface="Arial"/>
            </a:endParaRPr>
          </a:p>
        </p:txBody>
      </p:sp>
      <p:sp>
        <p:nvSpPr>
          <p:cNvPr id="227" name="Google Shape;227;p9"/>
          <p:cNvSpPr/>
          <p:nvPr/>
        </p:nvSpPr>
        <p:spPr>
          <a:xfrm rot="10800000">
            <a:off x="15904841" y="32111"/>
            <a:ext cx="2383159" cy="2299749"/>
          </a:xfrm>
          <a:custGeom>
            <a:rect b="b" l="l" r="r" t="t"/>
            <a:pathLst>
              <a:path extrusionOk="0" h="2299749" w="2383159">
                <a:moveTo>
                  <a:pt x="2383159" y="2299748"/>
                </a:moveTo>
                <a:lnTo>
                  <a:pt x="0" y="2299748"/>
                </a:lnTo>
                <a:lnTo>
                  <a:pt x="0" y="0"/>
                </a:lnTo>
                <a:lnTo>
                  <a:pt x="2383159" y="0"/>
                </a:lnTo>
                <a:lnTo>
                  <a:pt x="2383159" y="2299748"/>
                </a:lnTo>
                <a:close/>
              </a:path>
            </a:pathLst>
          </a:custGeom>
          <a:blipFill rotWithShape="1">
            <a:blip r:embed="rId4">
              <a:alphaModFix/>
            </a:blip>
            <a:stretch>
              <a:fillRect b="0" l="0" r="0" t="0"/>
            </a:stretch>
          </a:blipFill>
          <a:ln>
            <a:noFill/>
          </a:ln>
        </p:spPr>
      </p:sp>
      <p:sp>
        <p:nvSpPr>
          <p:cNvPr id="228" name="Google Shape;228;p9"/>
          <p:cNvSpPr/>
          <p:nvPr/>
        </p:nvSpPr>
        <p:spPr>
          <a:xfrm>
            <a:off x="13513202" y="2823584"/>
            <a:ext cx="465701" cy="465701"/>
          </a:xfrm>
          <a:custGeom>
            <a:rect b="b" l="l" r="r" t="t"/>
            <a:pathLst>
              <a:path extrusionOk="0" h="465701" w="465701">
                <a:moveTo>
                  <a:pt x="0" y="0"/>
                </a:moveTo>
                <a:lnTo>
                  <a:pt x="465701" y="0"/>
                </a:lnTo>
                <a:lnTo>
                  <a:pt x="465701" y="465701"/>
                </a:lnTo>
                <a:lnTo>
                  <a:pt x="0" y="465701"/>
                </a:lnTo>
                <a:lnTo>
                  <a:pt x="0" y="0"/>
                </a:lnTo>
                <a:close/>
              </a:path>
            </a:pathLst>
          </a:custGeom>
          <a:blipFill rotWithShape="1">
            <a:blip r:embed="rId5">
              <a:alphaModFix/>
            </a:blip>
            <a:stretch>
              <a:fillRect b="0" l="0" r="0" t="0"/>
            </a:stretch>
          </a:blipFill>
          <a:ln>
            <a:noFill/>
          </a:ln>
        </p:spPr>
      </p:sp>
      <p:sp>
        <p:nvSpPr>
          <p:cNvPr id="229" name="Google Shape;229;p9"/>
          <p:cNvSpPr/>
          <p:nvPr/>
        </p:nvSpPr>
        <p:spPr>
          <a:xfrm>
            <a:off x="17259300" y="6736866"/>
            <a:ext cx="1550858" cy="1550858"/>
          </a:xfrm>
          <a:custGeom>
            <a:rect b="b" l="l" r="r" t="t"/>
            <a:pathLst>
              <a:path extrusionOk="0" h="1550858" w="1550858">
                <a:moveTo>
                  <a:pt x="0" y="0"/>
                </a:moveTo>
                <a:lnTo>
                  <a:pt x="1550858" y="0"/>
                </a:lnTo>
                <a:lnTo>
                  <a:pt x="1550858" y="1550858"/>
                </a:lnTo>
                <a:lnTo>
                  <a:pt x="0" y="1550858"/>
                </a:lnTo>
                <a:lnTo>
                  <a:pt x="0" y="0"/>
                </a:lnTo>
                <a:close/>
              </a:path>
            </a:pathLst>
          </a:custGeom>
          <a:blipFill rotWithShape="1">
            <a:blip r:embed="rId6">
              <a:alphaModFix/>
            </a:blip>
            <a:stretch>
              <a:fillRect b="0" l="0" r="0" t="0"/>
            </a:stretch>
          </a:blipFill>
          <a:ln>
            <a:noFill/>
          </a:ln>
        </p:spPr>
      </p:sp>
      <p:sp>
        <p:nvSpPr>
          <p:cNvPr id="230" name="Google Shape;230;p9"/>
          <p:cNvSpPr/>
          <p:nvPr/>
        </p:nvSpPr>
        <p:spPr>
          <a:xfrm>
            <a:off x="-60497" y="702383"/>
            <a:ext cx="1517729" cy="1517729"/>
          </a:xfrm>
          <a:custGeom>
            <a:rect b="b" l="l" r="r" t="t"/>
            <a:pathLst>
              <a:path extrusionOk="0" h="1517729" w="1517729">
                <a:moveTo>
                  <a:pt x="0" y="0"/>
                </a:moveTo>
                <a:lnTo>
                  <a:pt x="1517729" y="0"/>
                </a:lnTo>
                <a:lnTo>
                  <a:pt x="1517729" y="1517730"/>
                </a:lnTo>
                <a:lnTo>
                  <a:pt x="0" y="1517730"/>
                </a:lnTo>
                <a:lnTo>
                  <a:pt x="0" y="0"/>
                </a:lnTo>
                <a:close/>
              </a:path>
            </a:pathLst>
          </a:custGeom>
          <a:blipFill rotWithShape="1">
            <a:blip r:embed="rId7">
              <a:alphaModFix/>
            </a:blip>
            <a:stretch>
              <a:fillRect b="0" l="0" r="0" t="0"/>
            </a:stretch>
          </a:blipFill>
          <a:ln>
            <a:noFill/>
          </a:ln>
        </p:spPr>
      </p:sp>
      <p:sp>
        <p:nvSpPr>
          <p:cNvPr id="231" name="Google Shape;231;p9"/>
          <p:cNvSpPr/>
          <p:nvPr/>
        </p:nvSpPr>
        <p:spPr>
          <a:xfrm>
            <a:off x="7726931" y="244755"/>
            <a:ext cx="2834137" cy="2834137"/>
          </a:xfrm>
          <a:custGeom>
            <a:rect b="b" l="l" r="r" t="t"/>
            <a:pathLst>
              <a:path extrusionOk="0" h="2834137" w="2834137">
                <a:moveTo>
                  <a:pt x="0" y="0"/>
                </a:moveTo>
                <a:lnTo>
                  <a:pt x="2834138" y="0"/>
                </a:lnTo>
                <a:lnTo>
                  <a:pt x="2834138" y="2834137"/>
                </a:lnTo>
                <a:lnTo>
                  <a:pt x="0" y="2834137"/>
                </a:lnTo>
                <a:lnTo>
                  <a:pt x="0" y="0"/>
                </a:lnTo>
                <a:close/>
              </a:path>
            </a:pathLst>
          </a:custGeom>
          <a:blipFill rotWithShape="1">
            <a:blip r:embed="rId8">
              <a:alphaModFix/>
            </a:blip>
            <a:stretch>
              <a:fillRect b="0" l="0" r="0" t="0"/>
            </a:stretch>
          </a:blipFill>
          <a:ln>
            <a:noFill/>
          </a:ln>
        </p:spPr>
      </p:sp>
      <p:sp>
        <p:nvSpPr>
          <p:cNvPr id="232" name="Google Shape;232;p9"/>
          <p:cNvSpPr txBox="1"/>
          <p:nvPr/>
        </p:nvSpPr>
        <p:spPr>
          <a:xfrm>
            <a:off x="3452246" y="4475621"/>
            <a:ext cx="11383508" cy="1549303"/>
          </a:xfrm>
          <a:prstGeom prst="rect">
            <a:avLst/>
          </a:prstGeom>
          <a:noFill/>
          <a:ln>
            <a:noFill/>
          </a:ln>
        </p:spPr>
        <p:txBody>
          <a:bodyPr anchorCtr="0" anchor="t" bIns="0" lIns="0" spcFirstLastPara="1" rIns="0" wrap="square" tIns="0">
            <a:spAutoFit/>
          </a:bodyPr>
          <a:lstStyle/>
          <a:p>
            <a:pPr indent="0" lvl="0" marL="0" marR="0" rtl="0" algn="ctr">
              <a:lnSpc>
                <a:spcPct val="110007"/>
              </a:lnSpc>
              <a:spcBef>
                <a:spcPts val="0"/>
              </a:spcBef>
              <a:spcAft>
                <a:spcPts val="0"/>
              </a:spcAft>
              <a:buClr>
                <a:srgbClr val="000000"/>
              </a:buClr>
              <a:buSzPts val="5336"/>
              <a:buFont typeface="Arial"/>
              <a:buNone/>
            </a:pPr>
            <a:r>
              <a:rPr b="1" i="0" lang="en-US" sz="5336" u="none" cap="none" strike="noStrike">
                <a:solidFill>
                  <a:srgbClr val="2B2B2B"/>
                </a:solidFill>
                <a:latin typeface="Poppins"/>
                <a:ea typeface="Poppins"/>
                <a:cs typeface="Poppins"/>
                <a:sym typeface="Poppins"/>
              </a:rPr>
              <a:t>Serenity: Your Space for Digital Well-being</a:t>
            </a:r>
            <a:endParaRPr b="0" i="0" sz="1400" u="none" cap="none" strike="noStrike">
              <a:solidFill>
                <a:srgbClr val="000000"/>
              </a:solidFill>
              <a:latin typeface="Arial"/>
              <a:ea typeface="Arial"/>
              <a:cs typeface="Arial"/>
              <a:sym typeface="Arial"/>
            </a:endParaRPr>
          </a:p>
        </p:txBody>
      </p:sp>
      <p:grpSp>
        <p:nvGrpSpPr>
          <p:cNvPr id="233" name="Google Shape;233;p9"/>
          <p:cNvGrpSpPr/>
          <p:nvPr/>
        </p:nvGrpSpPr>
        <p:grpSpPr>
          <a:xfrm>
            <a:off x="0" y="8199808"/>
            <a:ext cx="18288000" cy="3502954"/>
            <a:chOff x="0" y="-57150"/>
            <a:chExt cx="4816593" cy="922589"/>
          </a:xfrm>
        </p:grpSpPr>
        <p:sp>
          <p:nvSpPr>
            <p:cNvPr id="234" name="Google Shape;234;p9"/>
            <p:cNvSpPr/>
            <p:nvPr/>
          </p:nvSpPr>
          <p:spPr>
            <a:xfrm>
              <a:off x="0" y="0"/>
              <a:ext cx="4816592" cy="865439"/>
            </a:xfrm>
            <a:custGeom>
              <a:rect b="b" l="l" r="r" t="t"/>
              <a:pathLst>
                <a:path extrusionOk="0" h="865439" w="4816592">
                  <a:moveTo>
                    <a:pt x="21590" y="0"/>
                  </a:moveTo>
                  <a:lnTo>
                    <a:pt x="4795002" y="0"/>
                  </a:lnTo>
                  <a:cubicBezTo>
                    <a:pt x="4800728" y="0"/>
                    <a:pt x="4806220" y="2275"/>
                    <a:pt x="4810269" y="6324"/>
                  </a:cubicBezTo>
                  <a:cubicBezTo>
                    <a:pt x="4814318" y="10372"/>
                    <a:pt x="4816592" y="15864"/>
                    <a:pt x="4816592" y="21590"/>
                  </a:cubicBezTo>
                  <a:lnTo>
                    <a:pt x="4816592" y="843849"/>
                  </a:lnTo>
                  <a:cubicBezTo>
                    <a:pt x="4816592" y="855773"/>
                    <a:pt x="4806926" y="865439"/>
                    <a:pt x="4795002" y="865439"/>
                  </a:cubicBezTo>
                  <a:lnTo>
                    <a:pt x="21590" y="865439"/>
                  </a:lnTo>
                  <a:cubicBezTo>
                    <a:pt x="15864" y="865439"/>
                    <a:pt x="10372" y="863164"/>
                    <a:pt x="6324" y="859115"/>
                  </a:cubicBezTo>
                  <a:cubicBezTo>
                    <a:pt x="2275" y="855066"/>
                    <a:pt x="0" y="849575"/>
                    <a:pt x="0" y="843849"/>
                  </a:cubicBezTo>
                  <a:lnTo>
                    <a:pt x="0" y="21590"/>
                  </a:lnTo>
                  <a:cubicBezTo>
                    <a:pt x="0" y="9666"/>
                    <a:pt x="9666" y="0"/>
                    <a:pt x="2159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9"/>
            <p:cNvSpPr txBox="1"/>
            <p:nvPr/>
          </p:nvSpPr>
          <p:spPr>
            <a:xfrm>
              <a:off x="0" y="-57150"/>
              <a:ext cx="4816593" cy="922589"/>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6" name="Google Shape;236;p9"/>
          <p:cNvSpPr/>
          <p:nvPr/>
        </p:nvSpPr>
        <p:spPr>
          <a:xfrm>
            <a:off x="5015324" y="8594037"/>
            <a:ext cx="1946377" cy="993605"/>
          </a:xfrm>
          <a:custGeom>
            <a:rect b="b" l="l" r="r" t="t"/>
            <a:pathLst>
              <a:path extrusionOk="0" h="993605" w="1946377">
                <a:moveTo>
                  <a:pt x="0" y="0"/>
                </a:moveTo>
                <a:lnTo>
                  <a:pt x="1946376" y="0"/>
                </a:lnTo>
                <a:lnTo>
                  <a:pt x="1946376" y="993605"/>
                </a:lnTo>
                <a:lnTo>
                  <a:pt x="0" y="993605"/>
                </a:lnTo>
                <a:lnTo>
                  <a:pt x="0" y="0"/>
                </a:lnTo>
                <a:close/>
              </a:path>
            </a:pathLst>
          </a:custGeom>
          <a:blipFill rotWithShape="1">
            <a:blip r:embed="rId9">
              <a:alphaModFix/>
            </a:blip>
            <a:stretch>
              <a:fillRect b="0" l="0" r="0" t="0"/>
            </a:stretch>
          </a:blipFill>
          <a:ln>
            <a:noFill/>
          </a:ln>
        </p:spPr>
      </p:sp>
      <p:sp>
        <p:nvSpPr>
          <p:cNvPr id="237" name="Google Shape;237;p9"/>
          <p:cNvSpPr/>
          <p:nvPr/>
        </p:nvSpPr>
        <p:spPr>
          <a:xfrm>
            <a:off x="7263680" y="8594037"/>
            <a:ext cx="3760641" cy="968365"/>
          </a:xfrm>
          <a:custGeom>
            <a:rect b="b" l="l" r="r" t="t"/>
            <a:pathLst>
              <a:path extrusionOk="0" h="968365" w="3760641">
                <a:moveTo>
                  <a:pt x="0" y="0"/>
                </a:moveTo>
                <a:lnTo>
                  <a:pt x="3760640" y="0"/>
                </a:lnTo>
                <a:lnTo>
                  <a:pt x="3760640" y="968365"/>
                </a:lnTo>
                <a:lnTo>
                  <a:pt x="0" y="968365"/>
                </a:lnTo>
                <a:lnTo>
                  <a:pt x="0" y="0"/>
                </a:lnTo>
                <a:close/>
              </a:path>
            </a:pathLst>
          </a:custGeom>
          <a:blipFill rotWithShape="1">
            <a:blip r:embed="rId10">
              <a:alphaModFix/>
            </a:blip>
            <a:stretch>
              <a:fillRect b="0" l="0" r="0" t="0"/>
            </a:stretch>
          </a:blipFill>
          <a:ln>
            <a:noFill/>
          </a:ln>
        </p:spPr>
      </p:sp>
      <p:sp>
        <p:nvSpPr>
          <p:cNvPr id="238" name="Google Shape;238;p9"/>
          <p:cNvSpPr/>
          <p:nvPr/>
        </p:nvSpPr>
        <p:spPr>
          <a:xfrm>
            <a:off x="4895061" y="9590954"/>
            <a:ext cx="2792943" cy="581863"/>
          </a:xfrm>
          <a:custGeom>
            <a:rect b="b" l="l" r="r" t="t"/>
            <a:pathLst>
              <a:path extrusionOk="0" h="581863" w="2792943">
                <a:moveTo>
                  <a:pt x="0" y="0"/>
                </a:moveTo>
                <a:lnTo>
                  <a:pt x="2792942" y="0"/>
                </a:lnTo>
                <a:lnTo>
                  <a:pt x="2792942" y="581863"/>
                </a:lnTo>
                <a:lnTo>
                  <a:pt x="0" y="581863"/>
                </a:lnTo>
                <a:lnTo>
                  <a:pt x="0" y="0"/>
                </a:lnTo>
                <a:close/>
              </a:path>
            </a:pathLst>
          </a:custGeom>
          <a:blipFill rotWithShape="1">
            <a:blip r:embed="rId11">
              <a:alphaModFix/>
            </a:blip>
            <a:stretch>
              <a:fillRect b="0" l="0" r="0" t="0"/>
            </a:stretch>
          </a:blipFill>
          <a:ln>
            <a:noFill/>
          </a:ln>
        </p:spPr>
      </p:sp>
      <p:sp>
        <p:nvSpPr>
          <p:cNvPr id="239" name="Google Shape;239;p9"/>
          <p:cNvSpPr txBox="1"/>
          <p:nvPr/>
        </p:nvSpPr>
        <p:spPr>
          <a:xfrm>
            <a:off x="5122898" y="6145420"/>
            <a:ext cx="8042100" cy="3285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Clr>
                <a:srgbClr val="000000"/>
              </a:buClr>
              <a:buSzPts val="2134"/>
              <a:buFont typeface="Arial"/>
              <a:buNone/>
            </a:pPr>
            <a:r>
              <a:rPr b="1" i="0" lang="en-US" sz="2134" u="none" cap="none" strike="noStrike">
                <a:solidFill>
                  <a:srgbClr val="2B2B2B"/>
                </a:solidFill>
                <a:latin typeface="Poppins"/>
                <a:ea typeface="Poppins"/>
                <a:cs typeface="Poppins"/>
                <a:sym typeface="Poppins"/>
              </a:rPr>
              <a:t>Project No: </a:t>
            </a:r>
            <a:r>
              <a:rPr b="0" i="0" lang="en-US" sz="2134" u="none" cap="none" strike="noStrike">
                <a:solidFill>
                  <a:srgbClr val="2B2B2B"/>
                </a:solidFill>
                <a:latin typeface="Poppins"/>
                <a:ea typeface="Poppins"/>
                <a:cs typeface="Poppins"/>
                <a:sym typeface="Poppins"/>
              </a:rPr>
              <a:t>2024-2-PT02-KA220-YOU-000287246 </a:t>
            </a:r>
            <a:endParaRPr b="0" i="0" sz="1400" u="none" cap="none" strike="noStrike">
              <a:solidFill>
                <a:srgbClr val="000000"/>
              </a:solidFill>
              <a:latin typeface="Arial"/>
              <a:ea typeface="Arial"/>
              <a:cs typeface="Arial"/>
              <a:sym typeface="Arial"/>
            </a:endParaRPr>
          </a:p>
        </p:txBody>
      </p:sp>
      <p:sp>
        <p:nvSpPr>
          <p:cNvPr id="240" name="Google Shape;240;p9"/>
          <p:cNvSpPr txBox="1"/>
          <p:nvPr/>
        </p:nvSpPr>
        <p:spPr>
          <a:xfrm>
            <a:off x="3452246" y="6719634"/>
            <a:ext cx="11383500" cy="615900"/>
          </a:xfrm>
          <a:prstGeom prst="rect">
            <a:avLst/>
          </a:prstGeom>
          <a:noFill/>
          <a:ln>
            <a:noFill/>
          </a:ln>
        </p:spPr>
        <p:txBody>
          <a:bodyPr anchorCtr="0" anchor="t" bIns="0" lIns="0" spcFirstLastPara="1" rIns="0" wrap="square" tIns="0">
            <a:spAutoFit/>
          </a:bodyPr>
          <a:lstStyle/>
          <a:p>
            <a:pPr indent="0" lvl="0" marL="0" marR="0" rtl="0" algn="ctr">
              <a:lnSpc>
                <a:spcPct val="109995"/>
              </a:lnSpc>
              <a:spcBef>
                <a:spcPts val="0"/>
              </a:spcBef>
              <a:spcAft>
                <a:spcPts val="0"/>
              </a:spcAft>
              <a:buClr>
                <a:srgbClr val="000000"/>
              </a:buClr>
              <a:buSzPts val="4002"/>
              <a:buFont typeface="Arial"/>
              <a:buNone/>
            </a:pPr>
            <a:r>
              <a:rPr b="1" i="0" lang="en-US" sz="4002" u="none" cap="none" strike="noStrike">
                <a:solidFill>
                  <a:srgbClr val="9EC6AA"/>
                </a:solidFill>
                <a:latin typeface="Poppins"/>
                <a:ea typeface="Poppins"/>
                <a:cs typeface="Poppins"/>
                <a:sym typeface="Poppins"/>
              </a:rPr>
              <a:t>From Awareness to Action</a:t>
            </a:r>
            <a:endParaRPr b="1" i="0" sz="4002" u="none" cap="none" strike="noStrike">
              <a:solidFill>
                <a:srgbClr val="9EC6AA"/>
              </a:solidFill>
              <a:latin typeface="Poppins"/>
              <a:ea typeface="Poppins"/>
              <a:cs typeface="Poppins"/>
              <a:sym typeface="Poppins"/>
            </a:endParaRPr>
          </a:p>
        </p:txBody>
      </p:sp>
      <p:sp>
        <p:nvSpPr>
          <p:cNvPr id="241" name="Google Shape;241;p9"/>
          <p:cNvSpPr txBox="1"/>
          <p:nvPr/>
        </p:nvSpPr>
        <p:spPr>
          <a:xfrm>
            <a:off x="7741041" y="9587642"/>
            <a:ext cx="5651898" cy="585175"/>
          </a:xfrm>
          <a:prstGeom prst="rect">
            <a:avLst/>
          </a:prstGeom>
          <a:noFill/>
          <a:ln>
            <a:noFill/>
          </a:ln>
        </p:spPr>
        <p:txBody>
          <a:bodyPr anchorCtr="0" anchor="t" bIns="0" lIns="0" spcFirstLastPara="1" rIns="0" wrap="square" tIns="0">
            <a:spAutoFit/>
          </a:bodyPr>
          <a:lstStyle/>
          <a:p>
            <a:pPr indent="0" lvl="0" marL="0" marR="0" rtl="0" algn="just">
              <a:lnSpc>
                <a:spcPct val="110037"/>
              </a:lnSpc>
              <a:spcBef>
                <a:spcPts val="0"/>
              </a:spcBef>
              <a:spcAft>
                <a:spcPts val="0"/>
              </a:spcAft>
              <a:buClr>
                <a:srgbClr val="000000"/>
              </a:buClr>
              <a:buSzPts val="1076"/>
              <a:buFont typeface="Arial"/>
              <a:buNone/>
            </a:pPr>
            <a:r>
              <a:rPr b="0" i="0" lang="en-US" sz="1076" u="none" cap="none" strike="noStrike">
                <a:solidFill>
                  <a:srgbClr val="000000"/>
                </a:solidFill>
                <a:latin typeface="Poppins"/>
                <a:ea typeface="Poppins"/>
                <a:cs typeface="Poppins"/>
                <a:sym typeface="Poppins"/>
              </a:rPr>
              <a:t>Funded by the Erasmus+ Programme, Serenity empowers young people to take control of their digital habits and support each other through peer learning leading to positive change.</a:t>
            </a:r>
            <a:endParaRPr b="0" i="0" sz="1400" u="none" cap="none" strike="noStrike">
              <a:solidFill>
                <a:srgbClr val="000000"/>
              </a:solidFill>
              <a:latin typeface="Arial"/>
              <a:ea typeface="Arial"/>
              <a:cs typeface="Arial"/>
              <a:sym typeface="Arial"/>
            </a:endParaRPr>
          </a:p>
          <a:p>
            <a:pPr indent="0" lvl="0" marL="0" marR="0" rtl="0" algn="just">
              <a:lnSpc>
                <a:spcPct val="110037"/>
              </a:lnSpc>
              <a:spcBef>
                <a:spcPts val="0"/>
              </a:spcBef>
              <a:spcAft>
                <a:spcPts val="0"/>
              </a:spcAft>
              <a:buClr>
                <a:srgbClr val="000000"/>
              </a:buClr>
              <a:buSzPts val="1076"/>
              <a:buFont typeface="Arial"/>
              <a:buNone/>
            </a:pPr>
            <a:r>
              <a:rPr b="0" i="0" lang="en-US" sz="1076" u="none" cap="none" strike="noStrike">
                <a:solidFill>
                  <a:srgbClr val="000000"/>
                </a:solidFill>
                <a:latin typeface="Poppins"/>
                <a:ea typeface="Poppins"/>
                <a:cs typeface="Poppins"/>
                <a:sym typeface="Poppins"/>
              </a:rPr>
              <a:t>Project Number: 2024-2-PT02-KA220-YOU-000287246</a:t>
            </a:r>
            <a:endParaRPr b="0" i="0" sz="1400" u="none" cap="none" strike="noStrike">
              <a:solidFill>
                <a:srgbClr val="000000"/>
              </a:solidFill>
              <a:latin typeface="Arial"/>
              <a:ea typeface="Arial"/>
              <a:cs typeface="Arial"/>
              <a:sym typeface="Arial"/>
            </a:endParaRPr>
          </a:p>
        </p:txBody>
      </p:sp>
      <p:sp>
        <p:nvSpPr>
          <p:cNvPr id="242" name="Google Shape;242;p9"/>
          <p:cNvSpPr txBox="1"/>
          <p:nvPr/>
        </p:nvSpPr>
        <p:spPr>
          <a:xfrm>
            <a:off x="5122898" y="7590505"/>
            <a:ext cx="8042204" cy="374405"/>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Clr>
                <a:srgbClr val="000000"/>
              </a:buClr>
              <a:buSzPts val="2134"/>
              <a:buFont typeface="Arial"/>
              <a:buNone/>
            </a:pPr>
            <a:r>
              <a:rPr b="1" i="0" lang="en-US" sz="2134" u="none" cap="none" strike="noStrike">
                <a:solidFill>
                  <a:srgbClr val="2B2B2B"/>
                </a:solidFill>
                <a:latin typeface="Poppins"/>
                <a:ea typeface="Poppins"/>
                <a:cs typeface="Poppins"/>
                <a:sym typeface="Poppins"/>
              </a:rPr>
              <a:t>Website: </a:t>
            </a:r>
            <a:r>
              <a:rPr b="0" i="0" lang="en-US" sz="2134" u="none" cap="none" strike="noStrike">
                <a:solidFill>
                  <a:srgbClr val="2B2B2B"/>
                </a:solidFill>
                <a:latin typeface="Poppins"/>
                <a:ea typeface="Poppins"/>
                <a:cs typeface="Poppins"/>
                <a:sym typeface="Poppins"/>
              </a:rPr>
              <a:t>www.serenityproject.eu </a:t>
            </a:r>
            <a:endParaRPr b="0" i="0" sz="1400" u="none" cap="none" strike="noStrike">
              <a:solidFill>
                <a:srgbClr val="000000"/>
              </a:solidFill>
              <a:latin typeface="Arial"/>
              <a:ea typeface="Arial"/>
              <a:cs typeface="Arial"/>
              <a:sym typeface="Arial"/>
            </a:endParaRPr>
          </a:p>
        </p:txBody>
      </p:sp>
      <p:pic>
        <p:nvPicPr>
          <p:cNvPr id="243" name="Google Shape;243;p9" title="MSA logo.png"/>
          <p:cNvPicPr preferRelativeResize="0"/>
          <p:nvPr/>
        </p:nvPicPr>
        <p:blipFill>
          <a:blip r:embed="rId12">
            <a:alphaModFix/>
          </a:blip>
          <a:stretch>
            <a:fillRect/>
          </a:stretch>
        </p:blipFill>
        <p:spPr>
          <a:xfrm>
            <a:off x="11177225" y="8581392"/>
            <a:ext cx="1077263" cy="993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