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Poppins"/>
      <p:regular r:id="rId15"/>
      <p:bold r:id="rId16"/>
      <p:italic r:id="rId17"/>
      <p:boldItalic r:id="rId18"/>
    </p:embeddedFont>
    <p:embeddedFont>
      <p:font typeface="Anta"/>
      <p:regular r:id="rId19"/>
    </p:embeddedFont>
    <p:embeddedFont>
      <p:font typeface="Questrial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jlVkIasJKMAKuqQ6WDLQXqwAP1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Questrial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regular.fntdata"/><Relationship Id="rId14" Type="http://schemas.openxmlformats.org/officeDocument/2006/relationships/slide" Target="slides/slide9.xml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Anta-regular.fntdata"/><Relationship Id="rId6" Type="http://schemas.openxmlformats.org/officeDocument/2006/relationships/slide" Target="slides/slide1.xml"/><Relationship Id="rId18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b4b0b47a20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g3b4b0b47a2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b4b0b47a20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5.png"/><Relationship Id="rId11" Type="http://schemas.openxmlformats.org/officeDocument/2006/relationships/image" Target="../media/image7.png"/><Relationship Id="rId10" Type="http://schemas.openxmlformats.org/officeDocument/2006/relationships/image" Target="../media/image3.png"/><Relationship Id="rId9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27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1.png"/><Relationship Id="rId5" Type="http://schemas.openxmlformats.org/officeDocument/2006/relationships/image" Target="../media/image2.png"/><Relationship Id="rId6" Type="http://schemas.openxmlformats.org/officeDocument/2006/relationships/image" Target="../media/image8.png"/><Relationship Id="rId7" Type="http://schemas.openxmlformats.org/officeDocument/2006/relationships/image" Target="../media/image19.png"/><Relationship Id="rId8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1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image" Target="../media/image16.png"/><Relationship Id="rId7" Type="http://schemas.openxmlformats.org/officeDocument/2006/relationships/image" Target="../media/image3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583675" y="7999115"/>
            <a:ext cx="5089902" cy="3350081"/>
          </a:xfrm>
          <a:custGeom>
            <a:rect b="b" l="l" r="r" t="t"/>
            <a:pathLst>
              <a:path extrusionOk="0" h="3350081" w="5089902">
                <a:moveTo>
                  <a:pt x="0" y="0"/>
                </a:moveTo>
                <a:lnTo>
                  <a:pt x="5089902" y="0"/>
                </a:lnTo>
                <a:lnTo>
                  <a:pt x="5089902" y="3350081"/>
                </a:lnTo>
                <a:lnTo>
                  <a:pt x="0" y="3350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6128626" y="6397776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595133" y="-863453"/>
            <a:ext cx="3190265" cy="6836282"/>
          </a:xfrm>
          <a:custGeom>
            <a:rect b="b" l="l" r="r" t="t"/>
            <a:pathLst>
              <a:path extrusionOk="0" h="6836282" w="3190265">
                <a:moveTo>
                  <a:pt x="0" y="0"/>
                </a:moveTo>
                <a:lnTo>
                  <a:pt x="3190266" y="0"/>
                </a:lnTo>
                <a:lnTo>
                  <a:pt x="3190266" y="6836283"/>
                </a:lnTo>
                <a:lnTo>
                  <a:pt x="0" y="6836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899485" y="-1165063"/>
            <a:ext cx="1205248" cy="3182277"/>
          </a:xfrm>
          <a:custGeom>
            <a:rect b="b" l="l" r="r" t="t"/>
            <a:pathLst>
              <a:path extrusionOk="0" h="3182277" w="1205248">
                <a:moveTo>
                  <a:pt x="0" y="0"/>
                </a:moveTo>
                <a:lnTo>
                  <a:pt x="1205248" y="0"/>
                </a:lnTo>
                <a:lnTo>
                  <a:pt x="1205248" y="3182278"/>
                </a:lnTo>
                <a:lnTo>
                  <a:pt x="0" y="3182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744726" y="3225371"/>
            <a:ext cx="12798548" cy="1762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23050" y="5234395"/>
            <a:ext cx="9041899" cy="424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Project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057400" y="6378726"/>
            <a:ext cx="14071226" cy="1283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 Day 2: Being a Peer Educator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Session 3: Facilitation Lab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title="MSA logo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212527" y="8520192"/>
            <a:ext cx="1209974" cy="111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/>
          <p:nvPr/>
        </p:nvSpPr>
        <p:spPr>
          <a:xfrm>
            <a:off x="1537400" y="2843523"/>
            <a:ext cx="15475500" cy="1891800"/>
          </a:xfrm>
          <a:prstGeom prst="rect">
            <a:avLst/>
          </a:prstGeom>
          <a:solidFill>
            <a:srgbClr val="9FC8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2"/>
          <p:cNvGrpSpPr/>
          <p:nvPr/>
        </p:nvGrpSpPr>
        <p:grpSpPr>
          <a:xfrm>
            <a:off x="1332093" y="830367"/>
            <a:ext cx="16727307" cy="1571949"/>
            <a:chOff x="0" y="-47625"/>
            <a:chExt cx="1854750" cy="316945"/>
          </a:xfrm>
        </p:grpSpPr>
        <p:sp>
          <p:nvSpPr>
            <p:cNvPr id="110" name="Google Shape;110;p2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2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13" name="Google Shape;113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2"/>
          <p:cNvSpPr txBox="1"/>
          <p:nvPr/>
        </p:nvSpPr>
        <p:spPr>
          <a:xfrm>
            <a:off x="911449" y="3235319"/>
            <a:ext cx="16727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Today’s goal is to practice facilitation skills - in groups you will get an opportunity to review resources and deliver micro-sessions.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" name="Google Shape;116;p2"/>
          <p:cNvSpPr/>
          <p:nvPr/>
        </p:nvSpPr>
        <p:spPr>
          <a:xfrm flipH="1">
            <a:off x="14063415" y="6459112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3051778" y="8336153"/>
            <a:ext cx="3069038" cy="2838860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2750937" y="1054358"/>
            <a:ext cx="15821012" cy="1295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Session Goal &amp; Learning Outcomes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537400" y="5921000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DAEE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ofessor" id="121" name="Google Shape;121;p2"/>
          <p:cNvSpPr/>
          <p:nvPr/>
        </p:nvSpPr>
        <p:spPr>
          <a:xfrm>
            <a:off x="1944363" y="6201277"/>
            <a:ext cx="739800" cy="685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1537400" y="7478094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B6DD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2"/>
          <p:cNvGrpSpPr/>
          <p:nvPr/>
        </p:nvGrpSpPr>
        <p:grpSpPr>
          <a:xfrm>
            <a:off x="3027881" y="5954229"/>
            <a:ext cx="13092934" cy="2757882"/>
            <a:chOff x="1518189" y="48977"/>
            <a:chExt cx="13092934" cy="2978596"/>
          </a:xfrm>
        </p:grpSpPr>
        <p:sp>
          <p:nvSpPr>
            <p:cNvPr id="124" name="Google Shape;124;p2"/>
            <p:cNvSpPr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1518189" y="4897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Review and adapt existing resources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2"/>
          <p:cNvSpPr/>
          <p:nvPr/>
        </p:nvSpPr>
        <p:spPr>
          <a:xfrm>
            <a:off x="1537400" y="9035187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92CC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Care with solid fill" id="127" name="Google Shape;127;p2"/>
          <p:cNvSpPr/>
          <p:nvPr/>
        </p:nvSpPr>
        <p:spPr>
          <a:xfrm>
            <a:off x="1944363" y="9315464"/>
            <a:ext cx="739800" cy="685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2"/>
          <p:cNvGrpSpPr/>
          <p:nvPr/>
        </p:nvGrpSpPr>
        <p:grpSpPr>
          <a:xfrm>
            <a:off x="3091259" y="9035110"/>
            <a:ext cx="13057264" cy="1245643"/>
            <a:chOff x="1553859" y="3363907"/>
            <a:chExt cx="13057264" cy="1345332"/>
          </a:xfrm>
        </p:grpSpPr>
        <p:sp>
          <p:nvSpPr>
            <p:cNvPr id="129" name="Google Shape;129;p2"/>
            <p:cNvSpPr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Explore group dynamics and how to create safe learning spaces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" name="Google Shape;131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40520" y="7756591"/>
            <a:ext cx="743776" cy="688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2"/>
          <p:cNvGrpSpPr/>
          <p:nvPr/>
        </p:nvGrpSpPr>
        <p:grpSpPr>
          <a:xfrm>
            <a:off x="3027881" y="7400047"/>
            <a:ext cx="13057264" cy="1245643"/>
            <a:chOff x="1553859" y="574"/>
            <a:chExt cx="13057264" cy="1345332"/>
          </a:xfrm>
        </p:grpSpPr>
        <p:sp>
          <p:nvSpPr>
            <p:cNvPr id="133" name="Google Shape;133;p2"/>
            <p:cNvSpPr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 txBox="1"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Give and receive constructive feedback to improve facilitation skills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"/>
          <p:cNvSpPr txBox="1"/>
          <p:nvPr/>
        </p:nvSpPr>
        <p:spPr>
          <a:xfrm>
            <a:off x="911462" y="5352532"/>
            <a:ext cx="16727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9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After today’s session, you will be able to:</a:t>
            </a:r>
            <a:endParaRPr b="0" i="0" sz="28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"/>
          <p:cNvGrpSpPr/>
          <p:nvPr/>
        </p:nvGrpSpPr>
        <p:grpSpPr>
          <a:xfrm>
            <a:off x="1332093" y="830367"/>
            <a:ext cx="9198989" cy="1571949"/>
            <a:chOff x="0" y="-47625"/>
            <a:chExt cx="1854750" cy="316945"/>
          </a:xfrm>
        </p:grpSpPr>
        <p:sp>
          <p:nvSpPr>
            <p:cNvPr id="142" name="Google Shape;142;p3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1199950" y="3111000"/>
            <a:ext cx="16084500" cy="6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715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4400"/>
              <a:buFont typeface="Arial"/>
              <a:buChar char="•"/>
            </a:pPr>
            <a:r>
              <a:rPr b="1" i="0" lang="en-US" sz="4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Think of any memorable experiences where you have received really good training or advice and review the aspects that made it memorable.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4400"/>
              <a:buFont typeface="Arial"/>
              <a:buChar char="•"/>
            </a:pPr>
            <a:r>
              <a:rPr b="1" i="0" lang="en-US" sz="4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What is the key to engaging peer facilitation?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3"/>
          <p:cNvSpPr/>
          <p:nvPr/>
        </p:nvSpPr>
        <p:spPr>
          <a:xfrm flipH="1">
            <a:off x="14486714" y="6362700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5011400" y="7298495"/>
            <a:ext cx="3069038" cy="3069038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2750937" y="1054358"/>
            <a:ext cx="7439135" cy="1295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Our experiences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4"/>
          <p:cNvGrpSpPr/>
          <p:nvPr/>
        </p:nvGrpSpPr>
        <p:grpSpPr>
          <a:xfrm>
            <a:off x="514538" y="28348"/>
            <a:ext cx="17258923" cy="1571949"/>
            <a:chOff x="0" y="-47625"/>
            <a:chExt cx="1770418" cy="316945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704650" y="2180400"/>
            <a:ext cx="16455000" cy="6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588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400"/>
              <a:buFont typeface="Arial"/>
              <a:buChar char="➢"/>
            </a:pPr>
            <a:r>
              <a:rPr b="0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Divide into </a:t>
            </a:r>
            <a:r>
              <a:rPr b="1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groups of 3-4 people</a:t>
            </a:r>
            <a:r>
              <a:rPr b="0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, ensure a mix of backgrounds to enrich discussion.</a:t>
            </a:r>
            <a:endParaRPr b="0" i="0" sz="3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b="0" i="0" sz="3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588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400"/>
              <a:buFont typeface="Arial"/>
              <a:buChar char="➢"/>
            </a:pPr>
            <a:r>
              <a:rPr b="0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Each group selects one or more elements from the existing </a:t>
            </a:r>
            <a:r>
              <a:rPr b="1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Serenity Digital Well-being Toolbox of Interactive Infographics &amp; Online Modules </a:t>
            </a:r>
            <a:r>
              <a:rPr b="0" i="0" lang="en-US" sz="34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resources, such as: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3815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300"/>
              <a:buFont typeface="Questrial"/>
              <a:buChar char="➢"/>
            </a:pPr>
            <a:r>
              <a:rPr b="0" i="0" lang="en-US" sz="33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Design a </a:t>
            </a:r>
            <a:r>
              <a:rPr b="1" i="0" lang="en-US" sz="33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5-minute micro-session.</a:t>
            </a:r>
            <a:endParaRPr b="1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1946714" y="305071"/>
            <a:ext cx="17259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Groupwork – Facilitation Lab</a:t>
            </a:r>
            <a:endParaRPr b="1" i="0" sz="6600" u="none" cap="none" strike="noStrike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64" name="Google Shape;164;p4"/>
          <p:cNvSpPr txBox="1"/>
          <p:nvPr/>
        </p:nvSpPr>
        <p:spPr>
          <a:xfrm>
            <a:off x="2197925" y="5592075"/>
            <a:ext cx="88665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b="0" i="0" lang="en-US" sz="29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 tip sheet,</a:t>
            </a:r>
            <a:endParaRPr b="0" i="0" sz="29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b="0" i="0" lang="en-US" sz="29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activity, </a:t>
            </a:r>
            <a:endParaRPr b="0" i="0" sz="29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b="0" i="0" lang="en-US" sz="29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video, </a:t>
            </a:r>
            <a:endParaRPr b="0" i="0" sz="29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b="0" i="0" lang="en-US" sz="29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escape room </a:t>
            </a:r>
            <a:endParaRPr b="0" i="0" sz="29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5"/>
          <p:cNvGrpSpPr/>
          <p:nvPr/>
        </p:nvGrpSpPr>
        <p:grpSpPr>
          <a:xfrm>
            <a:off x="514539" y="28348"/>
            <a:ext cx="13811062" cy="1571949"/>
            <a:chOff x="0" y="-47625"/>
            <a:chExt cx="1770418" cy="316945"/>
          </a:xfrm>
        </p:grpSpPr>
        <p:sp>
          <p:nvSpPr>
            <p:cNvPr id="171" name="Google Shape;171;p5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5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899025" y="1836502"/>
            <a:ext cx="15697200" cy="8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715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Arial"/>
              <a:buChar char="➢"/>
            </a:pPr>
            <a:r>
              <a:rPr b="0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Keep in mind that their micro-session should aim 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demonstrate or teach a concept related to digital habits,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engage the rest of the group in a short activity or discussion,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be clear, interactive, and practical.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Arial"/>
              <a:buChar char="➢"/>
            </a:pPr>
            <a:r>
              <a:rPr b="0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Use roleplay, visuals, or storytelling as well as inclusivity to make sure everyone is engaged.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Arial"/>
              <a:buChar char="➢"/>
            </a:pPr>
            <a:r>
              <a:rPr b="0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Deliver your micro-sessions to the rest of the participants.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Font typeface="Arial"/>
              <a:buChar char="➢"/>
            </a:pPr>
            <a:r>
              <a:rPr b="0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After each micro-session, peers provide constructive feedback: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What worked well?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What could be improved?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	How effectively was the Toolbox content used?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 txBox="1"/>
          <p:nvPr/>
        </p:nvSpPr>
        <p:spPr>
          <a:xfrm>
            <a:off x="2026905" y="264553"/>
            <a:ext cx="12547400" cy="2590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Groupwork – Facilitation Lab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t/>
            </a:r>
            <a:endParaRPr b="1" i="0" sz="6600" u="none" cap="none" strike="noStrike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4b0b47a20_0_6"/>
          <p:cNvSpPr/>
          <p:nvPr/>
        </p:nvSpPr>
        <p:spPr>
          <a:xfrm>
            <a:off x="3244600" y="7730200"/>
            <a:ext cx="11797200" cy="2138100"/>
          </a:xfrm>
          <a:prstGeom prst="roundRect">
            <a:avLst>
              <a:gd fmla="val 16667" name="adj"/>
            </a:avLst>
          </a:prstGeom>
          <a:solidFill>
            <a:srgbClr val="9FC8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9FC8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g3b4b0b47a20_0_6"/>
          <p:cNvGrpSpPr/>
          <p:nvPr/>
        </p:nvGrpSpPr>
        <p:grpSpPr>
          <a:xfrm>
            <a:off x="514539" y="28348"/>
            <a:ext cx="13811031" cy="1571952"/>
            <a:chOff x="0" y="-47625"/>
            <a:chExt cx="1770418" cy="316945"/>
          </a:xfrm>
        </p:grpSpPr>
        <p:sp>
          <p:nvSpPr>
            <p:cNvPr id="184" name="Google Shape;184;g3b4b0b47a20_0_6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g3b4b0b47a20_0_6"/>
            <p:cNvSpPr txBox="1"/>
            <p:nvPr/>
          </p:nvSpPr>
          <p:spPr>
            <a:xfrm>
              <a:off x="0" y="-47625"/>
              <a:ext cx="17703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g3b4b0b47a20_0_6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b4b0b47a20_0_6"/>
          <p:cNvSpPr txBox="1"/>
          <p:nvPr/>
        </p:nvSpPr>
        <p:spPr>
          <a:xfrm>
            <a:off x="899025" y="1836502"/>
            <a:ext cx="156972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 good peer facilitator: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Creates a safe and inclusive space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Keeps everyone involved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Manages time and group energy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Encourages listening and respect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Makes it easy for others to take part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8" name="Google Shape;188;g3b4b0b47a20_0_6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b4b0b47a20_0_6"/>
          <p:cNvSpPr txBox="1"/>
          <p:nvPr/>
        </p:nvSpPr>
        <p:spPr>
          <a:xfrm>
            <a:off x="2026905" y="264553"/>
            <a:ext cx="12547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Groupwork – Facilitation Lab</a:t>
            </a:r>
            <a:endParaRPr b="1" i="0" sz="6600" u="none" cap="none" strike="noStrike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90" name="Google Shape;190;g3b4b0b47a20_0_6"/>
          <p:cNvSpPr txBox="1"/>
          <p:nvPr/>
        </p:nvSpPr>
        <p:spPr>
          <a:xfrm>
            <a:off x="899025" y="5171027"/>
            <a:ext cx="15697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Good peer educators adjust their sessions depending on: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Age (simpler language for younger groups)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Group size (more discussion in small groups, more structure in larger ones)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b="0" i="0" lang="en-US" sz="30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Context (school, youth club, online, informal space)</a:t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1" name="Google Shape;191;g3b4b0b47a20_0_6"/>
          <p:cNvSpPr txBox="1"/>
          <p:nvPr/>
        </p:nvSpPr>
        <p:spPr>
          <a:xfrm>
            <a:off x="3604200" y="8044325"/>
            <a:ext cx="11079600" cy="13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The goal is always the same:</a:t>
            </a:r>
            <a:b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b="1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Make it clear, safe, and relevant for the people in front of you.</a:t>
            </a:r>
            <a:endParaRPr b="0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"/>
          <p:cNvSpPr/>
          <p:nvPr/>
        </p:nvSpPr>
        <p:spPr>
          <a:xfrm>
            <a:off x="1233450" y="2758325"/>
            <a:ext cx="15821100" cy="2226600"/>
          </a:xfrm>
          <a:prstGeom prst="rect">
            <a:avLst/>
          </a:prstGeom>
          <a:solidFill>
            <a:srgbClr val="102C57"/>
          </a:solidFill>
          <a:ln cap="flat" cmpd="sng" w="9525">
            <a:solidFill>
              <a:srgbClr val="102C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15542475" y="7192275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1164262" y="792495"/>
            <a:ext cx="14609138" cy="1571949"/>
            <a:chOff x="0" y="-47625"/>
            <a:chExt cx="1608918" cy="316945"/>
          </a:xfrm>
        </p:grpSpPr>
        <p:sp>
          <p:nvSpPr>
            <p:cNvPr id="199" name="Google Shape;199;p6"/>
            <p:cNvSpPr/>
            <p:nvPr/>
          </p:nvSpPr>
          <p:spPr>
            <a:xfrm>
              <a:off x="0" y="0"/>
              <a:ext cx="1608918" cy="269320"/>
            </a:xfrm>
            <a:custGeom>
              <a:rect b="b" l="l" r="r" t="t"/>
              <a:pathLst>
                <a:path extrusionOk="0" h="269320" w="1608918">
                  <a:moveTo>
                    <a:pt x="97020" y="0"/>
                  </a:moveTo>
                  <a:lnTo>
                    <a:pt x="1511898" y="0"/>
                  </a:lnTo>
                  <a:cubicBezTo>
                    <a:pt x="1565481" y="0"/>
                    <a:pt x="1608918" y="43437"/>
                    <a:pt x="1608918" y="97020"/>
                  </a:cubicBezTo>
                  <a:lnTo>
                    <a:pt x="1608918" y="172300"/>
                  </a:lnTo>
                  <a:cubicBezTo>
                    <a:pt x="1608918" y="198031"/>
                    <a:pt x="1598696" y="222709"/>
                    <a:pt x="1580502" y="240903"/>
                  </a:cubicBezTo>
                  <a:cubicBezTo>
                    <a:pt x="1562307" y="259098"/>
                    <a:pt x="1537629" y="269320"/>
                    <a:pt x="1511898" y="269320"/>
                  </a:cubicBezTo>
                  <a:lnTo>
                    <a:pt x="97020" y="269320"/>
                  </a:lnTo>
                  <a:cubicBezTo>
                    <a:pt x="71288" y="269320"/>
                    <a:pt x="46611" y="259098"/>
                    <a:pt x="28416" y="240903"/>
                  </a:cubicBezTo>
                  <a:cubicBezTo>
                    <a:pt x="10222" y="222709"/>
                    <a:pt x="0" y="198031"/>
                    <a:pt x="0" y="172300"/>
                  </a:cubicBezTo>
                  <a:lnTo>
                    <a:pt x="0" y="97020"/>
                  </a:lnTo>
                  <a:cubicBezTo>
                    <a:pt x="0" y="71288"/>
                    <a:pt x="10222" y="46611"/>
                    <a:pt x="28416" y="28416"/>
                  </a:cubicBezTo>
                  <a:cubicBezTo>
                    <a:pt x="46611" y="10222"/>
                    <a:pt x="71288" y="0"/>
                    <a:pt x="970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 txBox="1"/>
            <p:nvPr/>
          </p:nvSpPr>
          <p:spPr>
            <a:xfrm>
              <a:off x="0" y="-47625"/>
              <a:ext cx="16089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6"/>
          <p:cNvSpPr/>
          <p:nvPr/>
        </p:nvSpPr>
        <p:spPr>
          <a:xfrm>
            <a:off x="1354144" y="1159802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1479000" y="3159767"/>
            <a:ext cx="151638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Group discussion on what worked well and what to improve regarding reviewing and using the existing resources in the Serenity Toolbox.</a:t>
            </a:r>
            <a:endParaRPr b="1" i="0" sz="36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771729" y="1026452"/>
            <a:ext cx="15821071" cy="1295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Let’s share our experiences!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965250" y="5263125"/>
            <a:ext cx="163575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45720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What new aspects did you gain about designing the micro-sessions?</a:t>
            </a:r>
            <a:endParaRPr b="0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Which micro-session format felt most engaging or effective, and why?</a:t>
            </a:r>
            <a:endParaRPr b="0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How did your group collaborate during the design process, and what were the strengths and challenges?</a:t>
            </a:r>
            <a:endParaRPr b="0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In what ways did the Serenity Toolbox resources improve your micro-session, and how could they be used differently next time?</a:t>
            </a:r>
            <a:endParaRPr b="0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What would you do differently if you were to design another micro-session on digital well-being?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7"/>
          <p:cNvGrpSpPr/>
          <p:nvPr/>
        </p:nvGrpSpPr>
        <p:grpSpPr>
          <a:xfrm>
            <a:off x="-830432" y="792495"/>
            <a:ext cx="10660232" cy="1571949"/>
            <a:chOff x="0" y="-47625"/>
            <a:chExt cx="1833843" cy="316945"/>
          </a:xfrm>
        </p:grpSpPr>
        <p:sp>
          <p:nvSpPr>
            <p:cNvPr id="210" name="Google Shape;210;p7"/>
            <p:cNvSpPr/>
            <p:nvPr/>
          </p:nvSpPr>
          <p:spPr>
            <a:xfrm>
              <a:off x="0" y="0"/>
              <a:ext cx="1833843" cy="269320"/>
            </a:xfrm>
            <a:custGeom>
              <a:rect b="b" l="l" r="r" t="t"/>
              <a:pathLst>
                <a:path extrusionOk="0" h="269320" w="1833843">
                  <a:moveTo>
                    <a:pt x="85120" y="0"/>
                  </a:moveTo>
                  <a:lnTo>
                    <a:pt x="1748723" y="0"/>
                  </a:lnTo>
                  <a:cubicBezTo>
                    <a:pt x="1795733" y="0"/>
                    <a:pt x="1833843" y="38110"/>
                    <a:pt x="1833843" y="85120"/>
                  </a:cubicBezTo>
                  <a:lnTo>
                    <a:pt x="1833843" y="184200"/>
                  </a:lnTo>
                  <a:cubicBezTo>
                    <a:pt x="1833843" y="231210"/>
                    <a:pt x="1795733" y="269320"/>
                    <a:pt x="1748723" y="269320"/>
                  </a:cubicBezTo>
                  <a:lnTo>
                    <a:pt x="85120" y="269320"/>
                  </a:lnTo>
                  <a:cubicBezTo>
                    <a:pt x="62545" y="269320"/>
                    <a:pt x="40894" y="260352"/>
                    <a:pt x="24931" y="244389"/>
                  </a:cubicBezTo>
                  <a:cubicBezTo>
                    <a:pt x="8968" y="228426"/>
                    <a:pt x="0" y="206775"/>
                    <a:pt x="0" y="184200"/>
                  </a:cubicBezTo>
                  <a:lnTo>
                    <a:pt x="0" y="85120"/>
                  </a:lnTo>
                  <a:cubicBezTo>
                    <a:pt x="0" y="38110"/>
                    <a:pt x="38110" y="0"/>
                    <a:pt x="851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7"/>
            <p:cNvSpPr txBox="1"/>
            <p:nvPr/>
          </p:nvSpPr>
          <p:spPr>
            <a:xfrm>
              <a:off x="0" y="-47625"/>
              <a:ext cx="1833843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7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13" name="Google Shape;213;p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7"/>
          <p:cNvSpPr/>
          <p:nvPr/>
        </p:nvSpPr>
        <p:spPr>
          <a:xfrm flipH="1">
            <a:off x="13301650" y="6425400"/>
            <a:ext cx="5268837" cy="4617417"/>
          </a:xfrm>
          <a:custGeom>
            <a:rect b="b" l="l" r="r" t="t"/>
            <a:pathLst>
              <a:path extrusionOk="0" h="4617417" w="5268837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 txBox="1"/>
          <p:nvPr/>
        </p:nvSpPr>
        <p:spPr>
          <a:xfrm>
            <a:off x="2345678" y="1016487"/>
            <a:ext cx="8474722" cy="1295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Reflection Time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7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18" name="Google Shape;218;p7"/>
            <p:cNvSpPr/>
            <p:nvPr/>
          </p:nvSpPr>
          <p:spPr>
            <a:xfrm>
              <a:off x="0" y="0"/>
              <a:ext cx="660400" cy="1001347"/>
            </a:xfrm>
            <a:custGeom>
              <a:rect b="b" l="l" r="r" t="t"/>
              <a:pathLst>
                <a:path extrusionOk="0" h="1001347" w="66040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7"/>
          <p:cNvSpPr txBox="1"/>
          <p:nvPr/>
        </p:nvSpPr>
        <p:spPr>
          <a:xfrm>
            <a:off x="1739650" y="2642600"/>
            <a:ext cx="15544800" cy="57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Reflect on how these resources might support your friends and peers, and consider effective ways to share and promote any valuable tools or information you discover.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Font typeface="Arial"/>
              <a:buChar char="★"/>
            </a:pPr>
            <a:r>
              <a:rPr b="0" i="0" lang="en-US" sz="32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Which concept/tip or idea from the micro-sessions could I realistically apply in my daily routine?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Font typeface="Arial"/>
              <a:buChar char="★"/>
            </a:pPr>
            <a:r>
              <a:rPr b="0" i="0" lang="en-US" sz="32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Who in my life could benefit from what I’ve learned, and how might I share it with them?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Font typeface="Arial"/>
              <a:buChar char="★"/>
            </a:pPr>
            <a:r>
              <a:rPr b="0" i="0" lang="en-US" sz="32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How could I become a better peer educator in light of designing and delivering today's micro-session to my peers?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"/>
          <p:cNvSpPr/>
          <p:nvPr/>
        </p:nvSpPr>
        <p:spPr>
          <a:xfrm rot="-5400000">
            <a:off x="2615203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4" y="0"/>
                </a:lnTo>
                <a:lnTo>
                  <a:pt x="2615204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 rot="-5400000">
            <a:off x="0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 rot="-5400000">
            <a:off x="15672797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 rot="-5400000">
            <a:off x="13096660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4541948" y="2823584"/>
            <a:ext cx="9204105" cy="1830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i="0" lang="en-US" sz="12059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979550" y="4475625"/>
            <a:ext cx="16513800" cy="8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8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233" name="Google Shape;233;p8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8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8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4895061" y="9590954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5122898" y="5565595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Project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7741041" y="9587642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5122898" y="7590505"/>
            <a:ext cx="8042204" cy="37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3155029" y="6094938"/>
            <a:ext cx="119781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“Being a Peer Educator”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Facilitation Lab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8" title="MSA logo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24320" y="8439675"/>
            <a:ext cx="1049880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FIPL</dc:creator>
</cp:coreProperties>
</file>