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5" roundtripDataSignature="AMtx7miGib5SKC2pBIZBi8bHRPrIQ7o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00EFBA2-859D-49A4-BE84-E60CEB6513FA}">
  <a:tblStyle styleId="{C00EFBA2-859D-49A4-BE84-E60CEB6513FA}"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AEE"/>
          </a:solidFill>
        </a:fill>
      </a:tcStyle>
    </a:wholeTbl>
    <a:band1H>
      <a:tcTxStyle b="off" i="off"/>
      <a:tcStyle>
        <a:fill>
          <a:solidFill>
            <a:srgbClr val="CBD1DB"/>
          </a:solidFill>
        </a:fill>
      </a:tcStyle>
    </a:band1H>
    <a:band2H>
      <a:tcTxStyle b="off" i="off"/>
    </a:band2H>
    <a:band1V>
      <a:tcTxStyle b="off" i="off"/>
      <a:tcStyle>
        <a:fill>
          <a:solidFill>
            <a:srgbClr val="CBD1DB"/>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I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otline.ie/wp-content/uploads/2024/04/People-Not-Pixels.pdf?utm_source=chatgpt.com"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Exclaimer. (2024, March 22). 8 steps to effective digital communications in a world of distractions. Exclaimer. Retrieved September 10, 2025, from https://exclaimer.com/email-signature-handbook/8-steps-to-effective-digital-communications/</a:t>
            </a:r>
            <a:endParaRPr/>
          </a:p>
          <a:p>
            <a:pPr indent="0" lvl="0" marL="0" rtl="0" algn="l">
              <a:lnSpc>
                <a:spcPct val="100000"/>
              </a:lnSpc>
              <a:spcBef>
                <a:spcPts val="0"/>
              </a:spcBef>
              <a:spcAft>
                <a:spcPts val="0"/>
              </a:spcAft>
              <a:buSzPts val="1400"/>
              <a:buNone/>
            </a:pPr>
            <a:r>
              <a:t/>
            </a:r>
            <a:endParaRPr/>
          </a:p>
        </p:txBody>
      </p:sp>
      <p:sp>
        <p:nvSpPr>
          <p:cNvPr id="109" name="Google Shape;1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6" name="Google Shape;11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https://www.freepik.com/free-vector/hacker-activity-illustrated-design_8142740.htm</a:t>
            </a:r>
            <a:endParaRPr/>
          </a:p>
        </p:txBody>
      </p:sp>
      <p:sp>
        <p:nvSpPr>
          <p:cNvPr id="129" name="Google Shape;12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https://www.childline.ie/what-is-online-grooming</a:t>
            </a:r>
            <a:endParaRPr/>
          </a:p>
        </p:txBody>
      </p:sp>
      <p:sp>
        <p:nvSpPr>
          <p:cNvPr id="147" name="Google Shape;14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https://www.esafety.gov.au/industry/safety-by-design</a:t>
            </a:r>
            <a:endParaRPr/>
          </a:p>
        </p:txBody>
      </p:sp>
      <p:sp>
        <p:nvSpPr>
          <p:cNvPr id="154" name="Google Shape;15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https://jigsaw.ie/maintaining-boundaries/</a:t>
            </a:r>
            <a:endParaRPr/>
          </a:p>
        </p:txBody>
      </p:sp>
      <p:sp>
        <p:nvSpPr>
          <p:cNvPr id="166" name="Google Shape;16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https://www.youtube.com/watch?v=Gf4FIt5DG4g</a:t>
            </a:r>
            <a:endParaRPr/>
          </a:p>
        </p:txBody>
      </p:sp>
      <p:sp>
        <p:nvSpPr>
          <p:cNvPr id="176" name="Google Shape;17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https://www.umgc.edu/blog/five-ways-to-stay-cyber-safe-online</a:t>
            </a:r>
            <a:endParaRPr/>
          </a:p>
          <a:p>
            <a:pPr indent="0" lvl="0" marL="0" rtl="0" algn="l">
              <a:lnSpc>
                <a:spcPct val="100000"/>
              </a:lnSpc>
              <a:spcBef>
                <a:spcPts val="0"/>
              </a:spcBef>
              <a:spcAft>
                <a:spcPts val="0"/>
              </a:spcAft>
              <a:buSzPts val="1400"/>
              <a:buNone/>
            </a:pPr>
            <a:r>
              <a:rPr lang="en-IE"/>
              <a:t>https://www.freepik.com/free-vector/data-protection-abstract-concept-illustration_12291099.htm</a:t>
            </a:r>
            <a:endParaRPr/>
          </a:p>
        </p:txBody>
      </p:sp>
      <p:sp>
        <p:nvSpPr>
          <p:cNvPr id="183" name="Google Shape;18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https://spunout.ie/life/privacy-security/secure-password/</a:t>
            </a:r>
            <a:endParaRPr/>
          </a:p>
          <a:p>
            <a:pPr indent="0" lvl="0" marL="0" marR="0" rtl="0" algn="l">
              <a:lnSpc>
                <a:spcPct val="100000"/>
              </a:lnSpc>
              <a:spcBef>
                <a:spcPts val="0"/>
              </a:spcBef>
              <a:spcAft>
                <a:spcPts val="0"/>
              </a:spcAft>
              <a:buClr>
                <a:schemeClr val="dk1"/>
              </a:buClr>
              <a:buSzPts val="1200"/>
              <a:buFont typeface="Arial"/>
              <a:buNone/>
            </a:pPr>
            <a:r>
              <a:rPr lang="en-IE"/>
              <a:t>https://www.security.org/how-secure-is-my-password/</a:t>
            </a:r>
            <a:endParaRPr/>
          </a:p>
          <a:p>
            <a:pPr indent="0" lvl="0" marL="0" marR="0" rtl="0" algn="l">
              <a:lnSpc>
                <a:spcPct val="100000"/>
              </a:lnSpc>
              <a:spcBef>
                <a:spcPts val="0"/>
              </a:spcBef>
              <a:spcAft>
                <a:spcPts val="0"/>
              </a:spcAft>
              <a:buClr>
                <a:schemeClr val="dk1"/>
              </a:buClr>
              <a:buSzPts val="1200"/>
              <a:buFont typeface="Arial"/>
              <a:buNone/>
            </a:pPr>
            <a:r>
              <a:rPr lang="en-IE"/>
              <a:t>https://us.norton.com/feature/password-generator</a:t>
            </a:r>
            <a:endParaRPr/>
          </a:p>
          <a:p>
            <a:pPr indent="0" lvl="0" marL="0" marR="0" rtl="0" algn="l">
              <a:lnSpc>
                <a:spcPct val="100000"/>
              </a:lnSpc>
              <a:spcBef>
                <a:spcPts val="0"/>
              </a:spcBef>
              <a:spcAft>
                <a:spcPts val="0"/>
              </a:spcAft>
              <a:buClr>
                <a:schemeClr val="dk1"/>
              </a:buClr>
              <a:buSzPts val="1200"/>
              <a:buFont typeface="Arial"/>
              <a:buNone/>
            </a:pPr>
            <a:r>
              <a:rPr lang="en-IE"/>
              <a:t>https://www.youtube.com/watch?v=3f0u-vw58A0</a:t>
            </a:r>
            <a:endParaRPr/>
          </a:p>
        </p:txBody>
      </p:sp>
      <p:sp>
        <p:nvSpPr>
          <p:cNvPr id="194" name="Google Shape;19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https://www.meta.com/en-gb/safety/</a:t>
            </a:r>
            <a:endParaRPr/>
          </a:p>
          <a:p>
            <a:pPr indent="0" lvl="0" marL="0" rtl="0" algn="l">
              <a:lnSpc>
                <a:spcPct val="100000"/>
              </a:lnSpc>
              <a:spcBef>
                <a:spcPts val="0"/>
              </a:spcBef>
              <a:spcAft>
                <a:spcPts val="0"/>
              </a:spcAft>
              <a:buSzPts val="1400"/>
              <a:buNone/>
            </a:pPr>
            <a:r>
              <a:rPr lang="en-IE"/>
              <a:t>https://values.snap.com/safety/safety-center</a:t>
            </a:r>
            <a:endParaRPr/>
          </a:p>
          <a:p>
            <a:pPr indent="0" lvl="0" marL="0" rtl="0" algn="l">
              <a:lnSpc>
                <a:spcPct val="100000"/>
              </a:lnSpc>
              <a:spcBef>
                <a:spcPts val="0"/>
              </a:spcBef>
              <a:spcAft>
                <a:spcPts val="0"/>
              </a:spcAft>
              <a:buSzPts val="1400"/>
              <a:buNone/>
            </a:pPr>
            <a:r>
              <a:rPr lang="en-IE"/>
              <a:t>https://support.tiktok.com/en/account-and-privacy</a:t>
            </a:r>
            <a:endParaRPr/>
          </a:p>
          <a:p>
            <a:pPr indent="0" lvl="0" marL="0" rtl="0" algn="l">
              <a:lnSpc>
                <a:spcPct val="100000"/>
              </a:lnSpc>
              <a:spcBef>
                <a:spcPts val="0"/>
              </a:spcBef>
              <a:spcAft>
                <a:spcPts val="0"/>
              </a:spcAft>
              <a:buSzPts val="1400"/>
              <a:buNone/>
            </a:pPr>
            <a:r>
              <a:rPr lang="en-IE"/>
              <a:t>https://www.youtube.com/intl/en_uk/creators/safety/</a:t>
            </a:r>
            <a:endParaRPr/>
          </a:p>
          <a:p>
            <a:pPr indent="0" lvl="0" marL="0" rtl="0" algn="l">
              <a:lnSpc>
                <a:spcPct val="100000"/>
              </a:lnSpc>
              <a:spcBef>
                <a:spcPts val="0"/>
              </a:spcBef>
              <a:spcAft>
                <a:spcPts val="0"/>
              </a:spcAft>
              <a:buSzPts val="1400"/>
              <a:buNone/>
            </a:pPr>
            <a:r>
              <a:rPr lang="en-IE"/>
              <a:t>https://www.youtube.com/account_privacy</a:t>
            </a:r>
            <a:endParaRPr/>
          </a:p>
        </p:txBody>
      </p:sp>
      <p:sp>
        <p:nvSpPr>
          <p:cNvPr id="202" name="Google Shape;20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 name="Google Shape;21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https://support.tiktok.com/en/account-and-privacy/account-privacy-settings</a:t>
            </a:r>
            <a:endParaRPr/>
          </a:p>
        </p:txBody>
      </p:sp>
      <p:sp>
        <p:nvSpPr>
          <p:cNvPr id="216" name="Google Shape;21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https://support.tiktok.com/en/safety-hc/account-and-user-safety/user-safety</a:t>
            </a:r>
            <a:endParaRPr/>
          </a:p>
          <a:p>
            <a:pPr indent="0" lvl="0" marL="0" rtl="0" algn="l">
              <a:lnSpc>
                <a:spcPct val="100000"/>
              </a:lnSpc>
              <a:spcBef>
                <a:spcPts val="0"/>
              </a:spcBef>
              <a:spcAft>
                <a:spcPts val="0"/>
              </a:spcAft>
              <a:buSzPts val="1400"/>
              <a:buNone/>
            </a:pPr>
            <a:r>
              <a:rPr lang="en-IE"/>
              <a:t>https://www.webwise.ie/parents/how-to-enable-tiktok-privacy-and-safety-settings/</a:t>
            </a:r>
            <a:endParaRPr/>
          </a:p>
        </p:txBody>
      </p:sp>
      <p:sp>
        <p:nvSpPr>
          <p:cNvPr id="224" name="Google Shape;224;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https://www.youtube.com/watch?v=I333YLAfGYI</a:t>
            </a:r>
            <a:endParaRPr/>
          </a:p>
        </p:txBody>
      </p:sp>
      <p:sp>
        <p:nvSpPr>
          <p:cNvPr id="232" name="Google Shape;232;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This activity is for individuals completing the self-directed learning modules. It should be an individual activity that can be completed independently. (It is not a group activity) </a:t>
            </a:r>
            <a:endParaRPr/>
          </a:p>
        </p:txBody>
      </p:sp>
      <p:sp>
        <p:nvSpPr>
          <p:cNvPr id="240" name="Google Shape;24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Try to use this slide to present the self-reflective activity </a:t>
            </a:r>
            <a:endParaRPr/>
          </a:p>
        </p:txBody>
      </p:sp>
      <p:sp>
        <p:nvSpPr>
          <p:cNvPr id="246" name="Google Shape;24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Try to use this slide to present the self-reflective activity </a:t>
            </a:r>
            <a:endParaRPr/>
          </a:p>
        </p:txBody>
      </p:sp>
      <p:sp>
        <p:nvSpPr>
          <p:cNvPr id="255" name="Google Shape;255;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These questions should relate to the activity presented in the previous slide</a:t>
            </a:r>
            <a:endParaRPr/>
          </a:p>
        </p:txBody>
      </p:sp>
      <p:sp>
        <p:nvSpPr>
          <p:cNvPr id="263" name="Google Shape;26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https://www.youtube.com/watch?v=dUW0LW_FaSM</a:t>
            </a:r>
            <a:endParaRPr/>
          </a:p>
        </p:txBody>
      </p:sp>
      <p:sp>
        <p:nvSpPr>
          <p:cNvPr id="284" name="Google Shape;28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lang="en-IE"/>
              <a:t>Hotline.ie. (2022). </a:t>
            </a:r>
            <a:r>
              <a:rPr b="0" i="1" lang="en-IE"/>
              <a:t>Hotline.ie 2021 Annual Report: People Not Pixels</a:t>
            </a:r>
            <a:r>
              <a:rPr b="0" lang="en-IE"/>
              <a:t>. </a:t>
            </a:r>
            <a:r>
              <a:rPr lang="en-IE"/>
              <a:t>Internet Service Providers Association of Ireland (ISPAI). Dublin, Ireland. </a:t>
            </a:r>
            <a:r>
              <a:rPr lang="en-IE" u="sng">
                <a:solidFill>
                  <a:schemeClr val="hlink"/>
                </a:solidFill>
                <a:hlinkClick r:id="rId2"/>
              </a:rPr>
              <a:t>https://hotline.ie/wp-content/uploads/2024/04/People-Not-Pixels.pdf</a:t>
            </a:r>
            <a:endParaRPr/>
          </a:p>
          <a:p>
            <a:pPr indent="-228600" lvl="0" marL="457200" marR="0" rtl="0" algn="l">
              <a:lnSpc>
                <a:spcPct val="100000"/>
              </a:lnSpc>
              <a:spcBef>
                <a:spcPts val="0"/>
              </a:spcBef>
              <a:spcAft>
                <a:spcPts val="0"/>
              </a:spcAft>
              <a:buSzPts val="1400"/>
              <a:buNone/>
            </a:pPr>
            <a:r>
              <a:rPr lang="en-IE"/>
              <a:t>Beresford, O., Cooney, A., Keogh, A., Flynn, E., &amp; Messena, M. (2023). </a:t>
            </a:r>
            <a:r>
              <a:rPr i="1" lang="en-IE"/>
              <a:t>Keeping Kids Safer Online. Online Safety Matters: Trends and Usage Report Academic Year 2022/2023</a:t>
            </a:r>
            <a:r>
              <a:rPr lang="en-IE"/>
              <a:t>. CyberSafeKids. https://www.cybersafekids.ie/wp-content/uploads/2023/09/CSK_Data-Trends-Report-2023-V2-Web-Version.pdf </a:t>
            </a:r>
            <a:endParaRPr/>
          </a:p>
          <a:p>
            <a:pPr indent="-228600" lvl="0" marL="457200" marR="0" rtl="0" algn="l">
              <a:lnSpc>
                <a:spcPct val="100000"/>
              </a:lnSpc>
              <a:spcBef>
                <a:spcPts val="0"/>
              </a:spcBef>
              <a:spcAft>
                <a:spcPts val="0"/>
              </a:spcAft>
              <a:buSzPts val="1400"/>
              <a:buNone/>
            </a:pPr>
            <a:r>
              <a:rPr lang="en-IE"/>
              <a:t>https://www.childnet.com/help-and-advice/video-calls-11-18-year-olds/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315" name="Google Shape;31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The presentation should include a short assessment quiz at the end that the participants can use to test their knowledge. Please include the correct answers at the end. </a:t>
            </a:r>
            <a:endParaRPr/>
          </a:p>
          <a:p>
            <a:pPr indent="0" lvl="0" marL="0" marR="0" rtl="0" algn="l">
              <a:lnSpc>
                <a:spcPct val="100000"/>
              </a:lnSpc>
              <a:spcBef>
                <a:spcPts val="0"/>
              </a:spcBef>
              <a:spcAft>
                <a:spcPts val="0"/>
              </a:spcAft>
              <a:buClr>
                <a:schemeClr val="dk1"/>
              </a:buClr>
              <a:buSzPts val="1200"/>
              <a:buFont typeface="Arial"/>
              <a:buNone/>
            </a:pPr>
            <a:r>
              <a:rPr lang="en-IE"/>
              <a:t>Conclude your unit with a multiple choice quiz with 5 questions. Provide the reason for the answer (5 slide)</a:t>
            </a:r>
            <a:endParaRPr/>
          </a:p>
          <a:p>
            <a:pPr indent="0" lvl="0" marL="0" rtl="0" algn="l">
              <a:lnSpc>
                <a:spcPct val="100000"/>
              </a:lnSpc>
              <a:spcBef>
                <a:spcPts val="0"/>
              </a:spcBef>
              <a:spcAft>
                <a:spcPts val="0"/>
              </a:spcAft>
              <a:buSzPts val="1400"/>
              <a:buNone/>
            </a:pPr>
            <a:r>
              <a:t/>
            </a:r>
            <a:endParaRPr/>
          </a:p>
        </p:txBody>
      </p:sp>
      <p:sp>
        <p:nvSpPr>
          <p:cNvPr id="332" name="Google Shape;332;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IE"/>
              <a:t>Correct Answer:</a:t>
            </a:r>
            <a:endParaRPr/>
          </a:p>
        </p:txBody>
      </p:sp>
      <p:sp>
        <p:nvSpPr>
          <p:cNvPr id="340" name="Google Shape;34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4" name="Google Shape;35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8" name="Google Shape;36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Try to include at least 5 key takeaways for participants to take away from the lesson</a:t>
            </a:r>
            <a:endParaRPr/>
          </a:p>
          <a:p>
            <a:pPr indent="0" lvl="0" marL="0" rtl="0" algn="l">
              <a:lnSpc>
                <a:spcPct val="100000"/>
              </a:lnSpc>
              <a:spcBef>
                <a:spcPts val="0"/>
              </a:spcBef>
              <a:spcAft>
                <a:spcPts val="0"/>
              </a:spcAft>
              <a:buSzPts val="1400"/>
              <a:buNone/>
            </a:pPr>
            <a:r>
              <a:t/>
            </a:r>
            <a:endParaRPr/>
          </a:p>
        </p:txBody>
      </p:sp>
      <p:sp>
        <p:nvSpPr>
          <p:cNvPr id="376" name="Google Shape;376;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Include some additional reading/educational material here</a:t>
            </a:r>
            <a:endParaRPr/>
          </a:p>
          <a:p>
            <a:pPr indent="0" lvl="0" marL="0" rtl="0" algn="l">
              <a:lnSpc>
                <a:spcPct val="100000"/>
              </a:lnSpc>
              <a:spcBef>
                <a:spcPts val="0"/>
              </a:spcBef>
              <a:spcAft>
                <a:spcPts val="0"/>
              </a:spcAft>
              <a:buSzPts val="1400"/>
              <a:buNone/>
            </a:pPr>
            <a:r>
              <a:t/>
            </a:r>
            <a:endParaRPr/>
          </a:p>
        </p:txBody>
      </p:sp>
      <p:sp>
        <p:nvSpPr>
          <p:cNvPr id="384" name="Google Shape;384;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pic>
        <p:nvPicPr>
          <p:cNvPr id="13" name="Google Shape;13;p40"/>
          <p:cNvPicPr preferRelativeResize="0"/>
          <p:nvPr/>
        </p:nvPicPr>
        <p:blipFill rotWithShape="1">
          <a:blip r:embed="rId2">
            <a:alphaModFix/>
          </a:blip>
          <a:srcRect b="0" l="14214" r="6261" t="0"/>
          <a:stretch/>
        </p:blipFill>
        <p:spPr>
          <a:xfrm rot="-5400000">
            <a:off x="5334000" y="-5334001"/>
            <a:ext cx="13716000" cy="24384002"/>
          </a:xfrm>
          <a:prstGeom prst="rect">
            <a:avLst/>
          </a:prstGeom>
          <a:noFill/>
          <a:ln>
            <a:noFill/>
          </a:ln>
        </p:spPr>
      </p:pic>
      <p:sp>
        <p:nvSpPr>
          <p:cNvPr id="14" name="Google Shape;14;p40"/>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b="1"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 name="Google Shape;15;p40"/>
          <p:cNvPicPr preferRelativeResize="0"/>
          <p:nvPr/>
        </p:nvPicPr>
        <p:blipFill rotWithShape="1">
          <a:blip r:embed="rId3">
            <a:alphaModFix/>
          </a:blip>
          <a:srcRect b="0" l="0" r="0" t="0"/>
          <a:stretch/>
        </p:blipFill>
        <p:spPr>
          <a:xfrm>
            <a:off x="762002" y="762000"/>
            <a:ext cx="834618" cy="76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16" name="Shape 16"/>
        <p:cNvGrpSpPr/>
        <p:nvPr/>
      </p:nvGrpSpPr>
      <p:grpSpPr>
        <a:xfrm>
          <a:off x="0" y="0"/>
          <a:ext cx="0" cy="0"/>
          <a:chOff x="0" y="0"/>
          <a:chExt cx="0" cy="0"/>
        </a:xfrm>
      </p:grpSpPr>
      <p:sp>
        <p:nvSpPr>
          <p:cNvPr id="17" name="Google Shape;17;p42"/>
          <p:cNvSpPr/>
          <p:nvPr/>
        </p:nvSpPr>
        <p:spPr>
          <a:xfrm>
            <a:off x="0" y="0"/>
            <a:ext cx="6559550" cy="1371600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pic>
        <p:nvPicPr>
          <p:cNvPr id="18" name="Google Shape;18;p42"/>
          <p:cNvPicPr preferRelativeResize="0"/>
          <p:nvPr/>
        </p:nvPicPr>
        <p:blipFill rotWithShape="1">
          <a:blip r:embed="rId2">
            <a:alphaModFix/>
          </a:blip>
          <a:srcRect b="0" l="20512" r="20511" t="12771"/>
          <a:stretch/>
        </p:blipFill>
        <p:spPr>
          <a:xfrm>
            <a:off x="0" y="-1"/>
            <a:ext cx="6559550" cy="13716000"/>
          </a:xfrm>
          <a:prstGeom prst="rect">
            <a:avLst/>
          </a:prstGeom>
          <a:noFill/>
          <a:ln>
            <a:noFill/>
          </a:ln>
        </p:spPr>
      </p:pic>
      <p:sp>
        <p:nvSpPr>
          <p:cNvPr id="19" name="Google Shape;19;p42"/>
          <p:cNvSpPr txBox="1"/>
          <p:nvPr>
            <p:ph idx="1" type="body"/>
          </p:nvPr>
        </p:nvSpPr>
        <p:spPr>
          <a:xfrm>
            <a:off x="8491538" y="1524000"/>
            <a:ext cx="7399337"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2"/>
          <p:cNvSpPr txBox="1"/>
          <p:nvPr>
            <p:ph idx="2" type="body"/>
          </p:nvPr>
        </p:nvSpPr>
        <p:spPr>
          <a:xfrm>
            <a:off x="16222663" y="1524000"/>
            <a:ext cx="7399337"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2" name="Google Shape;22;p42"/>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SERENITY</a:t>
            </a:r>
            <a:endParaRPr b="0" i="0" sz="1200" u="none" cap="none" strike="noStrike">
              <a:solidFill>
                <a:schemeClr val="lt1"/>
              </a:solidFill>
              <a:latin typeface="Arial"/>
              <a:ea typeface="Arial"/>
              <a:cs typeface="Arial"/>
              <a:sym typeface="Arial"/>
            </a:endParaRPr>
          </a:p>
        </p:txBody>
      </p:sp>
      <p:sp>
        <p:nvSpPr>
          <p:cNvPr id="23" name="Google Shape;23;p42"/>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24" name="Google Shape;24;p42"/>
          <p:cNvPicPr preferRelativeResize="0"/>
          <p:nvPr/>
        </p:nvPicPr>
        <p:blipFill rotWithShape="1">
          <a:blip r:embed="rId3">
            <a:alphaModFix/>
          </a:blip>
          <a:srcRect b="0" l="0" r="0" t="0"/>
          <a:stretch/>
        </p:blipFill>
        <p:spPr>
          <a:xfrm>
            <a:off x="762000" y="12469466"/>
            <a:ext cx="2171700" cy="484533"/>
          </a:xfrm>
          <a:prstGeom prst="rect">
            <a:avLst/>
          </a:prstGeom>
          <a:noFill/>
          <a:ln>
            <a:noFill/>
          </a:ln>
        </p:spPr>
      </p:pic>
      <p:pic>
        <p:nvPicPr>
          <p:cNvPr id="25" name="Google Shape;25;p42"/>
          <p:cNvPicPr preferRelativeResize="0"/>
          <p:nvPr/>
        </p:nvPicPr>
        <p:blipFill rotWithShape="1">
          <a:blip r:embed="rId4">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6" name="Shape 26"/>
        <p:cNvGrpSpPr/>
        <p:nvPr/>
      </p:nvGrpSpPr>
      <p:grpSpPr>
        <a:xfrm>
          <a:off x="0" y="0"/>
          <a:ext cx="0" cy="0"/>
          <a:chOff x="0" y="0"/>
          <a:chExt cx="0" cy="0"/>
        </a:xfrm>
      </p:grpSpPr>
      <p:sp>
        <p:nvSpPr>
          <p:cNvPr id="27" name="Google Shape;27;p4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11500"/>
              <a:buFont typeface="Arial"/>
              <a:buNone/>
              <a:defRPr b="1" sz="115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3"/>
              </a:buClr>
              <a:buSzPts val="5400"/>
              <a:buFont typeface="Arial"/>
              <a:buNone/>
            </a:pPr>
            <a:r>
              <a:rPr b="0" i="0" lang="en-IE" sz="5400" u="none" cap="none" strike="noStrike">
                <a:solidFill>
                  <a:schemeClr val="accent3"/>
                </a:solidFill>
                <a:latin typeface="Arial"/>
                <a:ea typeface="Arial"/>
                <a:cs typeface="Arial"/>
                <a:sym typeface="Arial"/>
              </a:rPr>
              <a:t>Click to edit Section Subtitle</a:t>
            </a:r>
            <a:endParaRPr b="0" i="0" sz="5400" u="none" cap="none" strike="noStrike">
              <a:solidFill>
                <a:schemeClr val="accent3"/>
              </a:solidFill>
              <a:latin typeface="Arial"/>
              <a:ea typeface="Arial"/>
              <a:cs typeface="Arial"/>
              <a:sym typeface="Arial"/>
            </a:endParaRPr>
          </a:p>
        </p:txBody>
      </p:sp>
      <p:pic>
        <p:nvPicPr>
          <p:cNvPr id="29" name="Google Shape;29;p43"/>
          <p:cNvPicPr preferRelativeResize="0"/>
          <p:nvPr/>
        </p:nvPicPr>
        <p:blipFill rotWithShape="1">
          <a:blip r:embed="rId2">
            <a:alphaModFix/>
          </a:blip>
          <a:srcRect b="0" l="3203" r="38653" t="26887"/>
          <a:stretch/>
        </p:blipFill>
        <p:spPr>
          <a:xfrm rot="-5400000">
            <a:off x="5334000" y="-5334000"/>
            <a:ext cx="13716000" cy="24384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 name="Shape 30"/>
        <p:cNvGrpSpPr/>
        <p:nvPr/>
      </p:nvGrpSpPr>
      <p:grpSpPr>
        <a:xfrm>
          <a:off x="0" y="0"/>
          <a:ext cx="0" cy="0"/>
          <a:chOff x="0" y="0"/>
          <a:chExt cx="0" cy="0"/>
        </a:xfrm>
      </p:grpSpPr>
      <p:sp>
        <p:nvSpPr>
          <p:cNvPr id="31" name="Google Shape;31;p4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2" name="Google Shape;32;p4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b="1">
                <a:solidFill>
                  <a:schemeClr val="accen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1"/>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34" name="Google Shape;34;p41"/>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descr="Blue text on a black background&#10;&#10;AI-generated content may be incorrect." id="35" name="Google Shape;35;p41"/>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id="36" name="Google Shape;36;p41"/>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7" name="Shape 37"/>
        <p:cNvGrpSpPr/>
        <p:nvPr/>
      </p:nvGrpSpPr>
      <p:grpSpPr>
        <a:xfrm>
          <a:off x="0" y="0"/>
          <a:ext cx="0" cy="0"/>
          <a:chOff x="0" y="0"/>
          <a:chExt cx="0" cy="0"/>
        </a:xfrm>
      </p:grpSpPr>
      <p:sp>
        <p:nvSpPr>
          <p:cNvPr id="38" name="Google Shape;38;p44"/>
          <p:cNvSpPr/>
          <p:nvPr/>
        </p:nvSpPr>
        <p:spPr>
          <a:xfrm>
            <a:off x="0" y="1524001"/>
            <a:ext cx="24384000" cy="248756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9" name="Google Shape;39;p4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rgbClr val="323232"/>
              </a:buClr>
              <a:buSzPts val="56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0" name="Google Shape;40;p4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1" name="Google Shape;41;p4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Blue text on a black background&#10;&#10;AI-generated content may be incorrect." id="42" name="Google Shape;42;p44"/>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43" name="Google Shape;43;p44"/>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44" name="Google Shape;44;p44"/>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45" name="Google Shape;45;p44"/>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46" name="Shape 46"/>
        <p:cNvGrpSpPr/>
        <p:nvPr/>
      </p:nvGrpSpPr>
      <p:grpSpPr>
        <a:xfrm>
          <a:off x="0" y="0"/>
          <a:ext cx="0" cy="0"/>
          <a:chOff x="0" y="0"/>
          <a:chExt cx="0" cy="0"/>
        </a:xfrm>
      </p:grpSpPr>
      <p:pic>
        <p:nvPicPr>
          <p:cNvPr id="47" name="Google Shape;47;p45"/>
          <p:cNvPicPr preferRelativeResize="0"/>
          <p:nvPr/>
        </p:nvPicPr>
        <p:blipFill rotWithShape="1">
          <a:blip r:embed="rId2">
            <a:alphaModFix/>
          </a:blip>
          <a:srcRect b="0" l="0" r="0" t="0"/>
          <a:stretch/>
        </p:blipFill>
        <p:spPr>
          <a:xfrm>
            <a:off x="10274064" y="1999963"/>
            <a:ext cx="3835872" cy="4504292"/>
          </a:xfrm>
          <a:prstGeom prst="rect">
            <a:avLst/>
          </a:prstGeom>
          <a:noFill/>
          <a:ln>
            <a:noFill/>
          </a:ln>
        </p:spPr>
      </p:pic>
      <p:pic>
        <p:nvPicPr>
          <p:cNvPr id="48" name="Google Shape;48;p45"/>
          <p:cNvPicPr preferRelativeResize="0"/>
          <p:nvPr/>
        </p:nvPicPr>
        <p:blipFill rotWithShape="1">
          <a:blip r:embed="rId3">
            <a:alphaModFix/>
          </a:blip>
          <a:srcRect b="0" l="0" r="0" t="0"/>
          <a:stretch/>
        </p:blipFill>
        <p:spPr>
          <a:xfrm>
            <a:off x="761999" y="12192001"/>
            <a:ext cx="3415313" cy="761998"/>
          </a:xfrm>
          <a:prstGeom prst="rect">
            <a:avLst/>
          </a:prstGeom>
          <a:noFill/>
          <a:ln>
            <a:noFill/>
          </a:ln>
        </p:spPr>
      </p:pic>
      <p:sp>
        <p:nvSpPr>
          <p:cNvPr id="49" name="Google Shape;49;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IE"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Number2024-2-PT02-KA220-YOU-000287246”</a:t>
            </a:r>
            <a:endParaRPr b="0" i="0" sz="1400" u="none" cap="none" strike="noStrike">
              <a:solidFill>
                <a:srgbClr val="000000"/>
              </a:solidFill>
              <a:latin typeface="Arial"/>
              <a:ea typeface="Arial"/>
              <a:cs typeface="Arial"/>
              <a:sym typeface="Arial"/>
            </a:endParaRPr>
          </a:p>
        </p:txBody>
      </p:sp>
      <p:grpSp>
        <p:nvGrpSpPr>
          <p:cNvPr id="50" name="Google Shape;50;p45"/>
          <p:cNvGrpSpPr/>
          <p:nvPr/>
        </p:nvGrpSpPr>
        <p:grpSpPr>
          <a:xfrm>
            <a:off x="3164692" y="8930391"/>
            <a:ext cx="18054615" cy="1661436"/>
            <a:chOff x="5567385" y="8930391"/>
            <a:chExt cx="18054615" cy="1661436"/>
          </a:xfrm>
        </p:grpSpPr>
        <p:pic>
          <p:nvPicPr>
            <p:cNvPr id="51" name="Google Shape;51;p45"/>
            <p:cNvPicPr preferRelativeResize="0"/>
            <p:nvPr/>
          </p:nvPicPr>
          <p:blipFill rotWithShape="1">
            <a:blip r:embed="rId4">
              <a:alphaModFix/>
            </a:blip>
            <a:srcRect b="0" l="0" r="0" t="0"/>
            <a:stretch/>
          </p:blipFill>
          <p:spPr>
            <a:xfrm>
              <a:off x="10179463" y="8959180"/>
              <a:ext cx="6427767" cy="1603858"/>
            </a:xfrm>
            <a:prstGeom prst="rect">
              <a:avLst/>
            </a:prstGeom>
            <a:noFill/>
            <a:ln>
              <a:noFill/>
            </a:ln>
          </p:spPr>
        </p:pic>
        <p:pic>
          <p:nvPicPr>
            <p:cNvPr id="52" name="Google Shape;52;p45"/>
            <p:cNvPicPr preferRelativeResize="0"/>
            <p:nvPr/>
          </p:nvPicPr>
          <p:blipFill rotWithShape="1">
            <a:blip r:embed="rId5">
              <a:alphaModFix/>
            </a:blip>
            <a:srcRect b="0" l="0" r="0" t="0"/>
            <a:stretch/>
          </p:blipFill>
          <p:spPr>
            <a:xfrm>
              <a:off x="17640829" y="8930391"/>
              <a:ext cx="5981171" cy="1661436"/>
            </a:xfrm>
            <a:prstGeom prst="rect">
              <a:avLst/>
            </a:prstGeom>
            <a:noFill/>
            <a:ln>
              <a:noFill/>
            </a:ln>
          </p:spPr>
        </p:pic>
        <p:pic>
          <p:nvPicPr>
            <p:cNvPr id="53" name="Google Shape;53;p45"/>
            <p:cNvPicPr preferRelativeResize="0"/>
            <p:nvPr/>
          </p:nvPicPr>
          <p:blipFill rotWithShape="1">
            <a:blip r:embed="rId6">
              <a:alphaModFix/>
            </a:blip>
            <a:srcRect b="0" l="0" r="0" t="0"/>
            <a:stretch/>
          </p:blipFill>
          <p:spPr>
            <a:xfrm>
              <a:off x="5567385" y="9045414"/>
              <a:ext cx="3578479" cy="1431391"/>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54" name="Shape 54"/>
        <p:cNvGrpSpPr/>
        <p:nvPr/>
      </p:nvGrpSpPr>
      <p:grpSpPr>
        <a:xfrm>
          <a:off x="0" y="0"/>
          <a:ext cx="0" cy="0"/>
          <a:chOff x="0" y="0"/>
          <a:chExt cx="0" cy="0"/>
        </a:xfrm>
      </p:grpSpPr>
      <p:sp>
        <p:nvSpPr>
          <p:cNvPr id="55" name="Google Shape;55;p4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11500"/>
              <a:buFont typeface="Arial"/>
              <a:buNone/>
              <a:defRPr b="1" sz="115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IE"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pic>
        <p:nvPicPr>
          <p:cNvPr id="57" name="Google Shape;57;p46"/>
          <p:cNvPicPr preferRelativeResize="0"/>
          <p:nvPr/>
        </p:nvPicPr>
        <p:blipFill rotWithShape="1">
          <a:blip r:embed="rId2">
            <a:alphaModFix/>
          </a:blip>
          <a:srcRect b="55389" l="0" r="14775" t="0"/>
          <a:stretch/>
        </p:blipFill>
        <p:spPr>
          <a:xfrm>
            <a:off x="5849938" y="-1"/>
            <a:ext cx="18534062" cy="137160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8" name="Shape 58"/>
        <p:cNvGrpSpPr/>
        <p:nvPr/>
      </p:nvGrpSpPr>
      <p:grpSpPr>
        <a:xfrm>
          <a:off x="0" y="0"/>
          <a:ext cx="0" cy="0"/>
          <a:chOff x="0" y="0"/>
          <a:chExt cx="0" cy="0"/>
        </a:xfrm>
      </p:grpSpPr>
      <p:sp>
        <p:nvSpPr>
          <p:cNvPr id="59" name="Google Shape;59;p47"/>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b="1"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7"/>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47"/>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pic>
        <p:nvPicPr>
          <p:cNvPr descr="Blue text on a black background&#10;&#10;AI-generated content may be incorrect." id="62" name="Google Shape;62;p47"/>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63" name="Google Shape;63;p47"/>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64" name="Google Shape;64;p47"/>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65" name="Google Shape;65;p47"/>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6" name="Shape 66"/>
        <p:cNvGrpSpPr/>
        <p:nvPr/>
      </p:nvGrpSpPr>
      <p:grpSpPr>
        <a:xfrm>
          <a:off x="0" y="0"/>
          <a:ext cx="0" cy="0"/>
          <a:chOff x="0" y="0"/>
          <a:chExt cx="0" cy="0"/>
        </a:xfrm>
      </p:grpSpPr>
      <p:sp>
        <p:nvSpPr>
          <p:cNvPr id="67" name="Google Shape;67;p48"/>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80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8"/>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9" name="Google Shape;69;p48"/>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0" name="Google Shape;70;p48"/>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1" name="Google Shape;71;p48"/>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2" name="Google Shape;72;p48"/>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sp>
        <p:nvSpPr>
          <p:cNvPr id="73" name="Google Shape;73;p48"/>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
        <p:nvSpPr>
          <p:cNvPr id="74" name="Google Shape;74;p48"/>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SERENITY</a:t>
            </a:r>
            <a:endParaRPr b="0" i="0" sz="1200" u="none" cap="none" strike="noStrike">
              <a:solidFill>
                <a:schemeClr val="lt1"/>
              </a:solidFill>
              <a:latin typeface="Arial"/>
              <a:ea typeface="Arial"/>
              <a:cs typeface="Arial"/>
              <a:sym typeface="Arial"/>
            </a:endParaRPr>
          </a:p>
        </p:txBody>
      </p:sp>
      <p:sp>
        <p:nvSpPr>
          <p:cNvPr id="75" name="Google Shape;75;p48"/>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2025</a:t>
            </a:r>
            <a:endParaRPr b="0" i="0" sz="1200" u="none" cap="none" strike="noStrike">
              <a:solidFill>
                <a:schemeClr val="lt1"/>
              </a:solidFill>
              <a:latin typeface="Arial"/>
              <a:ea typeface="Arial"/>
              <a:cs typeface="Arial"/>
              <a:sym typeface="Arial"/>
            </a:endParaRPr>
          </a:p>
        </p:txBody>
      </p:sp>
      <p:pic>
        <p:nvPicPr>
          <p:cNvPr id="76" name="Google Shape;76;p48"/>
          <p:cNvPicPr preferRelativeResize="0"/>
          <p:nvPr/>
        </p:nvPicPr>
        <p:blipFill rotWithShape="1">
          <a:blip r:embed="rId3">
            <a:alphaModFix/>
          </a:blip>
          <a:srcRect b="0" l="0" r="0" t="0"/>
          <a:stretch/>
        </p:blipFill>
        <p:spPr>
          <a:xfrm>
            <a:off x="22834420" y="12214236"/>
            <a:ext cx="847338" cy="99499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77" name="Shape 77"/>
        <p:cNvGrpSpPr/>
        <p:nvPr/>
      </p:nvGrpSpPr>
      <p:grpSpPr>
        <a:xfrm>
          <a:off x="0" y="0"/>
          <a:ext cx="0" cy="0"/>
          <a:chOff x="0" y="0"/>
          <a:chExt cx="0" cy="0"/>
        </a:xfrm>
      </p:grpSpPr>
      <p:sp>
        <p:nvSpPr>
          <p:cNvPr id="78" name="Google Shape;78;p49"/>
          <p:cNvSpPr/>
          <p:nvPr/>
        </p:nvSpPr>
        <p:spPr>
          <a:xfrm>
            <a:off x="8491538" y="0"/>
            <a:ext cx="15892462" cy="1371600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79" name="Google Shape;79;p49"/>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9"/>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81" name="Google Shape;81;p49"/>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82" name="Google Shape;82;p49"/>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83" name="Google Shape;83;p49"/>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2025</a:t>
            </a:r>
            <a:endParaRPr b="0" i="0" sz="1200" u="none" cap="none" strike="noStrike">
              <a:solidFill>
                <a:schemeClr val="lt1"/>
              </a:solidFill>
              <a:latin typeface="Arial"/>
              <a:ea typeface="Arial"/>
              <a:cs typeface="Arial"/>
              <a:sym typeface="Arial"/>
            </a:endParaRPr>
          </a:p>
        </p:txBody>
      </p:sp>
      <p:pic>
        <p:nvPicPr>
          <p:cNvPr id="84" name="Google Shape;84;p49"/>
          <p:cNvPicPr preferRelativeResize="0"/>
          <p:nvPr/>
        </p:nvPicPr>
        <p:blipFill rotWithShape="1">
          <a:blip r:embed="rId3">
            <a:alphaModFix/>
          </a:blip>
          <a:srcRect b="0" l="0" r="0" t="0"/>
          <a:stretch/>
        </p:blipFill>
        <p:spPr>
          <a:xfrm>
            <a:off x="22834420" y="12214236"/>
            <a:ext cx="847338" cy="99499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85" name="Shape 85"/>
        <p:cNvGrpSpPr/>
        <p:nvPr/>
      </p:nvGrpSpPr>
      <p:grpSpPr>
        <a:xfrm>
          <a:off x="0" y="0"/>
          <a:ext cx="0" cy="0"/>
          <a:chOff x="0" y="0"/>
          <a:chExt cx="0" cy="0"/>
        </a:xfrm>
      </p:grpSpPr>
      <p:sp>
        <p:nvSpPr>
          <p:cNvPr id="86" name="Google Shape;86;p50"/>
          <p:cNvSpPr/>
          <p:nvPr>
            <p:ph idx="2" type="pic"/>
          </p:nvPr>
        </p:nvSpPr>
        <p:spPr>
          <a:xfrm>
            <a:off x="0" y="0"/>
            <a:ext cx="24384000" cy="13716000"/>
          </a:xfrm>
          <a:prstGeom prst="rect">
            <a:avLst/>
          </a:prstGeom>
          <a:noFill/>
          <a:ln>
            <a:noFill/>
          </a:ln>
        </p:spPr>
      </p:sp>
      <p:pic>
        <p:nvPicPr>
          <p:cNvPr descr="Blue text on a black background&#10;&#10;AI-generated content may be incorrect." id="87" name="Google Shape;87;p50"/>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88" name="Google Shape;88;p50"/>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89" name="Google Shape;89;p50"/>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9"/>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hyperlink" Target="https://www.webwise.ie/parents/online-scams-and-young-people-what-parents-need-to-kno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5.jpg"/><Relationship Id="rId4" Type="http://schemas.openxmlformats.org/officeDocument/2006/relationships/hyperlink" Target="https://www.freepik.com/free-vector/hacker-activity-illustrated-design_8142740.htm"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6.jpg"/><Relationship Id="rId4" Type="http://schemas.openxmlformats.org/officeDocument/2006/relationships/hyperlink" Target="https://www.freepik.com/free-vector/cyber-bullying-concept_8925918.ht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5.png"/><Relationship Id="rId4" Type="http://schemas.openxmlformats.org/officeDocument/2006/relationships/hyperlink" Target="https://www.freepik.com/free-vector/data-protection-abstract-concept-illustration_12291099.ht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hyperlink" Target="https://values.snap.com/safety/safety-center" TargetMode="External"/><Relationship Id="rId4" Type="http://schemas.openxmlformats.org/officeDocument/2006/relationships/hyperlink" Target="https://support.tiktok.com/en/account-and-privacy" TargetMode="External"/><Relationship Id="rId10" Type="http://schemas.openxmlformats.org/officeDocument/2006/relationships/image" Target="../media/image9.png"/><Relationship Id="rId9" Type="http://schemas.openxmlformats.org/officeDocument/2006/relationships/image" Target="../media/image11.png"/><Relationship Id="rId5" Type="http://schemas.openxmlformats.org/officeDocument/2006/relationships/hyperlink" Target="https://www.youtube.com/intl/en_uk/creators/safety/" TargetMode="External"/><Relationship Id="rId6" Type="http://schemas.openxmlformats.org/officeDocument/2006/relationships/hyperlink" Target="https://www.youtube.com/account_privacy" TargetMode="External"/><Relationship Id="rId7" Type="http://schemas.openxmlformats.org/officeDocument/2006/relationships/image" Target="../media/image10.png"/><Relationship Id="rId8"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www.webwise.ie/parents/how-to-enable-tiktok-privacy-and-safety-setting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1" Type="http://schemas.openxmlformats.org/officeDocument/2006/relationships/hyperlink" Target="https://www.youth.ie/programmes/projects-initiatives/web-safety-in-youth-work/" TargetMode="External"/><Relationship Id="rId10" Type="http://schemas.openxmlformats.org/officeDocument/2006/relationships/hyperlink" Target="https://www.europol.europa.eu/how-to-set-your-privacy-settings-social-media" TargetMode="External"/><Relationship Id="rId13" Type="http://schemas.openxmlformats.org/officeDocument/2006/relationships/hyperlink" Target="https://www.youtube.com/watch?v=hV1sigh6WKA" TargetMode="External"/><Relationship Id="rId12" Type="http://schemas.openxmlformats.org/officeDocument/2006/relationships/hyperlink" Target="https://www.childnet.com/help-and-advice/11-18-year-olds" TargetMode="External"/><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www.webwise.ie/parents/online-scams-and-young-people-what-parents-need-to-know/" TargetMode="External"/><Relationship Id="rId4" Type="http://schemas.openxmlformats.org/officeDocument/2006/relationships/hyperlink" Target="https://www.webwise.ie/parents/online-scams-and-young-people-what-parents-need-to-know/" TargetMode="External"/><Relationship Id="rId9" Type="http://schemas.openxmlformats.org/officeDocument/2006/relationships/hyperlink" Target="https://www.webwise.ie/parents/how-to-enable-tiktok-privacy-and-safety-settings/" TargetMode="External"/><Relationship Id="rId5" Type="http://schemas.openxmlformats.org/officeDocument/2006/relationships/hyperlink" Target="https://www.childline.ie/what-is-online-grooming" TargetMode="External"/><Relationship Id="rId6" Type="http://schemas.openxmlformats.org/officeDocument/2006/relationships/hyperlink" Target="https://www.esafety.gov.au/industry/safety-by-design" TargetMode="External"/><Relationship Id="rId7" Type="http://schemas.openxmlformats.org/officeDocument/2006/relationships/hyperlink" Target="https://jigsaw.ie/maintaining-boundaries/" TargetMode="External"/><Relationship Id="rId8" Type="http://schemas.openxmlformats.org/officeDocument/2006/relationships/hyperlink" Target="https://www.umgc.edu/blog/five-ways-to-stay-cyber-safe-onlin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3" name="Shape 93"/>
        <p:cNvGrpSpPr/>
        <p:nvPr/>
      </p:nvGrpSpPr>
      <p:grpSpPr>
        <a:xfrm>
          <a:off x="0" y="0"/>
          <a:ext cx="0" cy="0"/>
          <a:chOff x="0" y="0"/>
          <a:chExt cx="0" cy="0"/>
        </a:xfrm>
      </p:grpSpPr>
      <p:sp>
        <p:nvSpPr>
          <p:cNvPr id="94" name="Google Shape;94;p1"/>
          <p:cNvSpPr txBox="1"/>
          <p:nvPr>
            <p:ph type="title"/>
          </p:nvPr>
        </p:nvSpPr>
        <p:spPr>
          <a:xfrm>
            <a:off x="762001" y="5657851"/>
            <a:ext cx="15129000" cy="3771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889"/>
              <a:buNone/>
            </a:pPr>
            <a:r>
              <a:rPr lang="en-IE" sz="8000"/>
              <a:t>Τίτλος Ενότητας: </a:t>
            </a:r>
            <a:r>
              <a:rPr lang="en-IE" sz="8000"/>
              <a:t>Μένοντας Ασφαλείς στο Διαδίκτυο όταν Αλληλεπιδράτε με Άλλους</a:t>
            </a:r>
            <a:endParaRPr sz="8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3"/>
          <p:cNvSpPr txBox="1"/>
          <p:nvPr>
            <p:ph idx="1" type="body"/>
          </p:nvPr>
        </p:nvSpPr>
        <p:spPr>
          <a:xfrm>
            <a:off x="8107489" y="2493263"/>
            <a:ext cx="14425939" cy="9415707"/>
          </a:xfrm>
          <a:prstGeom prst="rect">
            <a:avLst/>
          </a:prstGeom>
          <a:noFill/>
          <a:ln>
            <a:noFill/>
          </a:ln>
        </p:spPr>
        <p:txBody>
          <a:bodyPr anchorCtr="0" anchor="t" bIns="0" lIns="0" spcFirstLastPara="1" rIns="0" wrap="square" tIns="0">
            <a:normAutofit lnSpcReduction="10000"/>
          </a:bodyPr>
          <a:lstStyle/>
          <a:p>
            <a:pPr indent="-457200" lvl="0" marL="457200" rtl="0" algn="just">
              <a:lnSpc>
                <a:spcPct val="150000"/>
              </a:lnSpc>
              <a:spcBef>
                <a:spcPts val="0"/>
              </a:spcBef>
              <a:spcAft>
                <a:spcPts val="0"/>
              </a:spcAft>
              <a:buSzPts val="2800"/>
              <a:buFont typeface="Arial"/>
              <a:buChar char="•"/>
            </a:pPr>
            <a:r>
              <a:rPr lang="en-IE" sz="2800"/>
              <a:t>Κατανοήστε τις διαδικτυακές πλατφόρμες επικοινωνίας, τις δυνατότητές τους και τους κινδύνους αλληλεπίδρασης με αγνώστους, όπως το γατόψαρο κ</a:t>
            </a:r>
            <a:r>
              <a:rPr lang="en-IE" sz="2800"/>
              <a:t>αι οι απάτες. </a:t>
            </a:r>
            <a:br>
              <a:rPr lang="en-IE" sz="2800"/>
            </a:br>
            <a:r>
              <a:rPr lang="en-IE" sz="2800"/>
              <a:t> Αναγνωρίστε τις κόκκινες σημαίες στις ψηφιακές αλληλεπιδράσεις, εφαρμόστε ελέγχους απορρήτου και μάθετε πώς να αναφέρετε ύποπτη συμπεριφορά.</a:t>
            </a:r>
            <a:br>
              <a:rPr lang="en-IE" sz="2800"/>
            </a:br>
            <a:r>
              <a:rPr lang="en-IE" sz="2800"/>
              <a:t>Κατανοήστε τη δυναμική της διαδικτυακής περιποίησης, τα ψηφιακά όρια και τις αρχές ασφάλειας βάσει σχεδιασμού.</a:t>
            </a:r>
            <a:br>
              <a:rPr lang="en-IE" sz="2800"/>
            </a:br>
            <a:r>
              <a:rPr lang="en-IE" sz="2800"/>
              <a:t>Διατηρήστε τα προσωπικά όρια επικοινωνώντας με σαφήνεια, απεμπλακείτε όταν αισθάνεστε άβολα και χρησιμοποιώντας λειτουργίες αποκλεισμού ή αναφοράς. </a:t>
            </a:r>
            <a:br>
              <a:rPr lang="en-IE" sz="2800"/>
            </a:br>
            <a:r>
              <a:rPr lang="en-IE" sz="2800"/>
              <a:t>Δώστε προτεραιότητα στην ασφάλεια αποφεύγοντας την κοινή χρήση προσωπικού </a:t>
            </a:r>
            <a:r>
              <a:rPr lang="en-IE" sz="2800"/>
              <a:t>περιεχομένου με άγνωστες επαφές και διατηρώντας αποδεικτικά στοιχεία για σχετικά μηνύματα.</a:t>
            </a:r>
            <a:br>
              <a:rPr lang="en-IE" sz="2800"/>
            </a:br>
            <a:r>
              <a:rPr lang="en-IE" sz="2800"/>
              <a:t>Ενθαρρύνετε μια κουλτούρα σεβασμού και ασφαλούς διαδικτυακής επικοινωνίας, ενθαρρύνοντας τους συνομηλίκους να κάνουν το ίδιο, ενώ είναι υπεύθυνοι για τη δική τους ψηφιακή ασφάλεια.</a:t>
            </a:r>
            <a:endParaRPr sz="2800">
              <a:latin typeface="Arial"/>
              <a:ea typeface="Arial"/>
              <a:cs typeface="Arial"/>
              <a:sym typeface="Arial"/>
            </a:endParaRPr>
          </a:p>
          <a:p>
            <a:pPr indent="0" lvl="0" marL="0" rtl="0" algn="l">
              <a:lnSpc>
                <a:spcPct val="90000"/>
              </a:lnSpc>
              <a:spcBef>
                <a:spcPts val="2000"/>
              </a:spcBef>
              <a:spcAft>
                <a:spcPts val="0"/>
              </a:spcAft>
              <a:buClr>
                <a:srgbClr val="323232"/>
              </a:buClr>
              <a:buSzPts val="5600"/>
              <a:buNone/>
            </a:pPr>
            <a:r>
              <a:t/>
            </a:r>
            <a:endParaRPr/>
          </a:p>
        </p:txBody>
      </p:sp>
      <p:sp>
        <p:nvSpPr>
          <p:cNvPr id="100" name="Google Shape;100;p3"/>
          <p:cNvSpPr txBox="1"/>
          <p:nvPr>
            <p:ph type="title"/>
          </p:nvPr>
        </p:nvSpPr>
        <p:spPr>
          <a:xfrm>
            <a:off x="761999" y="2493264"/>
            <a:ext cx="5467351" cy="146913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000"/>
              <a:buNone/>
            </a:pPr>
            <a:r>
              <a:rPr b="1" lang="en-IE" sz="3300"/>
              <a:t>Στο τέλος αυτής της ενότητας, μπορώ:</a:t>
            </a:r>
            <a:endParaRPr b="1" sz="3300">
              <a:latin typeface="Arial"/>
              <a:ea typeface="Arial"/>
              <a:cs typeface="Arial"/>
              <a:sym typeface="Arial"/>
            </a:endParaRPr>
          </a:p>
        </p:txBody>
      </p:sp>
      <p:sp>
        <p:nvSpPr>
          <p:cNvPr id="101" name="Google Shape;101;p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8000"/>
              <a:t>Εισαγωγική Θεωρία</a:t>
            </a:r>
            <a:endParaRPr sz="8000">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ph idx="1" type="body"/>
          </p:nvPr>
        </p:nvSpPr>
        <p:spPr>
          <a:xfrm>
            <a:off x="768299" y="2090057"/>
            <a:ext cx="21982844" cy="10000928"/>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SzPts val="4200"/>
              <a:buNone/>
            </a:pPr>
            <a:r>
              <a:rPr lang="en-IE" sz="2800"/>
              <a:t>Η ψηφιακή επικοινωνία αναφέρεται στη χρήση ηλεκτρονικών συσκευών και τεχνολογιών για την επικοινωνία πληροφοριών και μηνυμάτων. Έχει γίνει κυρίαρχη μορφή επικοινωνίας τόσο σε προσωπικό όσο και σε επαγγελματικό περιβάλλον.</a:t>
            </a:r>
            <a:endParaRPr sz="2800"/>
          </a:p>
          <a:p>
            <a:pPr indent="-457200" lvl="0" marL="457200" rtl="0" algn="just">
              <a:lnSpc>
                <a:spcPct val="150000"/>
              </a:lnSpc>
              <a:spcBef>
                <a:spcPts val="0"/>
              </a:spcBef>
              <a:spcAft>
                <a:spcPts val="0"/>
              </a:spcAft>
              <a:buSzPts val="4200"/>
              <a:buFont typeface="Arial"/>
              <a:buChar char="•"/>
            </a:pPr>
            <a:r>
              <a:rPr b="1" lang="en-IE" sz="2800"/>
              <a:t>Άμεσα μηνύματα: </a:t>
            </a:r>
            <a:r>
              <a:rPr lang="en-IE" sz="2800"/>
              <a:t>εφαρμογές όπως το WhatsApp, το Messenger και το Snapchat είναι καταπληκτικές για συνομιλίες σε πραγματικό χρόνο με τους φίλους, την οικογένειά σας ή ακόμα και ομαδικά έργα με συμμαθητές. Σας επιτρέπουν να μοιράζεστε μιμίδια, φωτογραφίες και αρχεία σε μια στιγμή, καθιστώντας εξαιρετικά εύκολο να παραμείνετε συνδεδεμένοι και να συνεργαστείτε. </a:t>
            </a:r>
            <a:br>
              <a:rPr lang="en-IE" sz="2800"/>
            </a:br>
            <a:r>
              <a:rPr b="1" lang="en-IE" sz="2800"/>
              <a:t>Social Media: </a:t>
            </a:r>
            <a:r>
              <a:rPr lang="en-IE" sz="2800"/>
              <a:t>πλατφόρμες όπως το TikTok, το Instagram και το Twitter δεν προορίζονται μόνο για κύλιση και κοινή χρήση selfies. Είναι επίσης εξαιρετικά για επιχειρήσεις που θέλουν να προσεγγίσουν ένα νεότερο κοινό. Οι εταιρείες χρησιμοποιούν αυτές τις πλατφόρμες για να προωθήσουν τα προϊόντα τους με διασκεδαστικούς και δημιουργικούς τρόπους, αξιοποιώντας τις τάσεις και αλληλεπιδρώντας με τους πελάτες όπως ποτέ πριν.</a:t>
            </a:r>
            <a:br>
              <a:rPr lang="en-IE" sz="2800"/>
            </a:br>
            <a:r>
              <a:rPr b="1" lang="en-IE" sz="2800"/>
              <a:t>Email: </a:t>
            </a:r>
            <a:r>
              <a:rPr lang="en-IE" sz="2800"/>
              <a:t>μπορεί να φαίνεται λίγο παλιομοδίτικο, αλλά το email εξακολουθεί να χρησιμοποιείται ευρέως στο χώρο εργασίας και στο σχολείο. Είναι απαραίτητο για την επικοινωνία με τους δασκάλους, τη λήψη πληροφοριών από τη δουλειά σας ή την εγγραφή σε εκδηλώσεις. Επιπλέον, βοηθά να κρατάτε τα πάντα οργανωμένα!</a:t>
            </a:r>
            <a:br>
              <a:rPr lang="en-IE" sz="2800"/>
            </a:br>
            <a:r>
              <a:rPr b="1" lang="en-IE" sz="2800"/>
              <a:t>Τηλεδιάσκεψη: </a:t>
            </a:r>
            <a:r>
              <a:rPr lang="en-IE" sz="2800"/>
              <a:t>πλατφόρμες όπως το Zoom, το Google Meet και το Microsoft Teams έχουν γίνει σωτήρια για τη σύνδεση με φίλους και συμμαθητές κατά τη διάρκεια εικονικών hangout ή διαδικτυακών μαθημάτων. Είτε μελετάτε μαζί είτε απλώς προλαβαίνετε, αυτές οι πλατφόρμες σας βοηθούν να βλέπετε ο ένας τον άλλον πρόσωπο με πρόσωπο, ανεξάρτητα από το πού βρίσκεστε στον κόσμο.</a:t>
            </a:r>
            <a:endParaRPr sz="2800"/>
          </a:p>
        </p:txBody>
      </p:sp>
      <p:sp>
        <p:nvSpPr>
          <p:cNvPr id="112" name="Google Shape;112;p5"/>
          <p:cNvSpPr txBox="1"/>
          <p:nvPr>
            <p:ph type="title"/>
          </p:nvPr>
        </p:nvSpPr>
        <p:spPr>
          <a:xfrm>
            <a:off x="768299" y="1276672"/>
            <a:ext cx="22860000" cy="56605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Κατανόηση της Ψηφιακής Επικοινωνίας</a:t>
            </a:r>
            <a:endParaRPr sz="3300"/>
          </a:p>
        </p:txBody>
      </p:sp>
      <p:sp>
        <p:nvSpPr>
          <p:cNvPr id="113" name="Google Shape;113;p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6"/>
          <p:cNvSpPr txBox="1"/>
          <p:nvPr>
            <p:ph idx="1" type="body"/>
          </p:nvPr>
        </p:nvSpPr>
        <p:spPr>
          <a:xfrm>
            <a:off x="985809" y="2786743"/>
            <a:ext cx="20894477" cy="8273143"/>
          </a:xfrm>
          <a:prstGeom prst="rect">
            <a:avLst/>
          </a:prstGeom>
          <a:noFill/>
          <a:ln>
            <a:noFill/>
          </a:ln>
        </p:spPr>
        <p:txBody>
          <a:bodyPr anchorCtr="0" anchor="t" bIns="0" lIns="0" spcFirstLastPara="1" rIns="0" wrap="square" tIns="0">
            <a:noAutofit/>
          </a:bodyPr>
          <a:lstStyle/>
          <a:p>
            <a:pPr indent="0" lvl="0" marL="0" rtl="0" algn="just">
              <a:lnSpc>
                <a:spcPct val="160000"/>
              </a:lnSpc>
              <a:spcBef>
                <a:spcPts val="0"/>
              </a:spcBef>
              <a:spcAft>
                <a:spcPts val="0"/>
              </a:spcAft>
              <a:buSzPts val="4200"/>
              <a:buNone/>
            </a:pPr>
            <a:r>
              <a:rPr lang="en-IE" sz="2800"/>
              <a:t>Τα άτομα που εμπλέκονται σε διαδικτυακή απάτη συχνά εστιάζουν τις προσπάθειές τους στις πλατφόρμες όπου οι νέοι είναι πιο ενεργοί - όπως περιβάλλοντα παιχνιδιών, εφαρμογές ανταλλαγής μηνυμάτων και κανάλια μέσων κοινωνικής δικτύωσης όπως το TikTok και το Instagram. </a:t>
            </a:r>
            <a:br>
              <a:rPr lang="en-IE" sz="2800"/>
            </a:br>
            <a:r>
              <a:rPr lang="en-IE" sz="2800"/>
              <a:t>Ακολουθούν ορισμένες κοινές διαδικτυακές απάτες που μπορεί να συναντήσετε, μαζί με εξηγήσεις για το πώς λειτουργούν.</a:t>
            </a:r>
            <a:endParaRPr sz="2800"/>
          </a:p>
          <a:p>
            <a:pPr indent="-342900" lvl="0" marL="342900" rtl="0" algn="just">
              <a:lnSpc>
                <a:spcPct val="160000"/>
              </a:lnSpc>
              <a:spcBef>
                <a:spcPts val="0"/>
              </a:spcBef>
              <a:spcAft>
                <a:spcPts val="0"/>
              </a:spcAft>
              <a:buSzPts val="4200"/>
              <a:buFont typeface="Arial"/>
              <a:buChar char="•"/>
            </a:pPr>
            <a:r>
              <a:rPr b="1" lang="en-IE" sz="2800"/>
              <a:t>Οι απάτες ηλεκτρονικού ψαρέματος </a:t>
            </a:r>
            <a:r>
              <a:rPr lang="en-IE" sz="2800"/>
              <a:t>υποδύονται αξιόπιστες πλατφόρμες, όπως το Roblox ή το TikTok, συνήθως μέσω μηνυμάτων από υποτιθέμενους φίλους. Τα θύματα ε</a:t>
            </a:r>
            <a:r>
              <a:rPr lang="en-IE" sz="2800"/>
              <a:t>ισάγουν τα διαπιστευτήριά τους μέσω ενός δόλιου συνδέσμου, με κίνδυνο πειρατείας λογαριασμού. Σε ορισμένες περιπτώσεις, το phishing επιδιώκει να κλέψει εμπιστευτικές πληροφορίες, συμπεριλαμβανομένων τραπεζικών στοιχείων και κωδικών πρόσβασης.</a:t>
            </a:r>
            <a:br>
              <a:rPr lang="en-IE" sz="2800"/>
            </a:br>
            <a:r>
              <a:rPr b="1" lang="en-IE" sz="2800"/>
              <a:t>Πλαστοπροσωπία και Κοινωνική Μηχανική: </a:t>
            </a:r>
            <a:r>
              <a:rPr lang="en-IE" sz="2800"/>
              <a:t>οι απατεώνες δημιουργούν ψεύτικα προφίλ που μιμούνται φίλους, παράγοντες επιρροής ή ακόμα και δασκάλους. Αυτές οι απάτες βασίζονται σε μεγάλο βαθμό στη συναισθηματική χειραγώγηση, κερδίζοντας εμπιστοσύνη πριν από την εισαγωγή ενός κακόβουλου συνδέσμου ή αιτήματος.</a:t>
            </a:r>
            <a:endParaRPr sz="2800"/>
          </a:p>
        </p:txBody>
      </p:sp>
      <p:sp>
        <p:nvSpPr>
          <p:cNvPr id="119" name="Google Shape;119;p6"/>
          <p:cNvSpPr txBox="1"/>
          <p:nvPr>
            <p:ph type="title"/>
          </p:nvPr>
        </p:nvSpPr>
        <p:spPr>
          <a:xfrm>
            <a:off x="920621" y="1928224"/>
            <a:ext cx="22860001" cy="55371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Κίνδυνοι διαδικτυακών αλληλεπιδράσεων</a:t>
            </a:r>
            <a:endParaRPr sz="3300">
              <a:latin typeface="Arial"/>
              <a:ea typeface="Arial"/>
              <a:cs typeface="Arial"/>
              <a:sym typeface="Arial"/>
            </a:endParaRPr>
          </a:p>
        </p:txBody>
      </p:sp>
      <p:sp>
        <p:nvSpPr>
          <p:cNvPr id="120" name="Google Shape;120;p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
          <p:cNvSpPr txBox="1"/>
          <p:nvPr>
            <p:ph idx="1" type="body"/>
          </p:nvPr>
        </p:nvSpPr>
        <p:spPr>
          <a:xfrm>
            <a:off x="926591" y="1872343"/>
            <a:ext cx="21214952" cy="8882743"/>
          </a:xfrm>
          <a:prstGeom prst="rect">
            <a:avLst/>
          </a:prstGeom>
          <a:noFill/>
          <a:ln>
            <a:noFill/>
          </a:ln>
        </p:spPr>
        <p:txBody>
          <a:bodyPr anchorCtr="0" anchor="t" bIns="0" lIns="0" spcFirstLastPara="1" rIns="0" wrap="square" tIns="0">
            <a:noAutofit/>
          </a:bodyPr>
          <a:lstStyle/>
          <a:p>
            <a:pPr indent="0" lvl="0" marL="0" rtl="0" algn="just">
              <a:lnSpc>
                <a:spcPct val="160000"/>
              </a:lnSpc>
              <a:spcBef>
                <a:spcPts val="0"/>
              </a:spcBef>
              <a:spcAft>
                <a:spcPts val="0"/>
              </a:spcAft>
              <a:buSzPts val="4200"/>
              <a:buNone/>
            </a:pPr>
            <a:br>
              <a:rPr lang="en-IE" sz="2800"/>
            </a:br>
            <a:r>
              <a:rPr b="1" lang="en-IE" sz="2800"/>
              <a:t>Προσλήψεις Money Mule: </a:t>
            </a:r>
            <a:r>
              <a:rPr lang="en-IE" sz="2800"/>
              <a:t>εγκληματικά δίκτυα στρατολογούν εφήβους ως money mules για να χειριστούν κλεμμένα κεφάλαια με αντάλλαγμα χρήματα ή δώρα. Πολλοί δεν συνειδητοποιούν ότι αυτή η παράνομη δραστηριότητα μπορεί να οδηγήσει σε ποινικό μητρώο και οικονομικά ζητήματα, που συχνά στρατολογούνται μέσω διαφημίσεων στα μέσα κοινωνικής δικτύωσης.</a:t>
            </a:r>
            <a:br>
              <a:rPr lang="en-IE" sz="2800"/>
            </a:br>
            <a:r>
              <a:rPr b="1" lang="en-IE" sz="2800"/>
              <a:t>Ρομαντικές απάτες και γατόψαρο: </a:t>
            </a:r>
            <a:r>
              <a:rPr lang="en-IE" sz="2800"/>
              <a:t>αυτές οι απάτες περιλαμβάνουν διαδικτυακούς απατεώνες που δημιουργούν ψεύτικα προφίλ για να οικοδομήσουν εμπιστοσύνη με τα θύματα σ</a:t>
            </a:r>
            <a:r>
              <a:rPr lang="en-IE" sz="2800"/>
              <a:t>ε ιστότοπους γνωριμιών και μέσα κοινωνικής δικτύωσης. Συχνά ζητούν χρήματα ή προσωπικό περιεχόμενο, μεταβαίνοντας από φιλικές σε εκμεταλλευτικές σχέσεις.</a:t>
            </a:r>
            <a:endParaRPr sz="2800"/>
          </a:p>
          <a:p>
            <a:pPr indent="0" lvl="0" marL="0" rtl="0" algn="just">
              <a:lnSpc>
                <a:spcPct val="160000"/>
              </a:lnSpc>
              <a:spcBef>
                <a:spcPts val="0"/>
              </a:spcBef>
              <a:spcAft>
                <a:spcPts val="0"/>
              </a:spcAft>
              <a:buSzPts val="4200"/>
              <a:buNone/>
            </a:pPr>
            <a:r>
              <a:t/>
            </a:r>
            <a:endParaRPr sz="2800"/>
          </a:p>
          <a:p>
            <a:pPr indent="0" lvl="0" marL="0" rtl="0" algn="just">
              <a:lnSpc>
                <a:spcPct val="160000"/>
              </a:lnSpc>
              <a:spcBef>
                <a:spcPts val="0"/>
              </a:spcBef>
              <a:spcAft>
                <a:spcPts val="0"/>
              </a:spcAft>
              <a:buSzPts val="4200"/>
              <a:buNone/>
            </a:pPr>
            <a:r>
              <a:rPr lang="en-IE" sz="2800"/>
              <a:t>Διαβάστε περισσότερα για διάφορες απάτες σε αυτόν τον σύνδεσμο: </a:t>
            </a:r>
            <a:r>
              <a:rPr lang="en-IE" sz="2800" u="sng">
                <a:solidFill>
                  <a:schemeClr val="hlink"/>
                </a:solidFill>
                <a:hlinkClick r:id="rId3"/>
              </a:rPr>
              <a:t>link. </a:t>
            </a:r>
            <a:endParaRPr sz="2800"/>
          </a:p>
        </p:txBody>
      </p:sp>
      <p:sp>
        <p:nvSpPr>
          <p:cNvPr id="126" name="Google Shape;126;p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7"/>
          <p:cNvSpPr txBox="1"/>
          <p:nvPr>
            <p:ph idx="1" type="body"/>
          </p:nvPr>
        </p:nvSpPr>
        <p:spPr>
          <a:xfrm>
            <a:off x="758825" y="2329543"/>
            <a:ext cx="13305518" cy="9597727"/>
          </a:xfrm>
          <a:prstGeom prst="rect">
            <a:avLst/>
          </a:prstGeom>
          <a:noFill/>
          <a:ln>
            <a:noFill/>
          </a:ln>
        </p:spPr>
        <p:txBody>
          <a:bodyPr anchorCtr="0" anchor="t" bIns="0" lIns="0" spcFirstLastPara="1" rIns="0" wrap="square" tIns="0">
            <a:normAutofit/>
          </a:bodyPr>
          <a:lstStyle/>
          <a:p>
            <a:pPr indent="0" lvl="0" marL="0" rtl="0" algn="just">
              <a:lnSpc>
                <a:spcPct val="170000"/>
              </a:lnSpc>
              <a:spcBef>
                <a:spcPts val="0"/>
              </a:spcBef>
              <a:spcAft>
                <a:spcPts val="0"/>
              </a:spcAft>
              <a:buSzPts val="4541"/>
              <a:buNone/>
            </a:pPr>
            <a:r>
              <a:rPr lang="en-IE" sz="2800"/>
              <a:t>Προσέξτε αυτές τις κόκκινες σημαίες για να εντοπίσετε τους απατεώνες:</a:t>
            </a:r>
            <a:endParaRPr sz="2800"/>
          </a:p>
          <a:p>
            <a:pPr indent="-457200" lvl="0" marL="457200" rtl="0" algn="just">
              <a:lnSpc>
                <a:spcPct val="170000"/>
              </a:lnSpc>
              <a:spcBef>
                <a:spcPts val="0"/>
              </a:spcBef>
              <a:spcAft>
                <a:spcPts val="0"/>
              </a:spcAft>
              <a:buSzPts val="4541"/>
              <a:buFont typeface="Arial"/>
              <a:buChar char="•"/>
            </a:pPr>
            <a:r>
              <a:rPr lang="en-IE" sz="2800"/>
              <a:t>Νιώθετε ότι πιέζεστε να δράσετε άμεσα </a:t>
            </a:r>
            <a:br>
              <a:rPr lang="en-IE" sz="2800"/>
            </a:br>
            <a:r>
              <a:rPr lang="en-IE" sz="2800"/>
              <a:t>Η προσφορά είναι «πολύ καλή για να είναι αληθινή» </a:t>
            </a:r>
            <a:br>
              <a:rPr lang="en-IE" sz="2800"/>
            </a:br>
            <a:r>
              <a:rPr lang="en-IE" sz="2800"/>
              <a:t>Το μήνυμα δημιουργεί φόβο, επείγουσα ανάγκη ή ενθουσιασμό </a:t>
            </a:r>
            <a:br>
              <a:rPr lang="en-IE" sz="2800"/>
            </a:br>
            <a:r>
              <a:rPr lang="en-IE" sz="2800"/>
              <a:t>Σας ζητείται να μεταβείτε γρήγορα σε άλλη πλατφόρμα </a:t>
            </a:r>
            <a:br>
              <a:rPr lang="en-IE" sz="2800"/>
            </a:br>
            <a:r>
              <a:rPr lang="en-IE" sz="2800"/>
              <a:t>Το άτομο επιμένει στη μυστικότητα ή στην αποφυγή της εμπλοκής ενηλίκων </a:t>
            </a:r>
            <a:endParaRPr sz="2800"/>
          </a:p>
          <a:p>
            <a:pPr indent="0" lvl="0" marL="0" rtl="0" algn="just">
              <a:lnSpc>
                <a:spcPct val="170000"/>
              </a:lnSpc>
              <a:spcBef>
                <a:spcPts val="0"/>
              </a:spcBef>
              <a:spcAft>
                <a:spcPts val="0"/>
              </a:spcAft>
              <a:buSzPts val="4541"/>
              <a:buNone/>
            </a:pPr>
            <a:r>
              <a:rPr b="1" lang="en-IE" sz="2800"/>
              <a:t>Σταμάτα, σκέψου, έλεγξε</a:t>
            </a:r>
            <a:endParaRPr b="1" sz="2800"/>
          </a:p>
          <a:p>
            <a:pPr indent="-457200" lvl="0" marL="457200" rtl="0" algn="just">
              <a:lnSpc>
                <a:spcPct val="170000"/>
              </a:lnSpc>
              <a:spcBef>
                <a:spcPts val="0"/>
              </a:spcBef>
              <a:spcAft>
                <a:spcPts val="0"/>
              </a:spcAft>
              <a:buSzPts val="4541"/>
              <a:buFont typeface="Arial"/>
              <a:buChar char="•"/>
            </a:pPr>
            <a:r>
              <a:rPr lang="en-IE" sz="2800"/>
              <a:t>Θα πρέπει να σκεφτείτε προσεκτικά τις διαδικτυακές προσφορές και μηνύματα.  </a:t>
            </a:r>
            <a:br>
              <a:rPr lang="en-IE" sz="2800"/>
            </a:br>
            <a:r>
              <a:rPr lang="en-IE" sz="2800"/>
              <a:t>Μην κάνετε κλικ σε ύποπτους συνδέσμους και μην κάνετε λήψη άγνωστων αρχείων.</a:t>
            </a:r>
            <a:br>
              <a:rPr lang="en-IE" sz="2800"/>
            </a:br>
            <a:r>
              <a:rPr lang="en-IE" sz="2800"/>
              <a:t>Διατηρήστε τα προσωπικά σας στοιχεία ασφαλή.</a:t>
            </a:r>
            <a:br>
              <a:rPr lang="en-IE" sz="2800"/>
            </a:br>
            <a:r>
              <a:rPr lang="en-IE" sz="2800"/>
              <a:t>Κατανοήστε τις ρυθμίσεις απορρήτου και το ψηφιακό σας αποτύπωμα.  </a:t>
            </a:r>
            <a:br>
              <a:rPr lang="en-IE" sz="2800"/>
            </a:br>
            <a:r>
              <a:rPr lang="en-IE" sz="2800"/>
              <a:t>Εάν κάτι δεν σας αρέσει, μιλήστε με έναν ενήλικα που μπορείτε να εμπιστευτείτε.</a:t>
            </a:r>
            <a:endParaRPr/>
          </a:p>
        </p:txBody>
      </p:sp>
      <p:sp>
        <p:nvSpPr>
          <p:cNvPr id="132" name="Google Shape;132;p7"/>
          <p:cNvSpPr txBox="1"/>
          <p:nvPr>
            <p:ph type="title"/>
          </p:nvPr>
        </p:nvSpPr>
        <p:spPr>
          <a:xfrm>
            <a:off x="761999" y="1524001"/>
            <a:ext cx="7778497" cy="4952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Κόκκινες σημαίες</a:t>
            </a:r>
            <a:endParaRPr sz="3300">
              <a:latin typeface="Arial"/>
              <a:ea typeface="Arial"/>
              <a:cs typeface="Arial"/>
              <a:sym typeface="Arial"/>
            </a:endParaRPr>
          </a:p>
        </p:txBody>
      </p:sp>
      <p:pic>
        <p:nvPicPr>
          <p:cNvPr descr="A cartoon of a person in a mask and hoodie using a computer&#10;&#10;AI-generated content may be incorrect." id="133" name="Google Shape;133;p7"/>
          <p:cNvPicPr preferRelativeResize="0"/>
          <p:nvPr/>
        </p:nvPicPr>
        <p:blipFill rotWithShape="1">
          <a:blip r:embed="rId3">
            <a:alphaModFix/>
          </a:blip>
          <a:srcRect b="0" l="0" r="0" t="0"/>
          <a:stretch/>
        </p:blipFill>
        <p:spPr>
          <a:xfrm>
            <a:off x="14580636" y="2329544"/>
            <a:ext cx="8836092" cy="9367156"/>
          </a:xfrm>
          <a:prstGeom prst="rect">
            <a:avLst/>
          </a:prstGeom>
          <a:noFill/>
          <a:ln>
            <a:noFill/>
          </a:ln>
        </p:spPr>
      </p:pic>
      <p:sp>
        <p:nvSpPr>
          <p:cNvPr id="134" name="Google Shape;134;p7"/>
          <p:cNvSpPr txBox="1"/>
          <p:nvPr/>
        </p:nvSpPr>
        <p:spPr>
          <a:xfrm>
            <a:off x="14580636" y="11927271"/>
            <a:ext cx="3438144"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IE" sz="1800" u="sng" cap="none" strike="noStrike">
                <a:solidFill>
                  <a:srgbClr val="000000"/>
                </a:solidFill>
                <a:latin typeface="Arial"/>
                <a:ea typeface="Arial"/>
                <a:cs typeface="Arial"/>
                <a:sym typeface="Arial"/>
                <a:hlinkClick r:id="rId4">
                  <a:extLst>
                    <a:ext uri="{A12FA001-AC4F-418D-AE19-62706E023703}">
                      <ahyp:hlinkClr val="tx"/>
                    </a:ext>
                  </a:extLst>
                </a:hlinkClick>
              </a:rPr>
              <a:t>Image</a:t>
            </a:r>
            <a:r>
              <a:rPr b="0" i="0" lang="en-IE" sz="1800" u="none" cap="none" strike="noStrike">
                <a:solidFill>
                  <a:srgbClr val="000000"/>
                </a:solidFill>
                <a:latin typeface="Arial"/>
                <a:ea typeface="Arial"/>
                <a:cs typeface="Arial"/>
                <a:sym typeface="Arial"/>
              </a:rPr>
              <a:t> from Freepik</a:t>
            </a:r>
            <a:endParaRPr b="0" i="0" sz="1800" u="none" cap="none" strike="noStrike">
              <a:solidFill>
                <a:srgbClr val="000000"/>
              </a:solidFill>
              <a:latin typeface="Arial"/>
              <a:ea typeface="Arial"/>
              <a:cs typeface="Arial"/>
              <a:sym typeface="Arial"/>
            </a:endParaRPr>
          </a:p>
        </p:txBody>
      </p:sp>
      <p:sp>
        <p:nvSpPr>
          <p:cNvPr id="135" name="Google Shape;135;p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8"/>
          <p:cNvSpPr txBox="1"/>
          <p:nvPr>
            <p:ph idx="1" type="body"/>
          </p:nvPr>
        </p:nvSpPr>
        <p:spPr>
          <a:xfrm>
            <a:off x="920242" y="3402336"/>
            <a:ext cx="11873393" cy="5018084"/>
          </a:xfrm>
          <a:prstGeom prst="rect">
            <a:avLst/>
          </a:prstGeom>
          <a:noFill/>
          <a:ln>
            <a:noFill/>
          </a:ln>
        </p:spPr>
        <p:txBody>
          <a:bodyPr anchorCtr="0" anchor="t" bIns="0" lIns="0" spcFirstLastPara="1" rIns="0" wrap="square" tIns="0">
            <a:normAutofit fontScale="92500"/>
          </a:bodyPr>
          <a:lstStyle/>
          <a:p>
            <a:pPr indent="-571500" lvl="0" marL="571500" rtl="0" algn="just">
              <a:lnSpc>
                <a:spcPct val="150000"/>
              </a:lnSpc>
              <a:spcBef>
                <a:spcPts val="0"/>
              </a:spcBef>
              <a:spcAft>
                <a:spcPts val="0"/>
              </a:spcAft>
              <a:buSzPct val="151351"/>
              <a:buFont typeface="Arial"/>
              <a:buChar char="•"/>
            </a:pPr>
            <a:r>
              <a:rPr lang="en-IE" sz="3000"/>
              <a:t>Πείτε σε έναν ενήλικα που εμπιστεύεστε για το τι συμβαίνει.</a:t>
            </a:r>
            <a:br>
              <a:rPr lang="en-IE" sz="3000"/>
            </a:br>
            <a:r>
              <a:rPr lang="en-IE" sz="3000"/>
              <a:t>Μπλοκάρετε τους κακοποιούς και τους νταήδες.</a:t>
            </a:r>
            <a:br>
              <a:rPr lang="en-IE" sz="3000"/>
            </a:br>
            <a:r>
              <a:rPr lang="en-IE" sz="3000"/>
              <a:t>Αποθηκεύστε τις προσβλητικές αναρτήσεις - αυτά είναι τα στοιχεία σας! Δεν είναι αόρατα ή ανώνυμα στο διαδίκτυο. έχουν μια διεύθυνση IP, η οποία μπορεί να παρακολουθηθεί και να εντοπιστεί από την αστυνομία εάν διαπραχθούν παράνομες πράξεις.</a:t>
            </a:r>
            <a:br>
              <a:rPr lang="en-IE" sz="3000"/>
            </a:br>
            <a:r>
              <a:rPr lang="en-IE" sz="3000"/>
              <a:t>Αναφέρετέ τα χρησιμοποιώντας το κουμπί αναφοράς του ιστότοπου.</a:t>
            </a:r>
            <a:endParaRPr sz="2800"/>
          </a:p>
        </p:txBody>
      </p:sp>
      <p:sp>
        <p:nvSpPr>
          <p:cNvPr id="141" name="Google Shape;141;p8"/>
          <p:cNvSpPr txBox="1"/>
          <p:nvPr>
            <p:ph type="title"/>
          </p:nvPr>
        </p:nvSpPr>
        <p:spPr>
          <a:xfrm>
            <a:off x="841120" y="1959429"/>
            <a:ext cx="11952515" cy="74022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Πώς παίρνετε τον έλεγχο;</a:t>
            </a:r>
            <a:endParaRPr sz="3300">
              <a:latin typeface="Arial"/>
              <a:ea typeface="Arial"/>
              <a:cs typeface="Arial"/>
              <a:sym typeface="Arial"/>
            </a:endParaRPr>
          </a:p>
        </p:txBody>
      </p:sp>
      <p:pic>
        <p:nvPicPr>
          <p:cNvPr descr="A cartoon of a person crying&#10;&#10;AI-generated content may be incorrect." id="142" name="Google Shape;142;p8"/>
          <p:cNvPicPr preferRelativeResize="0"/>
          <p:nvPr/>
        </p:nvPicPr>
        <p:blipFill rotWithShape="1">
          <a:blip r:embed="rId3">
            <a:alphaModFix/>
          </a:blip>
          <a:srcRect b="0" l="0" r="0" t="0"/>
          <a:stretch/>
        </p:blipFill>
        <p:spPr>
          <a:xfrm>
            <a:off x="13716000" y="2200275"/>
            <a:ext cx="9315450" cy="9315450"/>
          </a:xfrm>
          <a:prstGeom prst="rect">
            <a:avLst/>
          </a:prstGeom>
          <a:noFill/>
          <a:ln>
            <a:noFill/>
          </a:ln>
        </p:spPr>
      </p:pic>
      <p:sp>
        <p:nvSpPr>
          <p:cNvPr id="143" name="Google Shape;143;p8"/>
          <p:cNvSpPr txBox="1"/>
          <p:nvPr/>
        </p:nvSpPr>
        <p:spPr>
          <a:xfrm>
            <a:off x="13715999" y="11734800"/>
            <a:ext cx="4310743"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IE" sz="1800" u="sng" cap="none" strike="noStrike">
                <a:solidFill>
                  <a:srgbClr val="000000"/>
                </a:solidFill>
                <a:latin typeface="Arial"/>
                <a:ea typeface="Arial"/>
                <a:cs typeface="Arial"/>
                <a:sym typeface="Arial"/>
                <a:hlinkClick r:id="rId4">
                  <a:extLst>
                    <a:ext uri="{A12FA001-AC4F-418D-AE19-62706E023703}">
                      <ahyp:hlinkClr val="tx"/>
                    </a:ext>
                  </a:extLst>
                </a:hlinkClick>
              </a:rPr>
              <a:t>Image</a:t>
            </a:r>
            <a:r>
              <a:rPr b="0" i="0" lang="en-IE" sz="1800" u="none" cap="none" strike="noStrike">
                <a:solidFill>
                  <a:srgbClr val="000000"/>
                </a:solidFill>
                <a:latin typeface="Arial"/>
                <a:ea typeface="Arial"/>
                <a:cs typeface="Arial"/>
                <a:sym typeface="Arial"/>
              </a:rPr>
              <a:t> from Freepik by pikisuperstar</a:t>
            </a:r>
            <a:endParaRPr b="0" i="0" sz="1800" u="none" cap="none" strike="noStrike">
              <a:solidFill>
                <a:srgbClr val="000000"/>
              </a:solidFill>
              <a:latin typeface="Arial"/>
              <a:ea typeface="Arial"/>
              <a:cs typeface="Arial"/>
              <a:sym typeface="Arial"/>
            </a:endParaRPr>
          </a:p>
        </p:txBody>
      </p:sp>
      <p:sp>
        <p:nvSpPr>
          <p:cNvPr id="144" name="Google Shape;144;p8"/>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9"/>
          <p:cNvSpPr txBox="1"/>
          <p:nvPr>
            <p:ph idx="1" type="body"/>
          </p:nvPr>
        </p:nvSpPr>
        <p:spPr>
          <a:xfrm>
            <a:off x="761999" y="2438400"/>
            <a:ext cx="21886636" cy="9852212"/>
          </a:xfrm>
          <a:prstGeom prst="rect">
            <a:avLst/>
          </a:prstGeom>
          <a:noFill/>
          <a:ln>
            <a:noFill/>
          </a:ln>
        </p:spPr>
        <p:txBody>
          <a:bodyPr anchorCtr="0" anchor="t" bIns="0" lIns="0" spcFirstLastPara="1" rIns="0" wrap="square" tIns="0">
            <a:normAutofit lnSpcReduction="10000"/>
          </a:bodyPr>
          <a:lstStyle/>
          <a:p>
            <a:pPr indent="0" lvl="0" marL="0" rtl="0" algn="just">
              <a:lnSpc>
                <a:spcPct val="150000"/>
              </a:lnSpc>
              <a:spcBef>
                <a:spcPts val="0"/>
              </a:spcBef>
              <a:spcAft>
                <a:spcPts val="0"/>
              </a:spcAft>
              <a:buSzPts val="4200"/>
              <a:buNone/>
            </a:pPr>
            <a:r>
              <a:rPr lang="en-IE" sz="2800"/>
              <a:t>Το grooming είναι όταν κάποιος χτίζει μια σχέση με ένα παιδί ή ένα νεαρό άτομο, ώστε να μπορεί να το χειραγωγήσει, να το εκμεταλλευτεί και να το κακοποιήσει.</a:t>
            </a:r>
            <a:endParaRPr sz="2800"/>
          </a:p>
          <a:p>
            <a:pPr indent="-457200" lvl="0" marL="457200" rtl="0" algn="just">
              <a:lnSpc>
                <a:spcPct val="150000"/>
              </a:lnSpc>
              <a:spcBef>
                <a:spcPts val="0"/>
              </a:spcBef>
              <a:spcAft>
                <a:spcPts val="0"/>
              </a:spcAft>
              <a:buSzPts val="2800"/>
              <a:buFont typeface="Arial"/>
              <a:buChar char="•"/>
            </a:pPr>
            <a:r>
              <a:rPr lang="en-IE" sz="2800"/>
              <a:t>Οι groomers μπορούν να κάνουν πράγματα που είναι δύσκολο να εντοπιστούν, όπως να προσποιούνται ότι είναι νεότεροι από ό,τι είναι, να δίνουν συμβουλές και θετική προσοχή, να είναι ευγενικοί και κατανοητοί ή να αγοράζουν δώρα.</a:t>
            </a:r>
            <a:br>
              <a:rPr lang="en-IE" sz="2800"/>
            </a:br>
            <a:r>
              <a:rPr lang="en-IE" sz="2800"/>
              <a:t>Τα άτομα που καλλωπίζονται μπορεί να γίνουν πολύ μυστικοπαθή, να λαμβάνουν ανεξήγητα δώρα όπως νέα ρούχα ή gadget, να επιδεικνύουν σεξουαλική συμπεριφορά και να χρησιμοποιούν γλώσσα ή να επιδεικνύουν κατανόηση του σεξ που είναι ακατάλληλη για την ηλικία τους.</a:t>
            </a:r>
            <a:endParaRPr sz="2800"/>
          </a:p>
          <a:p>
            <a:pPr indent="-279400" lvl="0" marL="457200" rtl="0" algn="just">
              <a:lnSpc>
                <a:spcPct val="150000"/>
              </a:lnSpc>
              <a:spcBef>
                <a:spcPts val="0"/>
              </a:spcBef>
              <a:spcAft>
                <a:spcPts val="0"/>
              </a:spcAft>
              <a:buSzPts val="2800"/>
              <a:buFont typeface="Arial"/>
              <a:buNone/>
            </a:pPr>
            <a:r>
              <a:t/>
            </a:r>
            <a:endParaRPr sz="2800"/>
          </a:p>
          <a:p>
            <a:pPr indent="0" lvl="0" marL="0" rtl="0" algn="just">
              <a:lnSpc>
                <a:spcPct val="150000"/>
              </a:lnSpc>
              <a:spcBef>
                <a:spcPts val="0"/>
              </a:spcBef>
              <a:spcAft>
                <a:spcPts val="0"/>
              </a:spcAft>
              <a:buSzPts val="2800"/>
              <a:buNone/>
            </a:pPr>
            <a:r>
              <a:rPr lang="en-IE" sz="2800"/>
              <a:t>Εάν πιστεύετε ότι εσείς ή κάποιος που γνωρίζετε μπορεί να πέσετε θύμα αποπλάνησης, είναι σημαντικό να θυμάστε ότι δεν είστε μόνοι και ότι υπάρχει διαθέσιμη βοήθεια και υποστήριξη.</a:t>
            </a:r>
            <a:endParaRPr sz="2800"/>
          </a:p>
          <a:p>
            <a:pPr indent="-457200" lvl="0" marL="457200" rtl="0" algn="just">
              <a:lnSpc>
                <a:spcPct val="150000"/>
              </a:lnSpc>
              <a:spcBef>
                <a:spcPts val="0"/>
              </a:spcBef>
              <a:spcAft>
                <a:spcPts val="0"/>
              </a:spcAft>
              <a:buSzPts val="2800"/>
              <a:buFont typeface="Arial"/>
              <a:buChar char="•"/>
            </a:pPr>
            <a:r>
              <a:rPr lang="en-IE" sz="2800"/>
              <a:t>Αναζητήστε έναν έμπιστο ενήλικα, όπως γονέα, φροντιστή, μέλος της οικογένειας ή δάσκαλο και μιλήστε του για το τι συμβαίνει.</a:t>
            </a:r>
            <a:br>
              <a:rPr lang="en-IE" sz="2800"/>
            </a:br>
            <a:r>
              <a:rPr lang="en-IE" sz="2800"/>
              <a:t>Να θυμάστε ότι δεν φταις εσύ.  </a:t>
            </a:r>
            <a:br>
              <a:rPr lang="en-IE" sz="2800"/>
            </a:br>
            <a:r>
              <a:rPr lang="en-IE" sz="2800"/>
              <a:t>Τραβήξτε στιγμιότυπα οθόνης από τυχόν στοιχεία της περιποίησης, όπως στιγμιότυπα οθόνης συνομιλιών ή μηνυμάτων. </a:t>
            </a:r>
            <a:br>
              <a:rPr lang="en-IE" sz="2800"/>
            </a:br>
            <a:r>
              <a:rPr lang="en-IE" sz="2800"/>
              <a:t>Διακόψτε την επικοινωνία, αλλά μην διαγράψετε τον λογαριασμό, καθώς μπορεί να χρειαστεί για αποδεικτικά στοιχεία.  </a:t>
            </a:r>
            <a:br>
              <a:rPr lang="en-IE" sz="2800"/>
            </a:br>
            <a:r>
              <a:rPr lang="en-IE" sz="2800"/>
              <a:t>Μην αντιμετωπίζετε τον υποτιθέμενο groomer. </a:t>
            </a:r>
            <a:br>
              <a:rPr lang="en-IE" sz="2800"/>
            </a:br>
            <a:r>
              <a:rPr lang="en-IE" sz="2800"/>
              <a:t>Αναφέρετε τα πάντα στις σωστές αρχές (An Garda Síochana στην Ιρλανδία)</a:t>
            </a:r>
            <a:endParaRPr sz="2800"/>
          </a:p>
        </p:txBody>
      </p:sp>
      <p:sp>
        <p:nvSpPr>
          <p:cNvPr id="150" name="Google Shape;150;p9"/>
          <p:cNvSpPr txBox="1"/>
          <p:nvPr>
            <p:ph type="title"/>
          </p:nvPr>
        </p:nvSpPr>
        <p:spPr>
          <a:xfrm>
            <a:off x="761999" y="1425388"/>
            <a:ext cx="22860001" cy="631371"/>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Περιποίηση - τι είναι, πώς να εντοπίσετε;</a:t>
            </a:r>
            <a:endParaRPr sz="3300">
              <a:latin typeface="Arial"/>
              <a:ea typeface="Arial"/>
              <a:cs typeface="Arial"/>
              <a:sym typeface="Arial"/>
            </a:endParaRPr>
          </a:p>
        </p:txBody>
      </p:sp>
      <p:sp>
        <p:nvSpPr>
          <p:cNvPr id="151" name="Google Shape;151;p9"/>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0"/>
          <p:cNvSpPr txBox="1"/>
          <p:nvPr>
            <p:ph idx="1" type="body"/>
          </p:nvPr>
        </p:nvSpPr>
        <p:spPr>
          <a:xfrm>
            <a:off x="761999" y="2683969"/>
            <a:ext cx="20726400" cy="9345386"/>
          </a:xfrm>
          <a:prstGeom prst="rect">
            <a:avLst/>
          </a:prstGeom>
          <a:noFill/>
          <a:ln>
            <a:noFill/>
          </a:ln>
        </p:spPr>
        <p:txBody>
          <a:bodyPr anchorCtr="0" anchor="t" bIns="0" lIns="0" spcFirstLastPara="1" rIns="0" wrap="square" tIns="0">
            <a:normAutofit/>
          </a:bodyPr>
          <a:lstStyle/>
          <a:p>
            <a:pPr indent="0" lvl="0" marL="0" rtl="0" algn="just">
              <a:lnSpc>
                <a:spcPct val="150000"/>
              </a:lnSpc>
              <a:spcBef>
                <a:spcPts val="0"/>
              </a:spcBef>
              <a:spcAft>
                <a:spcPts val="0"/>
              </a:spcAft>
              <a:buSzPts val="4200"/>
              <a:buNone/>
            </a:pPr>
            <a:r>
              <a:rPr b="1" lang="en-IE" sz="2800"/>
              <a:t>Με όλους τους διαδικτυακούς κινδύνους εκεί έξω, ποιος είναι υπεύθυνος για την ασφάλειά σας;</a:t>
            </a:r>
            <a:endParaRPr b="1" sz="2800">
              <a:latin typeface="Arial"/>
              <a:ea typeface="Arial"/>
              <a:cs typeface="Arial"/>
              <a:sym typeface="Arial"/>
            </a:endParaRPr>
          </a:p>
          <a:p>
            <a:pPr indent="-514350" lvl="0" marL="514350" rtl="0" algn="just">
              <a:lnSpc>
                <a:spcPct val="150000"/>
              </a:lnSpc>
              <a:spcBef>
                <a:spcPts val="2000"/>
              </a:spcBef>
              <a:spcAft>
                <a:spcPts val="0"/>
              </a:spcAft>
              <a:buSzPts val="2800"/>
              <a:buFont typeface="Arial"/>
              <a:buAutoNum type="arabicPeriod"/>
            </a:pPr>
            <a:r>
              <a:rPr b="1" lang="en-IE" sz="2800"/>
              <a:t>Ευθύνη παρόχου υπηρεσιών </a:t>
            </a:r>
            <a:r>
              <a:rPr lang="en-IE" sz="2800"/>
              <a:t>– για τη διασφάλιση της ασφάλειας των χρηστών αξιολογώντας προληπτικά και αντιμετωπίζοντας πιθανές βλάβες στο διαδίκτυο μέσω δομημένων πολιτικών, κατευθυντήριων γραμμών και μηχανισμών αναφοράς. Θα πρέπει να εφαρμόζουν μέτρα όπως εκτιμήσεις κινδύνου, κοινοτικές κατευθυντήριες γραμμές και ζητήματα ασφάλειας για την ελαχιστοποίηση των κινδύνων και την προώθηση ενός ασφαλούς διαδικτυακού περιβάλλοντος.</a:t>
            </a:r>
            <a:endParaRPr sz="2800"/>
          </a:p>
          <a:p>
            <a:pPr indent="-514350" lvl="0" marL="514350" rtl="0" algn="just">
              <a:lnSpc>
                <a:spcPct val="150000"/>
              </a:lnSpc>
              <a:spcBef>
                <a:spcPts val="2000"/>
              </a:spcBef>
              <a:spcAft>
                <a:spcPts val="0"/>
              </a:spcAft>
              <a:buSzPts val="2800"/>
              <a:buFont typeface="Arial"/>
              <a:buAutoNum type="arabicPeriod"/>
            </a:pPr>
            <a:r>
              <a:rPr b="1" lang="en-IE" sz="2800"/>
              <a:t>Η ενδυνάμωση και η αξιοπρέπεια </a:t>
            </a:r>
            <a:r>
              <a:rPr lang="en-IE" sz="2800"/>
              <a:t>των χρηστών είναι ζωτικής σημασίας στο σχεδιασμό προϊόντων, απαιτώντας δέσμευση με διαφορετικές ομάδες. Οι πλατφόρμες θα πρέπει να εφαρμόζουν ισχυρά μέτρα απορρήτου, σαφή πρωτόκολλα παραβίασης, χαρακτηριστικά μετριασμού του κινδύνου και λειτουργίες υποστήριξης, διασφαλίζοντας διεξοδικές αξιολογήσεις πριν από την κυκλοφορία.</a:t>
            </a:r>
            <a:endParaRPr sz="2800"/>
          </a:p>
          <a:p>
            <a:pPr indent="-514350" lvl="0" marL="514350" rtl="0" algn="just">
              <a:lnSpc>
                <a:spcPct val="150000"/>
              </a:lnSpc>
              <a:spcBef>
                <a:spcPts val="2000"/>
              </a:spcBef>
              <a:spcAft>
                <a:spcPts val="0"/>
              </a:spcAft>
              <a:buSzPts val="2800"/>
              <a:buFont typeface="Arial"/>
              <a:buAutoNum type="arabicPeriod"/>
            </a:pPr>
            <a:r>
              <a:rPr b="1" lang="en-IE" sz="2800"/>
              <a:t>Η διαφάνεια και η λογοδοσία </a:t>
            </a:r>
            <a:r>
              <a:rPr lang="en-IE" sz="2800"/>
              <a:t>είναι ζωτικής σημασίας για την ασφάλεια των χρηστών, καθώς οι εταιρείες θα πρέπει να μοιράζονται τις πολιτικές ασφάλειας και τα δεδομένα τους σχετικά με την αποτελεσματικότητα. Η συμμετοχή των χρηστών και των ενδιαφερομένων με παράλληλη συνεχή ενημέρωση των κατευθυντήριων γραμμών και καινοτόμες τεχνολογίες ασφάλειας προάγει την εμπιστοσύνη και βελτιώνει τα αποτελέσματα ασφάλειας.</a:t>
            </a:r>
            <a:endParaRPr sz="2800"/>
          </a:p>
        </p:txBody>
      </p:sp>
      <p:sp>
        <p:nvSpPr>
          <p:cNvPr id="157" name="Google Shape;157;p10"/>
          <p:cNvSpPr txBox="1"/>
          <p:nvPr>
            <p:ph type="title"/>
          </p:nvPr>
        </p:nvSpPr>
        <p:spPr>
          <a:xfrm>
            <a:off x="761999" y="1609007"/>
            <a:ext cx="22860001" cy="4952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Αρχές ασφάλειας βάσει σχεδιασμού</a:t>
            </a:r>
            <a:endParaRPr sz="3300"/>
          </a:p>
        </p:txBody>
      </p:sp>
      <p:sp>
        <p:nvSpPr>
          <p:cNvPr id="158" name="Google Shape;158;p10"/>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8000"/>
              <a:t>Εργαλεία και στρατηγικές</a:t>
            </a:r>
            <a:endParaRPr sz="8000">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2"/>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0"/>
              </a:spcBef>
              <a:spcAft>
                <a:spcPts val="0"/>
              </a:spcAft>
              <a:buClr>
                <a:srgbClr val="323232"/>
              </a:buClr>
              <a:buSzPts val="5600"/>
              <a:buChar char="•"/>
            </a:pPr>
            <a:r>
              <a:rPr lang="en-IE"/>
              <a:t>Insert Image</a:t>
            </a:r>
            <a:endParaRPr/>
          </a:p>
        </p:txBody>
      </p:sp>
      <p:sp>
        <p:nvSpPr>
          <p:cNvPr id="169" name="Google Shape;169;p12"/>
          <p:cNvSpPr txBox="1"/>
          <p:nvPr>
            <p:ph idx="2" type="body"/>
          </p:nvPr>
        </p:nvSpPr>
        <p:spPr>
          <a:xfrm>
            <a:off x="8130323" y="4110806"/>
            <a:ext cx="14922511" cy="8866238"/>
          </a:xfrm>
          <a:prstGeom prst="rect">
            <a:avLst/>
          </a:prstGeom>
          <a:noFill/>
          <a:ln>
            <a:noFill/>
          </a:ln>
        </p:spPr>
        <p:txBody>
          <a:bodyPr anchorCtr="0" anchor="t" bIns="0" lIns="0" spcFirstLastPara="1" rIns="0" wrap="square" tIns="0">
            <a:noAutofit/>
          </a:bodyPr>
          <a:lstStyle/>
          <a:p>
            <a:pPr indent="0" lvl="0" marL="0" rtl="0" algn="just">
              <a:lnSpc>
                <a:spcPct val="170000"/>
              </a:lnSpc>
              <a:spcBef>
                <a:spcPts val="0"/>
              </a:spcBef>
              <a:spcAft>
                <a:spcPts val="0"/>
              </a:spcAft>
              <a:buSzPts val="2800"/>
              <a:buNone/>
            </a:pPr>
            <a:r>
              <a:rPr lang="en-IE" sz="2800"/>
              <a:t>Ελέγχετε τακτικά τα όριά σας στο διαδίκτυο και εκτός σύνδεσης και μη διστάσετε να κάνετε αλλαγές όπου χρειάζεται.</a:t>
            </a:r>
            <a:endParaRPr/>
          </a:p>
          <a:p>
            <a:pPr indent="0" lvl="0" marL="0" rtl="0" algn="just">
              <a:lnSpc>
                <a:spcPct val="170000"/>
              </a:lnSpc>
              <a:spcBef>
                <a:spcPts val="0"/>
              </a:spcBef>
              <a:spcAft>
                <a:spcPts val="0"/>
              </a:spcAft>
              <a:buSzPts val="2800"/>
              <a:buNone/>
            </a:pPr>
            <a:r>
              <a:rPr lang="en-IE" sz="2800"/>
              <a:t>• </a:t>
            </a:r>
            <a:r>
              <a:rPr b="1" lang="en-IE" sz="2800"/>
              <a:t>Γνωρίστε τις αξίες σας </a:t>
            </a:r>
            <a:r>
              <a:rPr lang="en-IE" sz="2800"/>
              <a:t>– σκεφτείτε τι είναι πιο σημαντικό για εσάς, όπως η οικογένεια και οι φίλοι. Καθορίστε σαφή όρια για να διασφαλίσετε αυτές τις προτεραιότητες.	</a:t>
            </a:r>
            <a:br>
              <a:rPr lang="en-IE" sz="2800"/>
            </a:br>
            <a:r>
              <a:rPr lang="en-IE" sz="2800"/>
              <a:t>• </a:t>
            </a:r>
            <a:r>
              <a:rPr b="1" lang="en-IE" sz="2800"/>
              <a:t>Γνωρίστε τα όριά σας </a:t>
            </a:r>
            <a:r>
              <a:rPr lang="en-IE" sz="2800"/>
              <a:t>– σκεφτείτε τις σχέσεις σας. Αποφασίστε ποιες συμπεριφορές θα αποδεχτείτε και ποιες δεν θα ανεχτείτε. Αυτό θα σας βοηθήσει να θέσετε αποτελεσματικά όρια.</a:t>
            </a:r>
            <a:br>
              <a:rPr lang="en-IE" sz="2800"/>
            </a:br>
            <a:r>
              <a:rPr lang="en-IE" sz="2800"/>
              <a:t>• </a:t>
            </a:r>
            <a:r>
              <a:rPr b="1" lang="en-IE" sz="2800"/>
              <a:t>Να είστε διεκδικητικοί </a:t>
            </a:r>
            <a:r>
              <a:rPr lang="en-IE" sz="2800"/>
              <a:t>– επικοινωνήστε ξεκάθαρα τα όριά σας. Θυμηθείτε, οι ανάγκες και τα συναισθήματά σας είναι επίσης σημαντικά</a:t>
            </a:r>
            <a:br>
              <a:rPr lang="en-IE" sz="2800"/>
            </a:br>
            <a:r>
              <a:rPr lang="en-IE" sz="2800"/>
              <a:t>• </a:t>
            </a:r>
            <a:r>
              <a:rPr b="1" lang="en-IE" sz="2800"/>
              <a:t>Σχεδιάστε την απάντησή σας </a:t>
            </a:r>
            <a:r>
              <a:rPr lang="en-IE" sz="2800"/>
              <a:t>– αποφασίστε πώς θα αντιδράσετε εάν κάποιος σπάσει ένα όριο. Για παράδειγμα, αποδεσμευτείτε από μια συνομιλία εάν ο τόνος κάποιου γίνει επιθετικός.</a:t>
            </a:r>
            <a:br>
              <a:rPr lang="en-IE" sz="2800"/>
            </a:br>
            <a:r>
              <a:rPr lang="en-IE" sz="2800"/>
              <a:t>• </a:t>
            </a:r>
            <a:r>
              <a:rPr b="1" lang="en-IE" sz="2800"/>
              <a:t>Εξάσκηση</a:t>
            </a:r>
            <a:r>
              <a:rPr lang="en-IE" sz="2800"/>
              <a:t> – η αλλαγή των συνηθειών σας απαιτεί χρόνο. Να είστε υπομονετικοί με τον εαυτό σας καθώς μαθαίνετε να ανταποκρίνεστε διαφορετικά. Θα αξίζει τον κόπο.</a:t>
            </a:r>
            <a:endParaRPr sz="2800"/>
          </a:p>
        </p:txBody>
      </p:sp>
      <p:sp>
        <p:nvSpPr>
          <p:cNvPr id="170" name="Google Shape;170;p12"/>
          <p:cNvSpPr txBox="1"/>
          <p:nvPr>
            <p:ph type="title"/>
          </p:nvPr>
        </p:nvSpPr>
        <p:spPr>
          <a:xfrm>
            <a:off x="762000" y="2398719"/>
            <a:ext cx="9666514" cy="86348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000"/>
              <a:buNone/>
            </a:pPr>
            <a:r>
              <a:rPr lang="en-IE" sz="3300"/>
              <a:t>Πρακτικές αυτοφροντίδας: Θέστε και αναθεωρήστε τα όριά σας</a:t>
            </a:r>
            <a:endParaRPr sz="3300">
              <a:latin typeface="Arial"/>
              <a:ea typeface="Arial"/>
              <a:cs typeface="Arial"/>
              <a:sym typeface="Arial"/>
            </a:endParaRPr>
          </a:p>
        </p:txBody>
      </p:sp>
      <p:pic>
        <p:nvPicPr>
          <p:cNvPr descr="A person and person giving each other a high five&#10;&#10;AI-generated content may be incorrect." id="171" name="Google Shape;171;p12"/>
          <p:cNvPicPr preferRelativeResize="0"/>
          <p:nvPr/>
        </p:nvPicPr>
        <p:blipFill rotWithShape="1">
          <a:blip r:embed="rId3">
            <a:alphaModFix/>
          </a:blip>
          <a:srcRect b="0" l="0" r="0" t="0"/>
          <a:stretch/>
        </p:blipFill>
        <p:spPr>
          <a:xfrm>
            <a:off x="762000" y="5072742"/>
            <a:ext cx="6766238" cy="6036129"/>
          </a:xfrm>
          <a:prstGeom prst="rect">
            <a:avLst/>
          </a:prstGeom>
          <a:noFill/>
          <a:ln>
            <a:noFill/>
          </a:ln>
        </p:spPr>
      </p:pic>
      <p:sp>
        <p:nvSpPr>
          <p:cNvPr id="172" name="Google Shape;172;p1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3"/>
          <p:cNvSpPr txBox="1"/>
          <p:nvPr>
            <p:ph type="title"/>
          </p:nvPr>
        </p:nvSpPr>
        <p:spPr>
          <a:xfrm>
            <a:off x="2060447" y="1434846"/>
            <a:ext cx="19866865" cy="1431036"/>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32670"/>
              <a:buNone/>
            </a:pPr>
            <a:r>
              <a:rPr lang="en-IE" sz="6700"/>
              <a:t>Παράδειγμα βίντεο σχετικά με τον καθορισμό ορίων</a:t>
            </a:r>
            <a:endParaRPr/>
          </a:p>
        </p:txBody>
      </p:sp>
      <p:pic>
        <p:nvPicPr>
          <p:cNvPr id="179" name="Google Shape;179;p13" title="Setting Boundaries| Mental Health Lessons | RTÉ Player Original"/>
          <p:cNvPicPr preferRelativeResize="0"/>
          <p:nvPr/>
        </p:nvPicPr>
        <p:blipFill rotWithShape="1">
          <a:blip r:embed="rId3">
            <a:alphaModFix/>
          </a:blip>
          <a:srcRect b="0" l="0" r="0" t="0"/>
          <a:stretch/>
        </p:blipFill>
        <p:spPr>
          <a:xfrm>
            <a:off x="4571999" y="2955036"/>
            <a:ext cx="15240000" cy="8610600"/>
          </a:xfrm>
          <a:prstGeom prst="rect">
            <a:avLst/>
          </a:prstGeom>
          <a:noFill/>
          <a:ln>
            <a:noFill/>
          </a:ln>
        </p:spPr>
      </p:pic>
      <p:sp>
        <p:nvSpPr>
          <p:cNvPr id="180" name="Google Shape;180;p1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1"/>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4"/>
          <p:cNvSpPr txBox="1"/>
          <p:nvPr>
            <p:ph idx="1" type="body"/>
          </p:nvPr>
        </p:nvSpPr>
        <p:spPr>
          <a:xfrm>
            <a:off x="17128018" y="4860798"/>
            <a:ext cx="7504176" cy="6305550"/>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0"/>
              </a:spcBef>
              <a:spcAft>
                <a:spcPts val="0"/>
              </a:spcAft>
              <a:buClr>
                <a:srgbClr val="323232"/>
              </a:buClr>
              <a:buSzPts val="5600"/>
              <a:buChar char="•"/>
            </a:pPr>
            <a:r>
              <a:rPr lang="en-IE"/>
              <a:t>Insert Image</a:t>
            </a:r>
            <a:endParaRPr/>
          </a:p>
        </p:txBody>
      </p:sp>
      <p:sp>
        <p:nvSpPr>
          <p:cNvPr id="186" name="Google Shape;186;p14"/>
          <p:cNvSpPr txBox="1"/>
          <p:nvPr>
            <p:ph idx="2" type="body"/>
          </p:nvPr>
        </p:nvSpPr>
        <p:spPr>
          <a:xfrm>
            <a:off x="414963" y="4082578"/>
            <a:ext cx="15731163" cy="9198864"/>
          </a:xfrm>
          <a:prstGeom prst="rect">
            <a:avLst/>
          </a:prstGeom>
          <a:noFill/>
          <a:ln>
            <a:noFill/>
          </a:ln>
        </p:spPr>
        <p:txBody>
          <a:bodyPr anchorCtr="0" anchor="t" bIns="0" lIns="0" spcFirstLastPara="1" rIns="0" wrap="square" tIns="0">
            <a:normAutofit fontScale="32500" lnSpcReduction="20000"/>
          </a:bodyPr>
          <a:lstStyle/>
          <a:p>
            <a:pPr indent="0" lvl="0" marL="0" rtl="0" algn="just">
              <a:lnSpc>
                <a:spcPct val="170000"/>
              </a:lnSpc>
              <a:spcBef>
                <a:spcPts val="0"/>
              </a:spcBef>
              <a:spcAft>
                <a:spcPts val="0"/>
              </a:spcAft>
              <a:buSzPct val="100000"/>
              <a:buNone/>
            </a:pPr>
            <a:r>
              <a:rPr lang="en-IE" sz="8600"/>
              <a:t>Εφαρμόστε ρυθμίσεις απορρήτου και ασφάλειας σε όλες τις πλατφόρμες επικοινωνίας.</a:t>
            </a:r>
            <a:endParaRPr/>
          </a:p>
          <a:p>
            <a:pPr indent="0" lvl="0" marL="0" rtl="0" algn="just">
              <a:lnSpc>
                <a:spcPct val="170000"/>
              </a:lnSpc>
              <a:spcBef>
                <a:spcPts val="0"/>
              </a:spcBef>
              <a:spcAft>
                <a:spcPts val="0"/>
              </a:spcAft>
              <a:buSzPct val="100000"/>
              <a:buNone/>
            </a:pPr>
            <a:r>
              <a:rPr b="1" lang="en-IE" sz="8600"/>
              <a:t>1. Δημιουργήστε ισχυρούς κωδικούς πρόσβασης,</a:t>
            </a:r>
            <a:r>
              <a:rPr lang="en-IE" sz="8600"/>
              <a:t> χρησιμοποιήστε μοναδικούς και ισχυρούς κωδικούς πρόσβασης για κάθε λογαριασμό. Κάντε τους τουλάχιστον 12 χαρακτήρες με σύμβολα και αποφύγετε κοινές λέξεις και μοτίβα. </a:t>
            </a:r>
            <a:endParaRPr sz="8600"/>
          </a:p>
          <a:p>
            <a:pPr indent="0" lvl="0" marL="0" rtl="0" algn="just">
              <a:lnSpc>
                <a:spcPct val="170000"/>
              </a:lnSpc>
              <a:spcBef>
                <a:spcPts val="0"/>
              </a:spcBef>
              <a:spcAft>
                <a:spcPts val="0"/>
              </a:spcAft>
              <a:buSzPct val="100000"/>
              <a:buNone/>
            </a:pPr>
            <a:r>
              <a:rPr b="1" lang="en-IE" sz="8600"/>
              <a:t>2. Ενεργοποιήστε τον έλεγχο ταυτότητας πολλαπλών παραγόντων,</a:t>
            </a:r>
            <a:r>
              <a:rPr lang="en-IE" sz="8600"/>
              <a:t>προσθέτει επιπλέον ασφάλεια πέρα από τον κωδικό πρόσβασής σας. Ακόμα κι αν κλαπεί ο κωδικός πρόσβασής σας, το MFA βοηθά στη διατήρηση της ασφάλειας των λογαριασμών σας.</a:t>
            </a:r>
            <a:endParaRPr sz="8600"/>
          </a:p>
          <a:p>
            <a:pPr indent="0" lvl="0" marL="0" rtl="0" algn="just">
              <a:lnSpc>
                <a:spcPct val="170000"/>
              </a:lnSpc>
              <a:spcBef>
                <a:spcPts val="0"/>
              </a:spcBef>
              <a:spcAft>
                <a:spcPts val="0"/>
              </a:spcAft>
              <a:buSzPct val="100000"/>
              <a:buNone/>
            </a:pPr>
            <a:r>
              <a:rPr b="1" lang="en-IE" sz="8600"/>
              <a:t>3. Ενημερώνετε τακτικά το λογισμικό σας, </a:t>
            </a:r>
            <a:r>
              <a:rPr lang="en-IE" sz="8600"/>
              <a:t>αυτό διορθώνει ελαττώματα ασφαλείας που μπορούν να εκμεταλλευτούν οι χάκερ. Ενεργοποιήστε τις αυτόματες ενημερώσεις και ελέγχετε περιοδικά για ενημερώσεις για να διατηρήσετε την ασφάλεια.</a:t>
            </a:r>
            <a:endParaRPr sz="8600"/>
          </a:p>
          <a:p>
            <a:pPr indent="0" lvl="0" marL="0" rtl="0" algn="just">
              <a:lnSpc>
                <a:spcPct val="170000"/>
              </a:lnSpc>
              <a:spcBef>
                <a:spcPts val="0"/>
              </a:spcBef>
              <a:spcAft>
                <a:spcPts val="0"/>
              </a:spcAft>
              <a:buSzPct val="100000"/>
              <a:buNone/>
            </a:pPr>
            <a:r>
              <a:rPr b="1" lang="en-IE" sz="8600"/>
              <a:t>4. Αναγνωρίστε και αναφέρετε απόπειρες </a:t>
            </a:r>
            <a:r>
              <a:rPr b="1" lang="en-IE" sz="8800"/>
              <a:t>Ηλεκτρονικού «Ψάρεμα»</a:t>
            </a:r>
            <a:r>
              <a:rPr b="1" lang="en-IE" sz="8600"/>
              <a:t>,  </a:t>
            </a:r>
            <a:r>
              <a:rPr lang="en-IE" sz="8600"/>
              <a:t>προσέξτε τις απάτες phishing, καθώς γίνονται πιο πειστικές. Χρησιμοποιήστε φίλτρα email και να είστε προσεκτικοί με τα email/συνδέσμους που ζητούν ευαίσθητες πληροφορίες.</a:t>
            </a:r>
            <a:endParaRPr sz="2800"/>
          </a:p>
        </p:txBody>
      </p:sp>
      <p:sp>
        <p:nvSpPr>
          <p:cNvPr id="187" name="Google Shape;187;p14"/>
          <p:cNvSpPr txBox="1"/>
          <p:nvPr>
            <p:ph type="title"/>
          </p:nvPr>
        </p:nvSpPr>
        <p:spPr>
          <a:xfrm>
            <a:off x="762000" y="2019299"/>
            <a:ext cx="10014857" cy="9633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Πρακτικές αυτοφροντίδας: Κρατήστε τον εαυτό σας ασφαλή</a:t>
            </a:r>
            <a:endParaRPr sz="3300">
              <a:latin typeface="Arial"/>
              <a:ea typeface="Arial"/>
              <a:cs typeface="Arial"/>
              <a:sym typeface="Arial"/>
            </a:endParaRPr>
          </a:p>
        </p:txBody>
      </p:sp>
      <p:pic>
        <p:nvPicPr>
          <p:cNvPr descr="A person holding a padlock&#10;&#10;AI-generated content may be incorrect." id="188" name="Google Shape;188;p14"/>
          <p:cNvPicPr preferRelativeResize="0"/>
          <p:nvPr/>
        </p:nvPicPr>
        <p:blipFill rotWithShape="1">
          <a:blip r:embed="rId3">
            <a:alphaModFix/>
          </a:blip>
          <a:srcRect b="0" l="0" r="0" t="0"/>
          <a:stretch/>
        </p:blipFill>
        <p:spPr>
          <a:xfrm>
            <a:off x="16544109" y="4460506"/>
            <a:ext cx="7424928" cy="7424928"/>
          </a:xfrm>
          <a:prstGeom prst="rect">
            <a:avLst/>
          </a:prstGeom>
          <a:noFill/>
          <a:ln>
            <a:noFill/>
          </a:ln>
        </p:spPr>
      </p:pic>
      <p:sp>
        <p:nvSpPr>
          <p:cNvPr id="189" name="Google Shape;189;p14"/>
          <p:cNvSpPr txBox="1"/>
          <p:nvPr/>
        </p:nvSpPr>
        <p:spPr>
          <a:xfrm>
            <a:off x="16570669" y="11885434"/>
            <a:ext cx="3956304"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IE" sz="1800" u="sng" cap="none" strike="noStrike">
                <a:solidFill>
                  <a:srgbClr val="000000"/>
                </a:solidFill>
                <a:latin typeface="Arial"/>
                <a:ea typeface="Arial"/>
                <a:cs typeface="Arial"/>
                <a:sym typeface="Arial"/>
                <a:hlinkClick r:id="rId4">
                  <a:extLst>
                    <a:ext uri="{A12FA001-AC4F-418D-AE19-62706E023703}">
                      <ahyp:hlinkClr val="tx"/>
                    </a:ext>
                  </a:extLst>
                </a:hlinkClick>
              </a:rPr>
              <a:t>Image</a:t>
            </a:r>
            <a:r>
              <a:rPr b="0" i="0" lang="en-IE" sz="1800" u="none" cap="none" strike="noStrike">
                <a:solidFill>
                  <a:srgbClr val="000000"/>
                </a:solidFill>
                <a:latin typeface="Arial"/>
                <a:ea typeface="Arial"/>
                <a:cs typeface="Arial"/>
                <a:sym typeface="Arial"/>
              </a:rPr>
              <a:t> from Freepik by vectorjuice</a:t>
            </a:r>
            <a:endParaRPr b="0" i="0" sz="1800" u="none" cap="none" strike="noStrike">
              <a:solidFill>
                <a:srgbClr val="000000"/>
              </a:solidFill>
              <a:latin typeface="Arial"/>
              <a:ea typeface="Arial"/>
              <a:cs typeface="Arial"/>
              <a:sym typeface="Arial"/>
            </a:endParaRPr>
          </a:p>
        </p:txBody>
      </p:sp>
      <p:sp>
        <p:nvSpPr>
          <p:cNvPr id="190" name="Google Shape;190;p1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5"/>
          <p:cNvSpPr txBox="1"/>
          <p:nvPr>
            <p:ph type="title"/>
          </p:nvPr>
        </p:nvSpPr>
        <p:spPr>
          <a:xfrm>
            <a:off x="761999" y="1524000"/>
            <a:ext cx="22860001" cy="918591"/>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000"/>
              <a:buNone/>
            </a:pPr>
            <a:r>
              <a:rPr lang="en-IE" sz="3300"/>
              <a:t>Οι κωδικοί πρόσβασής σας διατηρούν τους λογαριασμούς σας ασφαλείς;</a:t>
            </a:r>
            <a:endParaRPr sz="3300"/>
          </a:p>
        </p:txBody>
      </p:sp>
      <p:sp>
        <p:nvSpPr>
          <p:cNvPr id="197" name="Google Shape;197;p15"/>
          <p:cNvSpPr txBox="1"/>
          <p:nvPr>
            <p:ph idx="1" type="body"/>
          </p:nvPr>
        </p:nvSpPr>
        <p:spPr>
          <a:xfrm>
            <a:off x="761999" y="2442591"/>
            <a:ext cx="12733928" cy="9749409"/>
          </a:xfrm>
          <a:prstGeom prst="rect">
            <a:avLst/>
          </a:prstGeom>
          <a:noFill/>
          <a:ln>
            <a:noFill/>
          </a:ln>
        </p:spPr>
        <p:txBody>
          <a:bodyPr anchorCtr="0" anchor="t" bIns="0" lIns="0" spcFirstLastPara="1" rIns="0" wrap="square" tIns="0">
            <a:noAutofit/>
          </a:bodyPr>
          <a:lstStyle/>
          <a:p>
            <a:pPr indent="-457200" lvl="0" marL="457200" rtl="0" algn="just">
              <a:lnSpc>
                <a:spcPct val="160000"/>
              </a:lnSpc>
              <a:spcBef>
                <a:spcPts val="0"/>
              </a:spcBef>
              <a:spcAft>
                <a:spcPts val="0"/>
              </a:spcAft>
              <a:buSzPts val="3459"/>
              <a:buFont typeface="Arial"/>
              <a:buChar char="•"/>
            </a:pPr>
            <a:r>
              <a:rPr lang="en-IE" sz="2800"/>
              <a:t>Ελέγξτε τους υπάρχοντες κωδικούς πρόσβασης, έχοντας υπόψη ότι ένας ισχυρός κωδικός πρόσβασης:</a:t>
            </a:r>
            <a:endParaRPr/>
          </a:p>
          <a:p>
            <a:pPr indent="-457200" lvl="0" marL="457200" rtl="0" algn="just">
              <a:lnSpc>
                <a:spcPct val="160000"/>
              </a:lnSpc>
              <a:spcBef>
                <a:spcPts val="0"/>
              </a:spcBef>
              <a:spcAft>
                <a:spcPts val="0"/>
              </a:spcAft>
              <a:buSzPts val="3459"/>
              <a:buFont typeface="Arial"/>
              <a:buChar char="-"/>
            </a:pPr>
            <a:r>
              <a:rPr lang="en-IE" sz="2800"/>
              <a:t>Αποτελείται από 8 χαρακτήρες ή περισσότερους</a:t>
            </a:r>
            <a:br>
              <a:rPr lang="en-IE" sz="2800"/>
            </a:br>
            <a:r>
              <a:rPr lang="en-IE" sz="2800"/>
              <a:t>- Έχει κεφαλαία και πεζά γράμματα</a:t>
            </a:r>
            <a:br>
              <a:rPr lang="en-IE" sz="2800"/>
            </a:br>
            <a:r>
              <a:rPr lang="en-IE" sz="2800"/>
              <a:t>- Έχει τουλάχιστον έναν αριθμό</a:t>
            </a:r>
            <a:br>
              <a:rPr lang="en-IE" sz="2800"/>
            </a:br>
            <a:r>
              <a:rPr lang="en-IE" sz="2800"/>
              <a:t>- Έχει τουλάχιστον ένα σύμβολο</a:t>
            </a:r>
            <a:endParaRPr/>
          </a:p>
          <a:p>
            <a:pPr indent="-457200" lvl="0" marL="457200" rtl="0" algn="just">
              <a:lnSpc>
                <a:spcPct val="160000"/>
              </a:lnSpc>
              <a:spcBef>
                <a:spcPts val="0"/>
              </a:spcBef>
              <a:spcAft>
                <a:spcPts val="0"/>
              </a:spcAft>
              <a:buSzPts val="3459"/>
              <a:buFont typeface="Arial"/>
              <a:buChar char="•"/>
            </a:pPr>
            <a:r>
              <a:rPr lang="en-IE" sz="2800"/>
              <a:t>Δεν περιέχει ονόματα ατόμων ή τοποθεσιών ή περιέχει άμεσες λέξεις από λεξικό</a:t>
            </a:r>
            <a:br>
              <a:rPr lang="en-IE" sz="2800"/>
            </a:br>
            <a:r>
              <a:rPr lang="en-IE" sz="2800"/>
              <a:t>Ελέγξτε εάν ο κωδικός πρόσβασής σας είναι ασφαλής σε αυτόν τον σύνδεσμο.</a:t>
            </a:r>
            <a:br>
              <a:rPr lang="en-IE" sz="2800"/>
            </a:br>
            <a:r>
              <a:rPr lang="en-IE" sz="2800"/>
              <a:t>Εναλλακτικά, χρησιμοποιήστε ένα πρόγραμμα δημιουργίας κωδικών πρόσβασης για να δημιουργήσετε ασφαλείς κωδικούς πρόσβασης.</a:t>
            </a:r>
            <a:br>
              <a:rPr lang="en-IE" sz="2800"/>
            </a:br>
            <a:r>
              <a:rPr lang="en-IE" sz="2800"/>
              <a:t>Θυμηθείτε να αλλάζετε τακτικά τους κωδικούς πρόσβασής σας και να τους διατηρείτε ασφαλείς σε έναν διαχειριστή κωδικών πρόσβασης.</a:t>
            </a:r>
            <a:endParaRPr sz="2800">
              <a:latin typeface="Arial"/>
              <a:ea typeface="Arial"/>
              <a:cs typeface="Arial"/>
              <a:sym typeface="Arial"/>
            </a:endParaRPr>
          </a:p>
        </p:txBody>
      </p:sp>
      <p:pic>
        <p:nvPicPr>
          <p:cNvPr id="198" name="Google Shape;198;p15" title="How To Create Strong and Memorable Passwords - Tech Tips from Best Buy"/>
          <p:cNvPicPr preferRelativeResize="0"/>
          <p:nvPr/>
        </p:nvPicPr>
        <p:blipFill rotWithShape="1">
          <a:blip r:embed="rId3">
            <a:alphaModFix/>
          </a:blip>
          <a:srcRect b="0" l="0" r="0" t="0"/>
          <a:stretch/>
        </p:blipFill>
        <p:spPr>
          <a:xfrm>
            <a:off x="13911942" y="4027714"/>
            <a:ext cx="10164899" cy="6152606"/>
          </a:xfrm>
          <a:prstGeom prst="rect">
            <a:avLst/>
          </a:prstGeom>
          <a:noFill/>
          <a:ln>
            <a:noFill/>
          </a:ln>
        </p:spPr>
      </p:pic>
      <p:sp>
        <p:nvSpPr>
          <p:cNvPr id="199" name="Google Shape;199;p1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6"/>
          <p:cNvSpPr txBox="1"/>
          <p:nvPr>
            <p:ph idx="2" type="body"/>
          </p:nvPr>
        </p:nvSpPr>
        <p:spPr>
          <a:xfrm>
            <a:off x="908438" y="4358586"/>
            <a:ext cx="22897323" cy="1535274"/>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2800"/>
              <a:buNone/>
            </a:pPr>
            <a:r>
              <a:rPr lang="en-IE" sz="2800"/>
              <a:t>Όπως μάθατε νωρίτερα, είναι επίσης ευθύνη του παρόχου υπηρεσιών να διατηρεί τους χρήστες ασφαλείς στις πλατφόρμες μέσων κοινωνικής δικτύωσης. Παρακάτω είναι μερικά παραδείγματα για το πώς οι κοινές πλατφόρμες μέσων κοινωνικής δικτύωσης κάνουν ακριβώς αυτό!</a:t>
            </a:r>
            <a:endParaRPr sz="2800"/>
          </a:p>
        </p:txBody>
      </p:sp>
      <p:sp>
        <p:nvSpPr>
          <p:cNvPr id="205" name="Google Shape;205;p16"/>
          <p:cNvSpPr txBox="1"/>
          <p:nvPr>
            <p:ph type="title"/>
          </p:nvPr>
        </p:nvSpPr>
        <p:spPr>
          <a:xfrm>
            <a:off x="762000" y="2349054"/>
            <a:ext cx="13681788" cy="659511"/>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Προσεγγίσεις και Εργαλεία</a:t>
            </a:r>
            <a:endParaRPr sz="3300">
              <a:latin typeface="Arial"/>
              <a:ea typeface="Arial"/>
              <a:cs typeface="Arial"/>
              <a:sym typeface="Arial"/>
            </a:endParaRPr>
          </a:p>
        </p:txBody>
      </p:sp>
      <p:sp>
        <p:nvSpPr>
          <p:cNvPr id="206" name="Google Shape;206;p16"/>
          <p:cNvSpPr txBox="1"/>
          <p:nvPr/>
        </p:nvSpPr>
        <p:spPr>
          <a:xfrm>
            <a:off x="3365218" y="6458021"/>
            <a:ext cx="7529820" cy="6305549"/>
          </a:xfrm>
          <a:prstGeom prst="rect">
            <a:avLst/>
          </a:prstGeom>
          <a:noFill/>
          <a:ln>
            <a:noFill/>
          </a:ln>
        </p:spPr>
        <p:txBody>
          <a:bodyPr anchorCtr="0" anchor="t" bIns="0" lIns="0" spcFirstLastPara="1" rIns="0" wrap="square" tIns="0">
            <a:normAutofit fontScale="85000" lnSpcReduction="10000"/>
          </a:bodyPr>
          <a:lstStyle/>
          <a:p>
            <a:pPr indent="0" lvl="0" marL="0" marR="0" rtl="0" algn="just">
              <a:lnSpc>
                <a:spcPct val="150000"/>
              </a:lnSpc>
              <a:spcBef>
                <a:spcPts val="0"/>
              </a:spcBef>
              <a:spcAft>
                <a:spcPts val="0"/>
              </a:spcAft>
              <a:buNone/>
            </a:pPr>
            <a:r>
              <a:rPr b="0" i="0" lang="en-IE" sz="2800" u="none" cap="none" strike="noStrike">
                <a:solidFill>
                  <a:srgbClr val="323232"/>
                </a:solidFill>
                <a:latin typeface="Arial"/>
                <a:ea typeface="Arial"/>
                <a:cs typeface="Arial"/>
                <a:sym typeface="Arial"/>
              </a:rPr>
              <a:t>Η </a:t>
            </a:r>
            <a:r>
              <a:rPr b="1" i="0" lang="en-IE" sz="2800" u="none" cap="none" strike="noStrike">
                <a:solidFill>
                  <a:srgbClr val="323232"/>
                </a:solidFill>
                <a:latin typeface="Arial"/>
                <a:ea typeface="Arial"/>
                <a:cs typeface="Arial"/>
                <a:sym typeface="Arial"/>
              </a:rPr>
              <a:t>Meta</a:t>
            </a:r>
            <a:r>
              <a:rPr b="0" i="0" lang="en-IE" sz="2800" u="none" cap="none" strike="noStrike">
                <a:solidFill>
                  <a:srgbClr val="323232"/>
                </a:solidFill>
                <a:latin typeface="Arial"/>
                <a:ea typeface="Arial"/>
                <a:cs typeface="Arial"/>
                <a:sym typeface="Arial"/>
              </a:rPr>
              <a:t>, ιδιοκτήτρια του Instagram, του WhatsApp, του Facebook και του Messenger, διαθέτει ένα Κέντρο ασφάλειας όπου μπορείτε να ανακαλύψετε πόρους και εργαλεία ασφάλειας που υποστηρίζονται από ειδικούς σε όλες τις τεχνολογίες της. </a:t>
            </a:r>
            <a:endParaRPr b="0" i="0" sz="2800" u="none" cap="none" strike="noStrike">
              <a:solidFill>
                <a:srgbClr val="323232"/>
              </a:solidFill>
              <a:latin typeface="Arial"/>
              <a:ea typeface="Arial"/>
              <a:cs typeface="Arial"/>
              <a:sym typeface="Arial"/>
            </a:endParaRPr>
          </a:p>
          <a:p>
            <a:pPr indent="0" lvl="0" marL="0" marR="0" rtl="0" algn="just">
              <a:lnSpc>
                <a:spcPct val="15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just">
              <a:lnSpc>
                <a:spcPct val="150000"/>
              </a:lnSpc>
              <a:spcBef>
                <a:spcPts val="0"/>
              </a:spcBef>
              <a:spcAft>
                <a:spcPts val="0"/>
              </a:spcAft>
              <a:buNone/>
            </a:pPr>
            <a:r>
              <a:rPr b="1" i="0" lang="en-IE" sz="2800" u="none" cap="none" strike="noStrike">
                <a:solidFill>
                  <a:srgbClr val="323232"/>
                </a:solidFill>
                <a:latin typeface="Arial"/>
                <a:ea typeface="Arial"/>
                <a:cs typeface="Arial"/>
                <a:sym typeface="Arial"/>
              </a:rPr>
              <a:t>Snapchat, </a:t>
            </a:r>
            <a:r>
              <a:rPr b="0" i="0" lang="en-IE" sz="2800" u="none" cap="none" strike="noStrike">
                <a:solidFill>
                  <a:srgbClr val="323232"/>
                </a:solidFill>
                <a:latin typeface="Arial"/>
                <a:ea typeface="Arial"/>
                <a:cs typeface="Arial"/>
                <a:sym typeface="Arial"/>
              </a:rPr>
              <a:t>μια δημοφιλής εφαρμογή ανταλλαγής μηνυμάτων για κινητά και μέσων κοινωνικής δικτύωσης όπου οι χρήστες μοιράζονται φωτογραφίες, βίντεο και μηνύματα κειμένου, γνωστά ως "Snaps", με φίλους. Βρείτε το Κέντρο ασφάλειας σε αυτόν τον σύνδεσμο </a:t>
            </a:r>
            <a:r>
              <a:rPr b="0" i="0" lang="en-IE" sz="2800" u="sng" cap="none" strike="noStrike">
                <a:solidFill>
                  <a:srgbClr val="323232"/>
                </a:solidFill>
                <a:latin typeface="Arial"/>
                <a:ea typeface="Arial"/>
                <a:cs typeface="Arial"/>
                <a:sym typeface="Arial"/>
                <a:hlinkClick r:id="rId3">
                  <a:extLst>
                    <a:ext uri="{A12FA001-AC4F-418D-AE19-62706E023703}">
                      <ahyp:hlinkClr val="tx"/>
                    </a:ext>
                  </a:extLst>
                </a:hlinkClick>
              </a:rPr>
              <a:t>link</a:t>
            </a:r>
            <a:endParaRPr b="0" i="0" sz="2800" u="none" cap="none" strike="noStrike">
              <a:solidFill>
                <a:srgbClr val="000000"/>
              </a:solidFill>
              <a:latin typeface="Arial"/>
              <a:ea typeface="Arial"/>
              <a:cs typeface="Arial"/>
              <a:sym typeface="Arial"/>
            </a:endParaRPr>
          </a:p>
        </p:txBody>
      </p:sp>
      <p:sp>
        <p:nvSpPr>
          <p:cNvPr id="207" name="Google Shape;207;p16"/>
          <p:cNvSpPr txBox="1"/>
          <p:nvPr/>
        </p:nvSpPr>
        <p:spPr>
          <a:xfrm>
            <a:off x="14876107" y="6163937"/>
            <a:ext cx="7529820" cy="6305549"/>
          </a:xfrm>
          <a:prstGeom prst="rect">
            <a:avLst/>
          </a:prstGeom>
          <a:noFill/>
          <a:ln>
            <a:noFill/>
          </a:ln>
        </p:spPr>
        <p:txBody>
          <a:bodyPr anchorCtr="0" anchor="t" bIns="0" lIns="0" spcFirstLastPara="1" rIns="0" wrap="square" tIns="0">
            <a:normAutofit lnSpcReduction="10000"/>
          </a:bodyPr>
          <a:lstStyle/>
          <a:p>
            <a:pPr indent="0" lvl="0" marL="0" marR="0" rtl="0" algn="just">
              <a:lnSpc>
                <a:spcPct val="160000"/>
              </a:lnSpc>
              <a:spcBef>
                <a:spcPts val="0"/>
              </a:spcBef>
              <a:spcAft>
                <a:spcPts val="0"/>
              </a:spcAft>
              <a:buNone/>
            </a:pPr>
            <a:r>
              <a:rPr b="1" i="0" lang="en-IE" sz="2400" u="none" cap="none" strike="noStrike">
                <a:solidFill>
                  <a:srgbClr val="323232"/>
                </a:solidFill>
                <a:latin typeface="Arial"/>
                <a:ea typeface="Arial"/>
                <a:cs typeface="Arial"/>
                <a:sym typeface="Arial"/>
              </a:rPr>
              <a:t>TikTok, </a:t>
            </a:r>
            <a:r>
              <a:rPr b="0" i="0" lang="en-IE" sz="2400" u="none" cap="none" strike="noStrike">
                <a:solidFill>
                  <a:srgbClr val="323232"/>
                </a:solidFill>
                <a:latin typeface="Arial"/>
                <a:ea typeface="Arial"/>
                <a:cs typeface="Arial"/>
                <a:sym typeface="Arial"/>
              </a:rPr>
              <a:t>μια πλατφόρμα κοινωνικών μέσων για τη δημιουργία, την κοινή χρήση και την ανακάλυψη σύντομων βίντεο. Μάθετε περισσότερα για την Ασφάλεια στο TikTok μέσω αυτού του συνδέσμου </a:t>
            </a:r>
            <a:r>
              <a:rPr b="0" i="0" lang="en-IE" sz="2400" u="sng" cap="none" strike="noStrike">
                <a:solidFill>
                  <a:srgbClr val="323232"/>
                </a:solidFill>
                <a:latin typeface="Arial"/>
                <a:ea typeface="Arial"/>
                <a:cs typeface="Arial"/>
                <a:sym typeface="Arial"/>
                <a:hlinkClick r:id="rId4">
                  <a:extLst>
                    <a:ext uri="{A12FA001-AC4F-418D-AE19-62706E023703}">
                      <ahyp:hlinkClr val="tx"/>
                    </a:ext>
                  </a:extLst>
                </a:hlinkClick>
              </a:rPr>
              <a:t>link</a:t>
            </a:r>
            <a:r>
              <a:rPr b="0" i="0" lang="en-IE" sz="2400" u="none" cap="none" strike="noStrike">
                <a:solidFill>
                  <a:srgbClr val="323232"/>
                </a:solidFill>
                <a:latin typeface="Arial"/>
                <a:ea typeface="Arial"/>
                <a:cs typeface="Arial"/>
                <a:sym typeface="Arial"/>
              </a:rPr>
              <a:t>.</a:t>
            </a:r>
            <a:endParaRPr/>
          </a:p>
          <a:p>
            <a:pPr indent="0" lvl="0" marL="0" marR="0" rtl="0" algn="just">
              <a:lnSpc>
                <a:spcPct val="160000"/>
              </a:lnSpc>
              <a:spcBef>
                <a:spcPts val="0"/>
              </a:spcBef>
              <a:spcAft>
                <a:spcPts val="0"/>
              </a:spcAft>
              <a:buNone/>
            </a:pPr>
            <a:r>
              <a:t/>
            </a:r>
            <a:endParaRPr b="0" i="0" sz="2400" u="none" cap="none" strike="noStrike">
              <a:solidFill>
                <a:srgbClr val="323232"/>
              </a:solidFill>
              <a:latin typeface="Arial"/>
              <a:ea typeface="Arial"/>
              <a:cs typeface="Arial"/>
              <a:sym typeface="Arial"/>
            </a:endParaRPr>
          </a:p>
          <a:p>
            <a:pPr indent="0" lvl="0" marL="0" marR="0" rtl="0" algn="just">
              <a:lnSpc>
                <a:spcPct val="160000"/>
              </a:lnSpc>
              <a:spcBef>
                <a:spcPts val="0"/>
              </a:spcBef>
              <a:spcAft>
                <a:spcPts val="0"/>
              </a:spcAft>
              <a:buNone/>
            </a:pPr>
            <a:r>
              <a:rPr b="1" i="0" lang="en-IE" sz="2400" u="none" cap="none" strike="noStrike">
                <a:solidFill>
                  <a:srgbClr val="323232"/>
                </a:solidFill>
                <a:latin typeface="Arial"/>
                <a:ea typeface="Arial"/>
                <a:cs typeface="Arial"/>
                <a:sym typeface="Arial"/>
              </a:rPr>
              <a:t>YouTube, </a:t>
            </a:r>
            <a:r>
              <a:rPr b="0" i="0" lang="en-IE" sz="2400" u="none" cap="none" strike="noStrike">
                <a:solidFill>
                  <a:srgbClr val="323232"/>
                </a:solidFill>
                <a:latin typeface="Arial"/>
                <a:ea typeface="Arial"/>
                <a:cs typeface="Arial"/>
                <a:sym typeface="Arial"/>
              </a:rPr>
              <a:t>μια δωρεάν πλατφόρμα για μεταφόρτωση, κοινή χρήση και παρακολούθηση βίντεο για διάφορα θέματα. Μεταβείτε στο Κέντρο ασφάλειας δημιουργών του YouTube σε αυτόν τον </a:t>
            </a:r>
            <a:r>
              <a:rPr b="0" i="0" lang="en-IE" sz="2400" u="sng" cap="none" strike="noStrike">
                <a:solidFill>
                  <a:srgbClr val="323232"/>
                </a:solidFill>
                <a:latin typeface="Arial"/>
                <a:ea typeface="Arial"/>
                <a:cs typeface="Arial"/>
                <a:sym typeface="Arial"/>
                <a:hlinkClick r:id="rId5">
                  <a:extLst>
                    <a:ext uri="{A12FA001-AC4F-418D-AE19-62706E023703}">
                      <ahyp:hlinkClr val="tx"/>
                    </a:ext>
                  </a:extLst>
                </a:hlinkClick>
              </a:rPr>
              <a:t>σύνδεσμο</a:t>
            </a:r>
            <a:r>
              <a:rPr b="0" i="0" lang="en-IE" sz="2400" u="none" cap="none" strike="noStrike">
                <a:solidFill>
                  <a:srgbClr val="323232"/>
                </a:solidFill>
                <a:latin typeface="Arial"/>
                <a:ea typeface="Arial"/>
                <a:cs typeface="Arial"/>
                <a:sym typeface="Arial"/>
              </a:rPr>
              <a:t> και αποκτήστε πρόσβαση στις Ρυθμίσεις απορρήτου λογαριασμού </a:t>
            </a:r>
            <a:r>
              <a:rPr b="0" i="0" lang="en-IE" sz="2400" u="sng" cap="none" strike="noStrike">
                <a:solidFill>
                  <a:srgbClr val="323232"/>
                </a:solidFill>
                <a:latin typeface="Arial"/>
                <a:ea typeface="Arial"/>
                <a:cs typeface="Arial"/>
                <a:sym typeface="Arial"/>
                <a:hlinkClick r:id="rId6">
                  <a:extLst>
                    <a:ext uri="{A12FA001-AC4F-418D-AE19-62706E023703}">
                      <ahyp:hlinkClr val="tx"/>
                    </a:ext>
                  </a:extLst>
                </a:hlinkClick>
              </a:rPr>
              <a:t>εδώ</a:t>
            </a:r>
            <a:r>
              <a:rPr b="0" i="0" lang="en-IE" sz="2400" u="none" cap="none" strike="noStrike">
                <a:solidFill>
                  <a:srgbClr val="323232"/>
                </a:solidFill>
                <a:latin typeface="Arial"/>
                <a:ea typeface="Arial"/>
                <a:cs typeface="Arial"/>
                <a:sym typeface="Arial"/>
              </a:rPr>
              <a:t>.</a:t>
            </a:r>
            <a:endParaRPr b="0" i="0" sz="1200" u="none" cap="none" strike="noStrike">
              <a:solidFill>
                <a:srgbClr val="000000"/>
              </a:solidFill>
              <a:latin typeface="Arial"/>
              <a:ea typeface="Arial"/>
              <a:cs typeface="Arial"/>
              <a:sym typeface="Arial"/>
            </a:endParaRPr>
          </a:p>
        </p:txBody>
      </p:sp>
      <p:pic>
        <p:nvPicPr>
          <p:cNvPr descr="A blue infinity symbol on a white background&#10;&#10;AI-generated content may be incorrect." id="208" name="Google Shape;208;p16"/>
          <p:cNvPicPr preferRelativeResize="0"/>
          <p:nvPr/>
        </p:nvPicPr>
        <p:blipFill rotWithShape="1">
          <a:blip r:embed="rId7">
            <a:alphaModFix/>
          </a:blip>
          <a:srcRect b="0" l="0" r="0" t="0"/>
          <a:stretch/>
        </p:blipFill>
        <p:spPr>
          <a:xfrm>
            <a:off x="1184987" y="6246721"/>
            <a:ext cx="1684299" cy="1684299"/>
          </a:xfrm>
          <a:prstGeom prst="rect">
            <a:avLst/>
          </a:prstGeom>
          <a:noFill/>
          <a:ln>
            <a:noFill/>
          </a:ln>
        </p:spPr>
      </p:pic>
      <p:pic>
        <p:nvPicPr>
          <p:cNvPr descr="A yellow square with a white logo&#10;&#10;AI-generated content may be incorrect." id="209" name="Google Shape;209;p16"/>
          <p:cNvPicPr preferRelativeResize="0"/>
          <p:nvPr/>
        </p:nvPicPr>
        <p:blipFill rotWithShape="1">
          <a:blip r:embed="rId8">
            <a:alphaModFix/>
          </a:blip>
          <a:srcRect b="0" l="0" r="0" t="0"/>
          <a:stretch/>
        </p:blipFill>
        <p:spPr>
          <a:xfrm>
            <a:off x="1334011" y="9610796"/>
            <a:ext cx="1535275" cy="1535275"/>
          </a:xfrm>
          <a:prstGeom prst="rect">
            <a:avLst/>
          </a:prstGeom>
          <a:noFill/>
          <a:ln>
            <a:noFill/>
          </a:ln>
        </p:spPr>
      </p:pic>
      <p:pic>
        <p:nvPicPr>
          <p:cNvPr descr="A black circle with a white and blue logo&#10;&#10;AI-generated content may be incorrect." id="210" name="Google Shape;210;p16"/>
          <p:cNvPicPr preferRelativeResize="0"/>
          <p:nvPr/>
        </p:nvPicPr>
        <p:blipFill rotWithShape="1">
          <a:blip r:embed="rId9">
            <a:alphaModFix/>
          </a:blip>
          <a:srcRect b="0" l="0" r="0" t="0"/>
          <a:stretch/>
        </p:blipFill>
        <p:spPr>
          <a:xfrm>
            <a:off x="12759489" y="6246721"/>
            <a:ext cx="1684299" cy="1684299"/>
          </a:xfrm>
          <a:prstGeom prst="rect">
            <a:avLst/>
          </a:prstGeom>
          <a:noFill/>
          <a:ln>
            <a:noFill/>
          </a:ln>
        </p:spPr>
      </p:pic>
      <p:pic>
        <p:nvPicPr>
          <p:cNvPr descr="A logo of a company&#10;&#10;AI-generated content may be incorrect." id="211" name="Google Shape;211;p16"/>
          <p:cNvPicPr preferRelativeResize="0"/>
          <p:nvPr/>
        </p:nvPicPr>
        <p:blipFill rotWithShape="1">
          <a:blip r:embed="rId10">
            <a:alphaModFix/>
          </a:blip>
          <a:srcRect b="0" l="0" r="0" t="0"/>
          <a:stretch/>
        </p:blipFill>
        <p:spPr>
          <a:xfrm>
            <a:off x="11881563" y="9736371"/>
            <a:ext cx="2562225" cy="1409700"/>
          </a:xfrm>
          <a:prstGeom prst="rect">
            <a:avLst/>
          </a:prstGeom>
          <a:noFill/>
          <a:ln>
            <a:noFill/>
          </a:ln>
        </p:spPr>
      </p:pic>
      <p:sp>
        <p:nvSpPr>
          <p:cNvPr id="212" name="Google Shape;212;p1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7"/>
          <p:cNvSpPr txBox="1"/>
          <p:nvPr>
            <p:ph type="title"/>
          </p:nvPr>
        </p:nvSpPr>
        <p:spPr>
          <a:xfrm>
            <a:off x="3113313" y="1187845"/>
            <a:ext cx="16611601" cy="83689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Λειτουργίες ασφαλείας TikTok για χρήστες</a:t>
            </a:r>
            <a:endParaRPr sz="3300">
              <a:latin typeface="Arial"/>
              <a:ea typeface="Arial"/>
              <a:cs typeface="Arial"/>
              <a:sym typeface="Arial"/>
            </a:endParaRPr>
          </a:p>
        </p:txBody>
      </p:sp>
      <p:graphicFrame>
        <p:nvGraphicFramePr>
          <p:cNvPr id="219" name="Google Shape;219;p17"/>
          <p:cNvGraphicFramePr/>
          <p:nvPr/>
        </p:nvGraphicFramePr>
        <p:xfrm>
          <a:off x="3113312" y="1837366"/>
          <a:ext cx="3000000" cy="3000000"/>
        </p:xfrm>
        <a:graphic>
          <a:graphicData uri="http://schemas.openxmlformats.org/drawingml/2006/table">
            <a:tbl>
              <a:tblPr bandRow="1" firstCol="1" firstRow="1">
                <a:noFill/>
                <a:tableStyleId>{C00EFBA2-859D-49A4-BE84-E60CEB6513FA}</a:tableStyleId>
              </a:tblPr>
              <a:tblGrid>
                <a:gridCol w="6706125"/>
                <a:gridCol w="12496275"/>
              </a:tblGrid>
              <a:tr h="538125">
                <a:tc>
                  <a:txBody>
                    <a:bodyPr/>
                    <a:lstStyle/>
                    <a:p>
                      <a:pPr indent="0" lvl="0" marL="0" marR="0" rtl="0" algn="ctr">
                        <a:lnSpc>
                          <a:spcPct val="115000"/>
                        </a:lnSpc>
                        <a:spcBef>
                          <a:spcPts val="0"/>
                        </a:spcBef>
                        <a:spcAft>
                          <a:spcPts val="0"/>
                        </a:spcAft>
                        <a:buClr>
                          <a:srgbClr val="000000"/>
                        </a:buClr>
                        <a:buSzPts val="3300"/>
                        <a:buFont typeface="Arial"/>
                        <a:buNone/>
                      </a:pPr>
                      <a:r>
                        <a:rPr lang="en-IE" sz="3300" u="none" cap="none" strike="noStrike">
                          <a:latin typeface="Arial"/>
                          <a:ea typeface="Arial"/>
                          <a:cs typeface="Arial"/>
                          <a:sym typeface="Arial"/>
                        </a:rPr>
                        <a:t>Χαρακτηριστικό</a:t>
                      </a:r>
                      <a:endParaRPr sz="3300" u="none" cap="none" strike="noStrike">
                        <a:latin typeface="Arial"/>
                        <a:ea typeface="Arial"/>
                        <a:cs typeface="Arial"/>
                        <a:sym typeface="Arial"/>
                      </a:endParaRPr>
                    </a:p>
                  </a:txBody>
                  <a:tcPr marT="0" marB="0" marR="11200" marL="11200"/>
                </a:tc>
                <a:tc>
                  <a:txBody>
                    <a:bodyPr/>
                    <a:lstStyle/>
                    <a:p>
                      <a:pPr indent="0" lvl="0" marL="0" marR="0" rtl="0" algn="ctr">
                        <a:lnSpc>
                          <a:spcPct val="115000"/>
                        </a:lnSpc>
                        <a:spcBef>
                          <a:spcPts val="0"/>
                        </a:spcBef>
                        <a:spcAft>
                          <a:spcPts val="0"/>
                        </a:spcAft>
                        <a:buClr>
                          <a:srgbClr val="000000"/>
                        </a:buClr>
                        <a:buSzPts val="3300"/>
                        <a:buFont typeface="Arial"/>
                        <a:buNone/>
                      </a:pPr>
                      <a:r>
                        <a:rPr lang="en-IE" sz="3300" u="none" cap="none" strike="noStrike">
                          <a:latin typeface="Arial"/>
                          <a:ea typeface="Arial"/>
                          <a:cs typeface="Arial"/>
                          <a:sym typeface="Arial"/>
                        </a:rPr>
                        <a:t>What It Does / Why It Matters</a:t>
                      </a:r>
                      <a:endParaRPr sz="3300" u="none" cap="none" strike="noStrike">
                        <a:latin typeface="Arial"/>
                        <a:ea typeface="Arial"/>
                        <a:cs typeface="Arial"/>
                        <a:sym typeface="Arial"/>
                      </a:endParaRPr>
                    </a:p>
                  </a:txBody>
                  <a:tcPr marT="0" marB="0" marR="11200" marL="11200"/>
                </a:tc>
              </a:tr>
              <a:tr h="1454600">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latin typeface="Arial"/>
                          <a:ea typeface="Arial"/>
                          <a:cs typeface="Arial"/>
                          <a:sym typeface="Arial"/>
                        </a:rPr>
                        <a:t>Απόρρητο λογαριασμού</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Εάν ο λογαριασμός σας είναι ιδιωτικός, μόνο εγκεκριμένοι ακόλουθοι βλέπουν το περιεχόμενό σας. Οι δημόσιοι λογαριασμοί είναι ορατοί από όλους.</a:t>
                      </a:r>
                      <a:endParaRPr sz="2800" u="none" cap="none" strike="noStrike">
                        <a:latin typeface="Arial"/>
                        <a:ea typeface="Arial"/>
                        <a:cs typeface="Arial"/>
                        <a:sym typeface="Arial"/>
                      </a:endParaRPr>
                    </a:p>
                  </a:txBody>
                  <a:tcPr marT="0" marB="0" marR="11200" marL="11200"/>
                </a:tc>
              </a:tr>
              <a:tr h="955575">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latin typeface="Arial"/>
                          <a:ea typeface="Arial"/>
                          <a:cs typeface="Arial"/>
                          <a:sym typeface="Arial"/>
                        </a:rPr>
                        <a:t>Σχόλια / Άμεσα μηνύματα</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Αποφασίστε ποιος μπορεί να σχολιάσει τα βίντεό σας (όλοι/φίλοι/κανένας) ή ποιος μπορεί να σας στείλει DM.</a:t>
                      </a:r>
                      <a:endParaRPr sz="2800" u="none" cap="none" strike="noStrike">
                        <a:latin typeface="Arial"/>
                        <a:ea typeface="Arial"/>
                        <a:cs typeface="Arial"/>
                        <a:sym typeface="Arial"/>
                      </a:endParaRPr>
                    </a:p>
                  </a:txBody>
                  <a:tcPr marT="0" marB="0" marR="11200" marL="11200"/>
                </a:tc>
              </a:tr>
              <a:tr h="955575">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latin typeface="Arial"/>
                          <a:ea typeface="Arial"/>
                          <a:cs typeface="Arial"/>
                          <a:sym typeface="Arial"/>
                        </a:rPr>
                        <a:t>Δικαιώματα ντουέτου &amp; βελονιάς</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Εμποδίζει τους χρήστες να επαναχρησιμοποιήσουν το περιεχόμενό σας με τρόπους που δεν σας αρέσουν ή δεν περιμένατε.</a:t>
                      </a:r>
                      <a:endParaRPr sz="2800" u="none" cap="none" strike="noStrike">
                        <a:latin typeface="Arial"/>
                        <a:ea typeface="Arial"/>
                        <a:cs typeface="Arial"/>
                        <a:sym typeface="Arial"/>
                      </a:endParaRPr>
                    </a:p>
                  </a:txBody>
                  <a:tcPr marT="0" marB="0" marR="11200" marL="11200"/>
                </a:tc>
              </a:tr>
              <a:tr h="1454600">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latin typeface="Arial"/>
                          <a:ea typeface="Arial"/>
                          <a:cs typeface="Arial"/>
                          <a:sym typeface="Arial"/>
                        </a:rPr>
                        <a:t>Λήψεις βίντεο / Αφαίρεση αρχικών ήχων</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Απενεργοποιήστε άλλους από τη λήψη των βίντεό σας. Αφαιρέστε τον αρχικό ήχο, ώστε οι χρήστες να μην μπορούν να τον χρησιμοποιήσουν ξανά. Βοηθά στη μείωση της κακής χρήσης.</a:t>
                      </a:r>
                      <a:endParaRPr sz="2800" u="none" cap="none" strike="noStrike">
                        <a:latin typeface="Arial"/>
                        <a:ea typeface="Arial"/>
                        <a:cs typeface="Arial"/>
                        <a:sym typeface="Arial"/>
                      </a:endParaRPr>
                    </a:p>
                  </a:txBody>
                  <a:tcPr marT="0" marB="0" marR="11200" marL="11200"/>
                </a:tc>
              </a:tr>
              <a:tr h="955575">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latin typeface="Arial"/>
                          <a:ea typeface="Arial"/>
                          <a:cs typeface="Arial"/>
                          <a:sym typeface="Arial"/>
                        </a:rPr>
                        <a:t>Φίλτρα λέξεων-κλειδιών / περιεχομένου</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Αποκλείστε ή φιλτράρετε ορισμένες λέξεις/θέματα ώστε να μην εμφανίζονται στις ροές για εσάς/ακολουθείτε ή φιλτράρετε τα σχόλια.</a:t>
                      </a:r>
                      <a:endParaRPr sz="2800" u="none" cap="none" strike="noStrike">
                        <a:latin typeface="Arial"/>
                        <a:ea typeface="Arial"/>
                        <a:cs typeface="Arial"/>
                        <a:sym typeface="Arial"/>
                      </a:endParaRPr>
                    </a:p>
                  </a:txBody>
                  <a:tcPr marT="0" marB="0" marR="11200" marL="11200"/>
                </a:tc>
              </a:tr>
              <a:tr h="1030025">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latin typeface="Arial"/>
                          <a:ea typeface="Arial"/>
                          <a:cs typeface="Arial"/>
                          <a:sym typeface="Arial"/>
                        </a:rPr>
                        <a:t>Λειτουργία περιορισμένης πρόσβασης</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Περιορίζει την έκθεση σε "ενήλικα ή σύνθετα θέματα" - βοηθά αν θέλετε λιγότερο κίνδυνο να δείτε περιεχόμενο με το οποίο αισθάνεστε άβολα.</a:t>
                      </a:r>
                      <a:endParaRPr sz="2800" u="none" cap="none" strike="noStrike">
                        <a:latin typeface="Arial"/>
                        <a:ea typeface="Arial"/>
                        <a:cs typeface="Arial"/>
                        <a:sym typeface="Arial"/>
                      </a:endParaRPr>
                    </a:p>
                  </a:txBody>
                  <a:tcPr marT="0" marB="0" marR="11200" marL="11200"/>
                </a:tc>
              </a:tr>
              <a:tr h="1454600">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t>Λειτουργία Προστασίας </a:t>
                      </a:r>
                      <a:endParaRPr/>
                    </a:p>
                    <a:p>
                      <a:pPr indent="0" lvl="0" marL="0" marR="0" rtl="0" algn="ctr">
                        <a:lnSpc>
                          <a:spcPct val="115000"/>
                        </a:lnSpc>
                        <a:spcBef>
                          <a:spcPts val="0"/>
                        </a:spcBef>
                        <a:spcAft>
                          <a:spcPts val="0"/>
                        </a:spcAft>
                        <a:buClr>
                          <a:srgbClr val="000000"/>
                        </a:buClr>
                        <a:buSzPts val="2800"/>
                        <a:buFont typeface="Arial"/>
                        <a:buNone/>
                      </a:pPr>
                      <a:r>
                        <a:rPr b="0" lang="en-IE" sz="2800" u="none" cap="none" strike="noStrike"/>
                        <a:t>Δημιουργού</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Φιλτράρει ακατάλληλα ή βωμολοχικά σχόλια, σχόλια που έχουν αναφερθεί στο παρελθόν, δεν τους αρέσουν κ.λπ. Προσφέρει στους δημιουργούς περισσότερη ηρεμία.</a:t>
                      </a:r>
                      <a:endParaRPr sz="2800" u="none" cap="none" strike="noStrike">
                        <a:latin typeface="Arial"/>
                        <a:ea typeface="Arial"/>
                        <a:cs typeface="Arial"/>
                        <a:sym typeface="Arial"/>
                      </a:endParaRPr>
                    </a:p>
                  </a:txBody>
                  <a:tcPr marT="0" marB="0" marR="11200" marL="11200"/>
                </a:tc>
              </a:tr>
              <a:tr h="1892075">
                <a:tc>
                  <a:txBody>
                    <a:bodyPr/>
                    <a:lstStyle/>
                    <a:p>
                      <a:pPr indent="0" lvl="0" marL="0" marR="0" rtl="0" algn="ctr">
                        <a:lnSpc>
                          <a:spcPct val="115000"/>
                        </a:lnSpc>
                        <a:spcBef>
                          <a:spcPts val="0"/>
                        </a:spcBef>
                        <a:spcAft>
                          <a:spcPts val="0"/>
                        </a:spcAft>
                        <a:buClr>
                          <a:srgbClr val="000000"/>
                        </a:buClr>
                        <a:buSzPts val="2800"/>
                        <a:buFont typeface="Arial"/>
                        <a:buNone/>
                      </a:pPr>
                      <a:r>
                        <a:rPr b="0" lang="en-IE" sz="2800" u="none" cap="none" strike="noStrike">
                          <a:latin typeface="Arial"/>
                          <a:ea typeface="Arial"/>
                          <a:cs typeface="Arial"/>
                          <a:sym typeface="Arial"/>
                        </a:rPr>
                        <a:t>Μέτρα ασφαλείας</a:t>
                      </a:r>
                      <a:endParaRPr b="0" sz="2800" u="none" cap="none" strike="noStrike">
                        <a:latin typeface="Arial"/>
                        <a:ea typeface="Arial"/>
                        <a:cs typeface="Arial"/>
                        <a:sym typeface="Arial"/>
                      </a:endParaRPr>
                    </a:p>
                  </a:txBody>
                  <a:tcPr marT="0" marB="0" marR="11200" marL="11200"/>
                </a:tc>
                <a:tc>
                  <a:txBody>
                    <a:bodyPr/>
                    <a:lstStyle/>
                    <a:p>
                      <a:pPr indent="0" lvl="0" marL="0" marR="0" rtl="0" algn="l">
                        <a:lnSpc>
                          <a:spcPct val="115000"/>
                        </a:lnSpc>
                        <a:spcBef>
                          <a:spcPts val="0"/>
                        </a:spcBef>
                        <a:spcAft>
                          <a:spcPts val="0"/>
                        </a:spcAft>
                        <a:buClr>
                          <a:srgbClr val="000000"/>
                        </a:buClr>
                        <a:buSzPts val="2800"/>
                        <a:buFont typeface="Arial"/>
                        <a:buNone/>
                      </a:pPr>
                      <a:r>
                        <a:rPr lang="en-IE" sz="2800" u="none" cap="none" strike="noStrike"/>
                        <a:t>Περιλαμβάνει σύνδεση και επαλήθευση του αριθμού τηλεφώνου/email σας, επαλήθευση σε δύο βήματα (2FA), κλειδιά πρόσβασης, έλεγχο αξιόπιστων συσκευών, προβολή πρόσφατης δραστηριότητας σύνδεσης. Αυτά βοηθούν στην προστασία του λογαριασμού σας από παραβίαση ή κακή χρήση.</a:t>
                      </a:r>
                      <a:endParaRPr sz="2800" u="none" cap="none" strike="noStrike">
                        <a:latin typeface="Arial"/>
                        <a:ea typeface="Arial"/>
                        <a:cs typeface="Arial"/>
                        <a:sym typeface="Arial"/>
                      </a:endParaRPr>
                    </a:p>
                  </a:txBody>
                  <a:tcPr marT="0" marB="0" marR="11200" marL="11200"/>
                </a:tc>
              </a:tr>
            </a:tbl>
          </a:graphicData>
        </a:graphic>
      </p:graphicFrame>
      <p:sp>
        <p:nvSpPr>
          <p:cNvPr id="220" name="Google Shape;220;p1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51"/>
          <p:cNvSpPr txBox="1"/>
          <p:nvPr>
            <p:ph type="title"/>
          </p:nvPr>
        </p:nvSpPr>
        <p:spPr>
          <a:xfrm>
            <a:off x="1035568" y="1947183"/>
            <a:ext cx="22860001" cy="49121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IE" sz="3300"/>
              <a:t>Κάντε το TikTok ασφαλέστερο για εσάς</a:t>
            </a:r>
            <a:endParaRPr sz="3300">
              <a:latin typeface="Arial"/>
              <a:ea typeface="Arial"/>
              <a:cs typeface="Arial"/>
              <a:sym typeface="Arial"/>
            </a:endParaRPr>
          </a:p>
        </p:txBody>
      </p:sp>
      <p:sp>
        <p:nvSpPr>
          <p:cNvPr id="227" name="Google Shape;227;p51"/>
          <p:cNvSpPr txBox="1"/>
          <p:nvPr>
            <p:ph idx="1" type="body"/>
          </p:nvPr>
        </p:nvSpPr>
        <p:spPr>
          <a:xfrm>
            <a:off x="1035568" y="2939143"/>
            <a:ext cx="21367232" cy="8624207"/>
          </a:xfrm>
          <a:prstGeom prst="rect">
            <a:avLst/>
          </a:prstGeom>
          <a:noFill/>
          <a:ln>
            <a:noFill/>
          </a:ln>
        </p:spPr>
        <p:txBody>
          <a:bodyPr anchorCtr="0" anchor="t" bIns="0" lIns="0" spcFirstLastPara="1" rIns="0" wrap="square" tIns="0">
            <a:normAutofit fontScale="92500"/>
          </a:bodyPr>
          <a:lstStyle/>
          <a:p>
            <a:pPr indent="0" lvl="0" marL="0" rtl="0" algn="just">
              <a:lnSpc>
                <a:spcPct val="150000"/>
              </a:lnSpc>
              <a:spcBef>
                <a:spcPts val="0"/>
              </a:spcBef>
              <a:spcAft>
                <a:spcPts val="0"/>
              </a:spcAft>
              <a:buSzPct val="115315"/>
              <a:buNone/>
            </a:pPr>
            <a:r>
              <a:rPr lang="en-IE" sz="3000"/>
              <a:t>Ας υποθέσουμε ότι εγγραφήκατε πρόσφατα στο TikTok και προσπαθείτε να κάνετε τον λογαριασμό σας όσο το δυνατόν ασφαλέστερο.</a:t>
            </a:r>
            <a:endParaRPr/>
          </a:p>
          <a:p>
            <a:pPr indent="0" lvl="0" marL="0" rtl="0" algn="just">
              <a:lnSpc>
                <a:spcPct val="150000"/>
              </a:lnSpc>
              <a:spcBef>
                <a:spcPts val="0"/>
              </a:spcBef>
              <a:spcAft>
                <a:spcPts val="0"/>
              </a:spcAft>
              <a:buSzPct val="115315"/>
              <a:buNone/>
            </a:pPr>
            <a:r>
              <a:t/>
            </a:r>
            <a:endParaRPr sz="3000">
              <a:latin typeface="Arial"/>
              <a:ea typeface="Arial"/>
              <a:cs typeface="Arial"/>
              <a:sym typeface="Arial"/>
            </a:endParaRPr>
          </a:p>
          <a:p>
            <a:pPr indent="0" lvl="0" marL="0" rtl="0" algn="just">
              <a:lnSpc>
                <a:spcPct val="150000"/>
              </a:lnSpc>
              <a:spcBef>
                <a:spcPts val="0"/>
              </a:spcBef>
              <a:spcAft>
                <a:spcPts val="0"/>
              </a:spcAft>
              <a:buSzPct val="115315"/>
              <a:buNone/>
            </a:pPr>
            <a:r>
              <a:rPr lang="en-IE" sz="3000"/>
              <a:t>Πώς να αποκτήσετε πρόσβαση / να χρησιμοποιήσετε αυτές τις δυνατότητες:</a:t>
            </a:r>
            <a:endParaRPr sz="3000">
              <a:latin typeface="Arial"/>
              <a:ea typeface="Arial"/>
              <a:cs typeface="Arial"/>
              <a:sym typeface="Arial"/>
            </a:endParaRPr>
          </a:p>
          <a:p>
            <a:pPr indent="0" lvl="0" marL="0" rtl="0" algn="just">
              <a:lnSpc>
                <a:spcPct val="150000"/>
              </a:lnSpc>
              <a:spcBef>
                <a:spcPts val="0"/>
              </a:spcBef>
              <a:spcAft>
                <a:spcPts val="0"/>
              </a:spcAft>
              <a:buSzPct val="115315"/>
              <a:buNone/>
            </a:pPr>
            <a:r>
              <a:rPr lang="en-IE" sz="3000"/>
              <a:t>1. Ανοίξτε την εφαρμογή TikTok και μεταβείτε στο Προφίλ → Μενού (☰ ή τρεις κουκκίδες) → Ρυθμίσεις &amp; απόρρητο.</a:t>
            </a:r>
            <a:endParaRPr/>
          </a:p>
          <a:p>
            <a:pPr indent="0" lvl="0" marL="0" rtl="0" algn="just">
              <a:lnSpc>
                <a:spcPct val="150000"/>
              </a:lnSpc>
              <a:spcBef>
                <a:spcPts val="0"/>
              </a:spcBef>
              <a:spcAft>
                <a:spcPts val="0"/>
              </a:spcAft>
              <a:buSzPct val="115315"/>
              <a:buNone/>
            </a:pPr>
            <a:r>
              <a:rPr lang="en-IE" sz="3000"/>
              <a:t>2. Για ρυθμίσεις απορρήτου: αναζητήστε την ενότητα "Απόρρητο" — πράγματα όπως απόρρητο λογαριασμού, σχόλια, ρυθμίσεις μηνυμάτων, δικαιώματα ντουέτου/βελονιάς.</a:t>
            </a:r>
            <a:endParaRPr/>
          </a:p>
          <a:p>
            <a:pPr indent="0" lvl="0" marL="0" rtl="0" algn="just">
              <a:lnSpc>
                <a:spcPct val="150000"/>
              </a:lnSpc>
              <a:spcBef>
                <a:spcPts val="0"/>
              </a:spcBef>
              <a:spcAft>
                <a:spcPts val="0"/>
              </a:spcAft>
              <a:buSzPct val="115315"/>
              <a:buNone/>
            </a:pPr>
            <a:r>
              <a:rPr lang="en-IE" sz="3000"/>
              <a:t>3. Για φίλτρα ασφάλειας/περιεχομένου: ανατρέξτε στις Προτιμήσεις περιεχομένου, Ψηφιακή ευημερία, Περιορισμένη λειτουργία.</a:t>
            </a:r>
            <a:endParaRPr/>
          </a:p>
          <a:p>
            <a:pPr indent="0" lvl="0" marL="0" rtl="0" algn="just">
              <a:lnSpc>
                <a:spcPct val="150000"/>
              </a:lnSpc>
              <a:spcBef>
                <a:spcPts val="0"/>
              </a:spcBef>
              <a:spcAft>
                <a:spcPts val="0"/>
              </a:spcAft>
              <a:buSzPct val="115315"/>
              <a:buNone/>
            </a:pPr>
            <a:r>
              <a:rPr lang="en-IE" sz="3000"/>
              <a:t>4. Για ασφάλεια: μεταβείτε στην ενότητα Ασφάλεια &amp; Δικαιώματα (ή παρόμοια), ρυθμίστε το 2FA, συνδέστε email/τηλέφωνο, ελέγξτε συσκευές.</a:t>
            </a:r>
            <a:endParaRPr/>
          </a:p>
          <a:p>
            <a:pPr indent="0" lvl="0" marL="0" rtl="0" algn="just">
              <a:lnSpc>
                <a:spcPct val="150000"/>
              </a:lnSpc>
              <a:spcBef>
                <a:spcPts val="0"/>
              </a:spcBef>
              <a:spcAft>
                <a:spcPts val="0"/>
              </a:spcAft>
              <a:buSzPct val="115315"/>
              <a:buNone/>
            </a:pPr>
            <a:r>
              <a:rPr lang="en-IE" sz="3000"/>
              <a:t>5. Για αναφορές: Μενού (☰ ή τρεις κουκκίδες) → Επιλέξτε Αναφορά &amp; επιλέξτε τον λόγο για την αναφορά.</a:t>
            </a:r>
            <a:endParaRPr/>
          </a:p>
          <a:p>
            <a:pPr indent="0" lvl="0" marL="0" rtl="0" algn="just">
              <a:lnSpc>
                <a:spcPct val="150000"/>
              </a:lnSpc>
              <a:spcBef>
                <a:spcPts val="0"/>
              </a:spcBef>
              <a:spcAft>
                <a:spcPts val="0"/>
              </a:spcAft>
              <a:buSzPct val="115315"/>
              <a:buNone/>
            </a:pPr>
            <a:r>
              <a:t/>
            </a:r>
            <a:endParaRPr sz="3000">
              <a:latin typeface="Arial"/>
              <a:ea typeface="Arial"/>
              <a:cs typeface="Arial"/>
              <a:sym typeface="Arial"/>
            </a:endParaRPr>
          </a:p>
          <a:p>
            <a:pPr indent="0" lvl="0" marL="0" rtl="0" algn="just">
              <a:lnSpc>
                <a:spcPct val="150000"/>
              </a:lnSpc>
              <a:spcBef>
                <a:spcPts val="0"/>
              </a:spcBef>
              <a:spcAft>
                <a:spcPts val="0"/>
              </a:spcAft>
              <a:buSzPct val="100901"/>
              <a:buNone/>
            </a:pPr>
            <a:r>
              <a:rPr lang="en-IE" sz="3000"/>
              <a:t>Για περισσότερες πληροφορίες σχετικά με τον τρόπο ενεργοποίησης των ρυθμίσεων απορρήτου και ασφάλειας του TikTok, ακολουθήστε αυτόν τον </a:t>
            </a:r>
            <a:r>
              <a:rPr lang="en-IE" sz="3000" u="sng">
                <a:solidFill>
                  <a:schemeClr val="hlink"/>
                </a:solidFill>
                <a:hlinkClick r:id="rId3"/>
              </a:rPr>
              <a:t>σύνδεσμο</a:t>
            </a:r>
            <a:r>
              <a:rPr lang="en-IE" sz="3000"/>
              <a:t>.</a:t>
            </a:r>
            <a:endParaRPr sz="3000">
              <a:latin typeface="Arial"/>
              <a:ea typeface="Arial"/>
              <a:cs typeface="Arial"/>
              <a:sym typeface="Arial"/>
            </a:endParaRPr>
          </a:p>
          <a:p>
            <a:pPr indent="0" lvl="0" marL="0" rtl="0" algn="l">
              <a:lnSpc>
                <a:spcPct val="150000"/>
              </a:lnSpc>
              <a:spcBef>
                <a:spcPts val="0"/>
              </a:spcBef>
              <a:spcAft>
                <a:spcPts val="0"/>
              </a:spcAft>
              <a:buClr>
                <a:srgbClr val="323232"/>
              </a:buClr>
              <a:buSzPct val="123552"/>
              <a:buNone/>
            </a:pPr>
            <a:r>
              <a:t/>
            </a:r>
            <a:endParaRPr sz="2800"/>
          </a:p>
        </p:txBody>
      </p:sp>
      <p:sp>
        <p:nvSpPr>
          <p:cNvPr id="228" name="Google Shape;228;p5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52"/>
          <p:cNvSpPr txBox="1"/>
          <p:nvPr>
            <p:ph type="title"/>
          </p:nvPr>
        </p:nvSpPr>
        <p:spPr>
          <a:xfrm>
            <a:off x="3548743" y="1947183"/>
            <a:ext cx="15485706" cy="1030838"/>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202020"/>
              <a:buNone/>
            </a:pPr>
            <a:r>
              <a:rPr lang="en-IE" sz="4400"/>
              <a:t>Βίντεο σχετικά με τον τρόπο διόρθωσης των ρυθμίσεων απορρήτου του TikTok</a:t>
            </a:r>
            <a:endParaRPr>
              <a:latin typeface="Arial"/>
              <a:ea typeface="Arial"/>
              <a:cs typeface="Arial"/>
              <a:sym typeface="Arial"/>
            </a:endParaRPr>
          </a:p>
        </p:txBody>
      </p:sp>
      <p:sp>
        <p:nvSpPr>
          <p:cNvPr id="235" name="Google Shape;235;p52"/>
          <p:cNvSpPr txBox="1"/>
          <p:nvPr>
            <p:ph idx="1" type="body"/>
          </p:nvPr>
        </p:nvSpPr>
        <p:spPr>
          <a:xfrm>
            <a:off x="1035568" y="3489649"/>
            <a:ext cx="17998881" cy="8098972"/>
          </a:xfrm>
          <a:prstGeom prst="rect">
            <a:avLst/>
          </a:prstGeom>
          <a:noFill/>
          <a:ln>
            <a:noFill/>
          </a:ln>
        </p:spPr>
        <p:txBody>
          <a:bodyPr anchorCtr="0" anchor="t" bIns="0" lIns="0" spcFirstLastPara="1" rIns="0" wrap="square" tIns="0">
            <a:normAutofit/>
          </a:bodyPr>
          <a:lstStyle/>
          <a:p>
            <a:pPr indent="-336550" lvl="0" marL="514350" rtl="0" algn="l">
              <a:lnSpc>
                <a:spcPct val="150000"/>
              </a:lnSpc>
              <a:spcBef>
                <a:spcPts val="0"/>
              </a:spcBef>
              <a:spcAft>
                <a:spcPts val="0"/>
              </a:spcAft>
              <a:buClr>
                <a:srgbClr val="323232"/>
              </a:buClr>
              <a:buSzPts val="2800"/>
              <a:buFont typeface="Arial"/>
              <a:buNone/>
            </a:pPr>
            <a:r>
              <a:t/>
            </a:r>
            <a:endParaRPr sz="2800"/>
          </a:p>
          <a:p>
            <a:pPr indent="0" lvl="0" marL="0" rtl="0" algn="l">
              <a:lnSpc>
                <a:spcPct val="150000"/>
              </a:lnSpc>
              <a:spcBef>
                <a:spcPts val="0"/>
              </a:spcBef>
              <a:spcAft>
                <a:spcPts val="0"/>
              </a:spcAft>
              <a:buClr>
                <a:srgbClr val="323232"/>
              </a:buClr>
              <a:buSzPts val="3200"/>
              <a:buNone/>
            </a:pPr>
            <a:r>
              <a:t/>
            </a:r>
            <a:endParaRPr sz="2800"/>
          </a:p>
        </p:txBody>
      </p:sp>
      <p:pic>
        <p:nvPicPr>
          <p:cNvPr id="236" name="Google Shape;236;p52" title="How To Fix TikTok Privacy Settings"/>
          <p:cNvPicPr preferRelativeResize="0"/>
          <p:nvPr/>
        </p:nvPicPr>
        <p:blipFill rotWithShape="1">
          <a:blip r:embed="rId3">
            <a:alphaModFix/>
          </a:blip>
          <a:srcRect b="0" l="0" r="0" t="0"/>
          <a:stretch/>
        </p:blipFill>
        <p:spPr>
          <a:xfrm>
            <a:off x="3794449" y="3473418"/>
            <a:ext cx="15240000" cy="8610600"/>
          </a:xfrm>
          <a:prstGeom prst="rect">
            <a:avLst/>
          </a:prstGeom>
          <a:noFill/>
          <a:ln>
            <a:noFill/>
          </a:ln>
        </p:spPr>
      </p:pic>
      <p:sp>
        <p:nvSpPr>
          <p:cNvPr id="237" name="Google Shape;237;p5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
                                        <p:tgtEl>
                                          <p:spTgt spid="2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lang="en-IE" sz="8000"/>
              <a:t>Δραστηριότητα 1</a:t>
            </a:r>
            <a:endParaRPr sz="800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1"/>
          <p:cNvSpPr txBox="1"/>
          <p:nvPr>
            <p:ph idx="1" type="body"/>
          </p:nvPr>
        </p:nvSpPr>
        <p:spPr>
          <a:xfrm>
            <a:off x="7119257" y="762000"/>
            <a:ext cx="15675429" cy="12409715"/>
          </a:xfrm>
          <a:prstGeom prst="rect">
            <a:avLst/>
          </a:prstGeom>
          <a:noFill/>
          <a:ln>
            <a:noFill/>
          </a:ln>
        </p:spPr>
        <p:txBody>
          <a:bodyPr anchorCtr="0" anchor="t" bIns="0" lIns="0" spcFirstLastPara="1" rIns="0" wrap="square" tIns="0">
            <a:noAutofit/>
          </a:bodyPr>
          <a:lstStyle/>
          <a:p>
            <a:pPr indent="0" lvl="0" marL="0" rtl="0" algn="just">
              <a:lnSpc>
                <a:spcPct val="170000"/>
              </a:lnSpc>
              <a:spcBef>
                <a:spcPts val="0"/>
              </a:spcBef>
              <a:spcAft>
                <a:spcPts val="0"/>
              </a:spcAft>
              <a:buSzPts val="2800"/>
              <a:buNone/>
            </a:pPr>
            <a:r>
              <a:rPr b="1" lang="en-IE" sz="2800"/>
              <a:t>Δίχτυ ασφαλείας στο διαδίκτυο</a:t>
            </a:r>
            <a:endParaRPr/>
          </a:p>
          <a:p>
            <a:pPr indent="0" lvl="0" marL="0" rtl="0" algn="just">
              <a:lnSpc>
                <a:spcPct val="170000"/>
              </a:lnSpc>
              <a:spcBef>
                <a:spcPts val="0"/>
              </a:spcBef>
              <a:spcAft>
                <a:spcPts val="0"/>
              </a:spcAft>
              <a:buSzPts val="2800"/>
              <a:buNone/>
            </a:pPr>
            <a:r>
              <a:rPr lang="en-IE" sz="2800"/>
              <a:t>Αυτή η δραστηριότητα θα σας βοηθήσει να σκεφτείτε πώς μπορείτε να αναλάβετε την ευθύνη για την ασφάλειά σας στο διαδίκτυο, ενθαρρύνοντας παράλληλα την ψηφιακή επικοινωνία με σεβασμό.</a:t>
            </a:r>
            <a:endParaRPr sz="2800">
              <a:latin typeface="Arial"/>
              <a:ea typeface="Arial"/>
              <a:cs typeface="Arial"/>
              <a:sym typeface="Arial"/>
            </a:endParaRPr>
          </a:p>
          <a:p>
            <a:pPr indent="0" lvl="0" marL="0" rtl="0" algn="just">
              <a:lnSpc>
                <a:spcPct val="170000"/>
              </a:lnSpc>
              <a:spcBef>
                <a:spcPts val="0"/>
              </a:spcBef>
              <a:spcAft>
                <a:spcPts val="0"/>
              </a:spcAft>
              <a:buSzPts val="2800"/>
              <a:buNone/>
            </a:pPr>
            <a:r>
              <a:rPr b="1" lang="en-IE" sz="2800"/>
              <a:t>Βήμα 1. </a:t>
            </a:r>
            <a:r>
              <a:rPr lang="en-IE" sz="2800"/>
              <a:t>Δημιουργήστε έναν χάρτη σκέψης σχεδιάζοντας ένα συννεφάκι στη μέση ενός χαρτιού Α4:</a:t>
            </a:r>
            <a:br>
              <a:rPr lang="en-IE" sz="2800"/>
            </a:br>
            <a:r>
              <a:rPr lang="en-IE" sz="2800"/>
              <a:t>Γράψτε «Το Δικό μου Δίκτυο Ασφάλειας στο Διαδίκτυο» στη μέση της σελίδας σας (ή χρησιμοποιήστε ένα ψηφιακό εργαλείο χαρτογράφησης μυαλού).</a:t>
            </a:r>
            <a:endParaRPr sz="2800">
              <a:latin typeface="Arial"/>
              <a:ea typeface="Arial"/>
              <a:cs typeface="Arial"/>
              <a:sym typeface="Arial"/>
            </a:endParaRPr>
          </a:p>
          <a:p>
            <a:pPr indent="0" lvl="0" marL="0" rtl="0" algn="just">
              <a:lnSpc>
                <a:spcPct val="170000"/>
              </a:lnSpc>
              <a:spcBef>
                <a:spcPts val="0"/>
              </a:spcBef>
              <a:spcAft>
                <a:spcPts val="0"/>
              </a:spcAft>
              <a:buSzPts val="2800"/>
              <a:buNone/>
            </a:pPr>
            <a:r>
              <a:rPr b="1" lang="en-IE" sz="2800"/>
              <a:t>Βήμα 2. </a:t>
            </a:r>
            <a:r>
              <a:rPr lang="en-IE" sz="2800"/>
              <a:t>Προσθέστε κύριους κλάδους γύρω από το κέντρο:</a:t>
            </a:r>
            <a:endParaRPr sz="2800"/>
          </a:p>
          <a:p>
            <a:pPr indent="-857250" lvl="1" marL="1314450" rtl="0" algn="just">
              <a:lnSpc>
                <a:spcPct val="170000"/>
              </a:lnSpc>
              <a:spcBef>
                <a:spcPts val="0"/>
              </a:spcBef>
              <a:spcAft>
                <a:spcPts val="0"/>
              </a:spcAft>
              <a:buSzPts val="2800"/>
              <a:buFont typeface="Courier New"/>
              <a:buChar char="o"/>
            </a:pPr>
            <a:r>
              <a:rPr lang="en-IE" sz="2800"/>
              <a:t>Προστατεύω τον εαυτό μου - να μην μοιράζομαι προσωπικές πληροφορίες με αγνώστους, να χρησιμοποιώ ρυθμίσεις απορρήτου και να θέτω προσωπικά όρια.</a:t>
            </a:r>
            <a:br>
              <a:rPr lang="en-IE" sz="2800"/>
            </a:br>
            <a:r>
              <a:rPr lang="en-IE" sz="2800"/>
              <a:t>Ανταπόκριση σε κινδύνους - αποκλεισμός/αναφορά επιβλαβών μηνυμάτων, διατήρηση στιγμιότυπων οθόνης ως αποδεικτικών στοιχείων.</a:t>
            </a:r>
            <a:br>
              <a:rPr lang="en-IE" sz="2800"/>
            </a:br>
            <a:r>
              <a:rPr lang="en-IE" sz="2800"/>
              <a:t>Ενθάρρυνση του σεβασμού - να καταγγέλλετε την τοξική συμπεριφορά με σεβασμό, να είστε θετικό πρότυπο στο διαδίκτυο.</a:t>
            </a:r>
            <a:br>
              <a:rPr lang="en-IE" sz="2800"/>
            </a:br>
            <a:r>
              <a:rPr lang="en-IE" sz="2800"/>
              <a:t>Συστήματα υποστήριξης - έμπιστοι ενήλικες, φίλοι ή σχολικό προσωπικό με το οποίο μπορώ να απευθυνθώ.</a:t>
            </a:r>
            <a:br>
              <a:rPr lang="en-IE" sz="2800"/>
            </a:br>
            <a:r>
              <a:rPr lang="en-IE" sz="2800"/>
              <a:t>Ψηφιακές συνήθειες - παύση πριν από την ανάρτηση, έλεγχος γεγονότων, σκέψη για τον τόνο.</a:t>
            </a:r>
            <a:endParaRPr sz="2800"/>
          </a:p>
        </p:txBody>
      </p:sp>
      <p:sp>
        <p:nvSpPr>
          <p:cNvPr id="249" name="Google Shape;249;p21"/>
          <p:cNvSpPr txBox="1"/>
          <p:nvPr>
            <p:ph type="title"/>
          </p:nvPr>
        </p:nvSpPr>
        <p:spPr>
          <a:xfrm>
            <a:off x="926353" y="1632858"/>
            <a:ext cx="3810001" cy="1545771"/>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IE" sz="3300"/>
              <a:t>Χρόνος δραστηριότητας</a:t>
            </a:r>
            <a:endParaRPr b="1" sz="3300">
              <a:latin typeface="Arial"/>
              <a:ea typeface="Arial"/>
              <a:cs typeface="Arial"/>
              <a:sym typeface="Arial"/>
            </a:endParaRPr>
          </a:p>
        </p:txBody>
      </p:sp>
      <p:pic>
        <p:nvPicPr>
          <p:cNvPr descr="Dance with solid fill" id="250" name="Google Shape;250;p21"/>
          <p:cNvPicPr preferRelativeResize="0"/>
          <p:nvPr/>
        </p:nvPicPr>
        <p:blipFill rotWithShape="1">
          <a:blip r:embed="rId3">
            <a:alphaModFix/>
          </a:blip>
          <a:srcRect b="0" l="0" r="0" t="0"/>
          <a:stretch/>
        </p:blipFill>
        <p:spPr>
          <a:xfrm>
            <a:off x="926353" y="4180541"/>
            <a:ext cx="2438400" cy="2438400"/>
          </a:xfrm>
          <a:prstGeom prst="rect">
            <a:avLst/>
          </a:prstGeom>
          <a:noFill/>
          <a:ln>
            <a:noFill/>
          </a:ln>
        </p:spPr>
      </p:pic>
      <p:sp>
        <p:nvSpPr>
          <p:cNvPr id="251" name="Google Shape;251;p2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53"/>
          <p:cNvSpPr txBox="1"/>
          <p:nvPr>
            <p:ph idx="1" type="body"/>
          </p:nvPr>
        </p:nvSpPr>
        <p:spPr>
          <a:xfrm>
            <a:off x="7489371" y="1298870"/>
            <a:ext cx="14570529" cy="10640142"/>
          </a:xfrm>
          <a:prstGeom prst="rect">
            <a:avLst/>
          </a:prstGeom>
          <a:noFill/>
          <a:ln>
            <a:noFill/>
          </a:ln>
        </p:spPr>
        <p:txBody>
          <a:bodyPr anchorCtr="0" anchor="t" bIns="0" lIns="0" spcFirstLastPara="1" rIns="0" wrap="square" tIns="0">
            <a:normAutofit/>
          </a:bodyPr>
          <a:lstStyle/>
          <a:p>
            <a:pPr indent="0" lvl="0" marL="0" rtl="0" algn="l">
              <a:lnSpc>
                <a:spcPct val="170000"/>
              </a:lnSpc>
              <a:spcBef>
                <a:spcPts val="0"/>
              </a:spcBef>
              <a:spcAft>
                <a:spcPts val="0"/>
              </a:spcAft>
              <a:buSzPts val="2800"/>
              <a:buNone/>
            </a:pPr>
            <a:r>
              <a:rPr b="1" lang="en-IE" sz="2800"/>
              <a:t>Βήμα 3</a:t>
            </a:r>
            <a:r>
              <a:rPr lang="en-IE" sz="2800"/>
              <a:t>. Επεκτείνετε κάθε κλάδο με προσωπικές στρατηγικές:</a:t>
            </a:r>
            <a:endParaRPr sz="2800"/>
          </a:p>
          <a:p>
            <a:pPr indent="0" lvl="0" marL="0" rtl="0" algn="l">
              <a:lnSpc>
                <a:spcPct val="170000"/>
              </a:lnSpc>
              <a:spcBef>
                <a:spcPts val="0"/>
              </a:spcBef>
              <a:spcAft>
                <a:spcPts val="0"/>
              </a:spcAft>
              <a:buSzPts val="2800"/>
              <a:buNone/>
            </a:pPr>
            <a:r>
              <a:rPr lang="en-IE" sz="2800"/>
              <a:t>Κάτω από κάθε επικεφαλίδα, σκεφτείτε συγκεκριμένα παραδείγματα που λειτουργούν για εσάς. Για παράδειγμα:</a:t>
            </a:r>
            <a:endParaRPr sz="2800"/>
          </a:p>
          <a:p>
            <a:pPr indent="-571500" lvl="0" marL="571500" rtl="0" algn="l">
              <a:lnSpc>
                <a:spcPct val="170000"/>
              </a:lnSpc>
              <a:spcBef>
                <a:spcPts val="0"/>
              </a:spcBef>
              <a:spcAft>
                <a:spcPts val="0"/>
              </a:spcAft>
              <a:buSzPts val="2800"/>
              <a:buFont typeface="Arial"/>
              <a:buChar char="•"/>
            </a:pPr>
            <a:r>
              <a:rPr lang="en-IE" sz="2800"/>
              <a:t>Προστατεύω τον εαυτό μου: «Δεν δέχομαι αιτήματα φιλίας από άτομα που δεν γνωρίζω εκτός σύνδεσης».</a:t>
            </a:r>
            <a:br>
              <a:rPr lang="en-IE" sz="2800"/>
            </a:br>
            <a:r>
              <a:rPr lang="en-IE" sz="2800"/>
              <a:t>Συστήματα υποστήριξης: «Αν κάτι αισθάνομαι ανασφαλές, θα μιλήσω με τον δάσκαλό μου ή τον μεγαλύτερο αδερφό μου».</a:t>
            </a:r>
            <a:endParaRPr/>
          </a:p>
          <a:p>
            <a:pPr indent="-679450" lvl="1" marL="1314450" rtl="0" algn="l">
              <a:lnSpc>
                <a:spcPct val="170000"/>
              </a:lnSpc>
              <a:spcBef>
                <a:spcPts val="0"/>
              </a:spcBef>
              <a:spcAft>
                <a:spcPts val="0"/>
              </a:spcAft>
              <a:buSzPts val="2800"/>
              <a:buFont typeface="Courier New"/>
              <a:buNone/>
            </a:pPr>
            <a:r>
              <a:t/>
            </a:r>
            <a:endParaRPr b="1" sz="2800"/>
          </a:p>
          <a:p>
            <a:pPr indent="0" lvl="0" marL="0" rtl="0" algn="l">
              <a:lnSpc>
                <a:spcPct val="170000"/>
              </a:lnSpc>
              <a:spcBef>
                <a:spcPts val="0"/>
              </a:spcBef>
              <a:spcAft>
                <a:spcPts val="0"/>
              </a:spcAft>
              <a:buSzPts val="2800"/>
              <a:buNone/>
            </a:pPr>
            <a:r>
              <a:rPr b="1" lang="en-IE" sz="2800"/>
              <a:t>Βήμα 4. </a:t>
            </a:r>
            <a:r>
              <a:rPr lang="en-IE" sz="2800"/>
              <a:t>Αντανακλάτε:</a:t>
            </a:r>
            <a:endParaRPr/>
          </a:p>
          <a:p>
            <a:pPr indent="0" lvl="0" marL="0" rtl="0" algn="l">
              <a:lnSpc>
                <a:spcPct val="170000"/>
              </a:lnSpc>
              <a:spcBef>
                <a:spcPts val="0"/>
              </a:spcBef>
              <a:spcAft>
                <a:spcPts val="0"/>
              </a:spcAft>
              <a:buSzPts val="2800"/>
              <a:buNone/>
            </a:pPr>
            <a:r>
              <a:rPr lang="en-IE" sz="2800"/>
              <a:t>Μόλις ολοκληρωθεί ο χάρτης σκέψης σας, αναρωτηθείτε:</a:t>
            </a:r>
            <a:endParaRPr/>
          </a:p>
          <a:p>
            <a:pPr indent="-457200" lvl="0" marL="457200" rtl="0" algn="l">
              <a:lnSpc>
                <a:spcPct val="170000"/>
              </a:lnSpc>
              <a:spcBef>
                <a:spcPts val="0"/>
              </a:spcBef>
              <a:spcAft>
                <a:spcPts val="0"/>
              </a:spcAft>
              <a:buSzPts val="2800"/>
              <a:buFont typeface="Arial"/>
              <a:buChar char="•"/>
            </a:pPr>
            <a:r>
              <a:rPr lang="en-IE" sz="2800"/>
              <a:t>Ποια περιοχή είναι η πιο δυνατή μου;</a:t>
            </a:r>
            <a:br>
              <a:rPr lang="en-IE" sz="2800"/>
            </a:br>
            <a:r>
              <a:rPr lang="en-IE" sz="2800"/>
              <a:t>Ποιον τομέα πρέπει να βελτιώσω;</a:t>
            </a:r>
            <a:br>
              <a:rPr lang="en-IE" sz="2800"/>
            </a:br>
            <a:r>
              <a:rPr lang="en-IE" sz="2800"/>
              <a:t>Πώς μπορώ να ενθαρρύνω τους συνομηλίκους να δημιουργήσουν επίσης τα δικά τους δίχτυα ασφαλείας;</a:t>
            </a:r>
            <a:endParaRPr sz="2800"/>
          </a:p>
        </p:txBody>
      </p:sp>
      <p:sp>
        <p:nvSpPr>
          <p:cNvPr id="258" name="Google Shape;258;p53"/>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IE" sz="3300"/>
              <a:t>Χρόνος δραστηριότητας</a:t>
            </a:r>
            <a:endParaRPr b="1" sz="3300">
              <a:latin typeface="Arial"/>
              <a:ea typeface="Arial"/>
              <a:cs typeface="Arial"/>
              <a:sym typeface="Arial"/>
            </a:endParaRPr>
          </a:p>
        </p:txBody>
      </p:sp>
      <p:pic>
        <p:nvPicPr>
          <p:cNvPr descr="Dance with solid fill" id="259" name="Google Shape;259;p53"/>
          <p:cNvPicPr preferRelativeResize="0"/>
          <p:nvPr/>
        </p:nvPicPr>
        <p:blipFill rotWithShape="1">
          <a:blip r:embed="rId3">
            <a:alphaModFix/>
          </a:blip>
          <a:srcRect b="0" l="0" r="0" t="0"/>
          <a:stretch/>
        </p:blipFill>
        <p:spPr>
          <a:xfrm>
            <a:off x="926353" y="4180541"/>
            <a:ext cx="2438400" cy="2438400"/>
          </a:xfrm>
          <a:prstGeom prst="rect">
            <a:avLst/>
          </a:prstGeom>
          <a:noFill/>
          <a:ln>
            <a:noFill/>
          </a:ln>
        </p:spPr>
      </p:pic>
      <p:sp>
        <p:nvSpPr>
          <p:cNvPr id="260" name="Google Shape;260;p5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2"/>
          <p:cNvSpPr txBox="1"/>
          <p:nvPr>
            <p:ph type="title"/>
          </p:nvPr>
        </p:nvSpPr>
        <p:spPr>
          <a:xfrm>
            <a:off x="914326" y="956005"/>
            <a:ext cx="22860001" cy="599219"/>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IE" sz="3300"/>
              <a:t>Ερωτήσεις προβληματισμού</a:t>
            </a:r>
            <a:endParaRPr sz="3300">
              <a:latin typeface="Arial"/>
              <a:ea typeface="Arial"/>
              <a:cs typeface="Arial"/>
              <a:sym typeface="Arial"/>
            </a:endParaRPr>
          </a:p>
        </p:txBody>
      </p:sp>
      <p:sp>
        <p:nvSpPr>
          <p:cNvPr id="266" name="Google Shape;266;p22"/>
          <p:cNvSpPr/>
          <p:nvPr/>
        </p:nvSpPr>
        <p:spPr>
          <a:xfrm>
            <a:off x="914326" y="1834722"/>
            <a:ext cx="6672642" cy="9540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Ποιο μέρος της ασφάλειάς σας στο διαδίκτυο είναι πιο δυνατό και γιατί;</a:t>
            </a:r>
            <a:endParaRPr b="1" i="0" sz="2800" u="none" cap="none" strike="noStrike">
              <a:solidFill>
                <a:srgbClr val="181A3C"/>
              </a:solidFill>
              <a:latin typeface="Arial"/>
              <a:ea typeface="Arial"/>
              <a:cs typeface="Arial"/>
              <a:sym typeface="Arial"/>
            </a:endParaRPr>
          </a:p>
        </p:txBody>
      </p:sp>
      <p:sp>
        <p:nvSpPr>
          <p:cNvPr id="267" name="Google Shape;267;p22"/>
          <p:cNvSpPr/>
          <p:nvPr/>
        </p:nvSpPr>
        <p:spPr>
          <a:xfrm>
            <a:off x="914326" y="2700815"/>
            <a:ext cx="7824432" cy="2862282"/>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en-IE" sz="2400" u="none" cap="none" strike="noStrike">
                <a:solidFill>
                  <a:srgbClr val="7F7F7F"/>
                </a:solidFill>
                <a:latin typeface="Arial"/>
                <a:ea typeface="Arial"/>
                <a:cs typeface="Arial"/>
                <a:sym typeface="Arial"/>
              </a:rPr>
              <a:t>Σκεφτείτε τις στρατηγικές που χρησιμοποιείτε με σιγουριά, όπως η χρήση ισχυρών κωδικών πρόσβασης και η αποφυγή υπερβολικής κοινής χρήσης. Γιατί αισθάνεστε ασφαλείς σε αυτούς τους τομείς - ήταν μέσω εμπειρίας, εκπαίδευσης ή προσωπικών αξιών;</a:t>
            </a:r>
            <a:endParaRPr b="0" i="0" sz="2400" u="none" cap="none" strike="noStrike">
              <a:solidFill>
                <a:srgbClr val="000000"/>
              </a:solidFill>
              <a:latin typeface="Arial"/>
              <a:ea typeface="Arial"/>
              <a:cs typeface="Arial"/>
              <a:sym typeface="Arial"/>
            </a:endParaRPr>
          </a:p>
        </p:txBody>
      </p:sp>
      <p:sp>
        <p:nvSpPr>
          <p:cNvPr id="268" name="Google Shape;268;p22"/>
          <p:cNvSpPr/>
          <p:nvPr/>
        </p:nvSpPr>
        <p:spPr>
          <a:xfrm>
            <a:off x="914326" y="7642835"/>
            <a:ext cx="7580923" cy="4524275"/>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en-IE" sz="2400" u="none" cap="none" strike="noStrike">
                <a:solidFill>
                  <a:srgbClr val="7F7F7F"/>
                </a:solidFill>
                <a:latin typeface="Arial"/>
                <a:ea typeface="Arial"/>
                <a:cs typeface="Arial"/>
                <a:sym typeface="Arial"/>
              </a:rPr>
              <a:t>Προσδιορίστε καταστάσεις που σας έκαναν να αισθάνεστε άβολα ή ανασφαλείς (πίεση για κοινοποίηση προσωπικών στοιχείων, διαδικτυακός εκφοβισμός, ηλεκτρονικό ψάρεμα). Σκεφτείτε μικρά βήματα που θα μπορούσατε να κάνετε για να βελτιωθείτε (προσαρμογή των ρυθμίσεων απορρήτου, συζήτηση με έναν έμπιστο ενήλικα, εξάσκηση στο πώς να ανταποκρίνεστε στην πίεση των συνομηλίκων).</a:t>
            </a:r>
            <a:endParaRPr b="0" i="0" sz="2400" u="none" cap="none" strike="noStrike">
              <a:solidFill>
                <a:srgbClr val="000000"/>
              </a:solidFill>
              <a:latin typeface="Arial"/>
              <a:ea typeface="Arial"/>
              <a:cs typeface="Arial"/>
              <a:sym typeface="Arial"/>
            </a:endParaRPr>
          </a:p>
        </p:txBody>
      </p:sp>
      <p:sp>
        <p:nvSpPr>
          <p:cNvPr id="269" name="Google Shape;269;p22"/>
          <p:cNvSpPr/>
          <p:nvPr/>
        </p:nvSpPr>
        <p:spPr>
          <a:xfrm>
            <a:off x="891398" y="5826994"/>
            <a:ext cx="7203692" cy="18158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Πού αισθάνεστε ότι κινδυνεύετε περισσότερο στο διαδίκτυο και τι θα μπορούσατε να κάνετε για να ενισχύσετε αυτόν τον τομέα;</a:t>
            </a:r>
            <a:endParaRPr b="1" i="0" sz="2800" u="none" cap="none" strike="noStrike">
              <a:solidFill>
                <a:srgbClr val="000000"/>
              </a:solidFill>
              <a:latin typeface="Arial"/>
              <a:ea typeface="Arial"/>
              <a:cs typeface="Arial"/>
              <a:sym typeface="Arial"/>
            </a:endParaRPr>
          </a:p>
        </p:txBody>
      </p:sp>
      <p:sp>
        <p:nvSpPr>
          <p:cNvPr id="270" name="Google Shape;270;p22"/>
          <p:cNvSpPr/>
          <p:nvPr/>
        </p:nvSpPr>
        <p:spPr>
          <a:xfrm>
            <a:off x="15590849" y="1707565"/>
            <a:ext cx="6726431" cy="13849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Πώς μπορείτε να συμβάλετε σε μια κουλτούρα επικοινωνίας με σεβασμό στο διαδίκτυο;</a:t>
            </a:r>
            <a:endParaRPr b="1" i="0" sz="2800" u="none" cap="none" strike="noStrike">
              <a:solidFill>
                <a:srgbClr val="000000"/>
              </a:solidFill>
              <a:latin typeface="Arial"/>
              <a:ea typeface="Arial"/>
              <a:cs typeface="Arial"/>
              <a:sym typeface="Arial"/>
            </a:endParaRPr>
          </a:p>
        </p:txBody>
      </p:sp>
      <p:sp>
        <p:nvSpPr>
          <p:cNvPr id="271" name="Google Shape;271;p22"/>
          <p:cNvSpPr/>
          <p:nvPr/>
        </p:nvSpPr>
        <p:spPr>
          <a:xfrm>
            <a:off x="15684980" y="7702994"/>
            <a:ext cx="6600922" cy="18158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IE" sz="2800" u="none" cap="none" strike="noStrike">
                <a:solidFill>
                  <a:srgbClr val="181A3C"/>
                </a:solidFill>
                <a:latin typeface="Arial"/>
                <a:ea typeface="Arial"/>
                <a:cs typeface="Arial"/>
                <a:sym typeface="Arial"/>
              </a:rPr>
              <a:t>Ποιο είναι το σύστημα υποστήριξής σας και πόσο άνετα επικοινωνείτε μαζί τους εάν αντιμετωπίζετε κάτι ανησυχητικό;</a:t>
            </a:r>
            <a:endParaRPr b="1" i="0" sz="2800" u="none" cap="none" strike="noStrike">
              <a:solidFill>
                <a:srgbClr val="000000"/>
              </a:solidFill>
              <a:latin typeface="Arial"/>
              <a:ea typeface="Arial"/>
              <a:cs typeface="Arial"/>
              <a:sym typeface="Arial"/>
            </a:endParaRPr>
          </a:p>
        </p:txBody>
      </p:sp>
      <p:sp>
        <p:nvSpPr>
          <p:cNvPr id="272" name="Google Shape;272;p22"/>
          <p:cNvSpPr/>
          <p:nvPr/>
        </p:nvSpPr>
        <p:spPr>
          <a:xfrm>
            <a:off x="15622225" y="3093679"/>
            <a:ext cx="6663677" cy="4524275"/>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en-IE" sz="2400" u="none" cap="none" strike="noStrike">
                <a:solidFill>
                  <a:srgbClr val="7F7F7F"/>
                </a:solidFill>
                <a:latin typeface="Arial"/>
                <a:ea typeface="Arial"/>
                <a:cs typeface="Arial"/>
                <a:sym typeface="Arial"/>
              </a:rPr>
              <a:t>Σκεφτείτε το δικό σας ψηφιακό αποτύπωμα - τα σχόλια, οι αναρτήσεις και τα μηνύματά σας ενθαρρύνουν τη θετικότητα και τον σεβασμό; Σκεφτείτε τρόπους με τους οποίους μπορείτε να διαμορφώσετε την καλή συμπεριφορά: να φωνάζετε επιβλαβή αστεία, να δείχνετε ενσυναίσθηση ή να υποστηρίζετε φίλους που αντιμετωπίζουν προβλήματα στο διαδίκτυο.</a:t>
            </a:r>
            <a:endParaRPr b="0" i="0" sz="2400" u="none" cap="none" strike="noStrike">
              <a:solidFill>
                <a:srgbClr val="000000"/>
              </a:solidFill>
              <a:latin typeface="Arial"/>
              <a:ea typeface="Arial"/>
              <a:cs typeface="Arial"/>
              <a:sym typeface="Arial"/>
            </a:endParaRPr>
          </a:p>
        </p:txBody>
      </p:sp>
      <p:sp>
        <p:nvSpPr>
          <p:cNvPr id="273" name="Google Shape;273;p22"/>
          <p:cNvSpPr/>
          <p:nvPr/>
        </p:nvSpPr>
        <p:spPr>
          <a:xfrm>
            <a:off x="15742261" y="9518835"/>
            <a:ext cx="6663677" cy="3416279"/>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0" i="0" lang="en-IE" sz="2400" u="none" cap="none" strike="noStrike">
                <a:solidFill>
                  <a:srgbClr val="7F7F7F"/>
                </a:solidFill>
                <a:latin typeface="Arial"/>
                <a:ea typeface="Arial"/>
                <a:cs typeface="Arial"/>
                <a:sym typeface="Arial"/>
              </a:rPr>
              <a:t>Καταγράψτε τα άτομα στα οποία θα απευθυνόσασταν (φίλους, συγγενείς, δασκάλους, εργαζόμενους στον τομέα της νεολαίας, άλλους οργανισμούς υποστήριξης). Σκεφτείτε με ειλικρίνεια: θα νιώθατε άνετα να τους προσεγγίσετε; Αν όχι, γιατί;</a:t>
            </a:r>
            <a:endParaRPr b="0" i="0" sz="2400" u="none" cap="none" strike="noStrike">
              <a:solidFill>
                <a:srgbClr val="000000"/>
              </a:solidFill>
              <a:latin typeface="Arial"/>
              <a:ea typeface="Arial"/>
              <a:cs typeface="Arial"/>
              <a:sym typeface="Arial"/>
            </a:endParaRPr>
          </a:p>
        </p:txBody>
      </p:sp>
      <p:pic>
        <p:nvPicPr>
          <p:cNvPr descr="A logo with a black background&#10;&#10;AI-generated content may be incorrect." id="274" name="Google Shape;274;p22"/>
          <p:cNvPicPr preferRelativeResize="0"/>
          <p:nvPr/>
        </p:nvPicPr>
        <p:blipFill rotWithShape="1">
          <a:blip r:embed="rId3">
            <a:alphaModFix/>
          </a:blip>
          <a:srcRect b="0" l="0" r="0" t="0"/>
          <a:stretch/>
        </p:blipFill>
        <p:spPr>
          <a:xfrm>
            <a:off x="8161338" y="3545633"/>
            <a:ext cx="7429511" cy="7429511"/>
          </a:xfrm>
          <a:prstGeom prst="rect">
            <a:avLst/>
          </a:prstGeom>
          <a:noFill/>
          <a:ln>
            <a:noFill/>
          </a:ln>
        </p:spPr>
      </p:pic>
      <p:sp>
        <p:nvSpPr>
          <p:cNvPr id="275" name="Google Shape;275;p2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3"/>
          <p:cNvSpPr txBox="1"/>
          <p:nvPr>
            <p:ph type="title"/>
          </p:nvPr>
        </p:nvSpPr>
        <p:spPr>
          <a:xfrm>
            <a:off x="762002" y="5657851"/>
            <a:ext cx="10232570"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59722"/>
              <a:buNone/>
            </a:pPr>
            <a:r>
              <a:rPr lang="en-IE" sz="8000"/>
              <a:t>Οι περιπτωσιολογικές μελέτες</a:t>
            </a:r>
            <a:endParaRPr sz="8000">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4"/>
          <p:cNvSpPr txBox="1"/>
          <p:nvPr>
            <p:ph type="title"/>
          </p:nvPr>
        </p:nvSpPr>
        <p:spPr>
          <a:xfrm>
            <a:off x="2242457" y="1504950"/>
            <a:ext cx="18266229" cy="202163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000"/>
              <a:buNone/>
            </a:pPr>
            <a:r>
              <a:rPr lang="en-IE" sz="5400"/>
              <a:t>Μελέτη περίπτωσης: Μεταξύ εφήβων - Μείνετε ασφαλείς στο διαδίκτυο</a:t>
            </a:r>
            <a:endParaRPr sz="7200">
              <a:latin typeface="Arial"/>
              <a:ea typeface="Arial"/>
              <a:cs typeface="Arial"/>
              <a:sym typeface="Arial"/>
            </a:endParaRPr>
          </a:p>
        </p:txBody>
      </p:sp>
      <p:pic>
        <p:nvPicPr>
          <p:cNvPr id="287" name="Google Shape;287;p24" title="Between Teenagers - Stay safe online"/>
          <p:cNvPicPr preferRelativeResize="0"/>
          <p:nvPr/>
        </p:nvPicPr>
        <p:blipFill rotWithShape="1">
          <a:blip r:embed="rId3">
            <a:alphaModFix/>
          </a:blip>
          <a:srcRect b="0" l="0" r="0" t="0"/>
          <a:stretch/>
        </p:blipFill>
        <p:spPr>
          <a:xfrm>
            <a:off x="4406900" y="3340359"/>
            <a:ext cx="15240000" cy="8610600"/>
          </a:xfrm>
          <a:prstGeom prst="rect">
            <a:avLst/>
          </a:prstGeom>
          <a:noFill/>
          <a:ln>
            <a:noFill/>
          </a:ln>
        </p:spPr>
      </p:pic>
      <p:sp>
        <p:nvSpPr>
          <p:cNvPr id="288" name="Google Shape;288;p2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
                                        <p:tgtEl>
                                          <p:spTgt spid="2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5"/>
          <p:cNvSpPr txBox="1"/>
          <p:nvPr>
            <p:ph idx="1" type="body"/>
          </p:nvPr>
        </p:nvSpPr>
        <p:spPr>
          <a:xfrm>
            <a:off x="762000" y="4647569"/>
            <a:ext cx="21575486" cy="6656540"/>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Clr>
                <a:srgbClr val="000000"/>
              </a:buClr>
              <a:buSzPts val="4000"/>
              <a:buNone/>
            </a:pPr>
            <a:r>
              <a:rPr b="1" lang="en-IE" sz="2800">
                <a:solidFill>
                  <a:srgbClr val="000000"/>
                </a:solidFill>
              </a:rPr>
              <a:t>Περί τίνος πρόκειται: </a:t>
            </a:r>
            <a:r>
              <a:rPr lang="en-IE" sz="2800">
                <a:solidFill>
                  <a:srgbClr val="000000"/>
                </a:solidFill>
              </a:rPr>
              <a:t>Ένα βίντεο όπου 5 νέοι μοιράζονται πραγματικές εμπειρίες και αντιδράσεις που έχουν συναντήσει στο διαδίκτυο.</a:t>
            </a:r>
            <a:endParaRPr/>
          </a:p>
          <a:p>
            <a:pPr indent="0" lvl="0" marL="0" rtl="0" algn="just">
              <a:lnSpc>
                <a:spcPct val="150000"/>
              </a:lnSpc>
              <a:spcBef>
                <a:spcPts val="0"/>
              </a:spcBef>
              <a:spcAft>
                <a:spcPts val="0"/>
              </a:spcAft>
              <a:buClr>
                <a:srgbClr val="000000"/>
              </a:buClr>
              <a:buSzPts val="4000"/>
              <a:buNone/>
            </a:pPr>
            <a:r>
              <a:rPr b="1" lang="en-IE" sz="2800">
                <a:solidFill>
                  <a:srgbClr val="000000"/>
                </a:solidFill>
              </a:rPr>
              <a:t>Γιατί έχει σημασία: </a:t>
            </a:r>
            <a:r>
              <a:rPr lang="en-IE" sz="2800">
                <a:solidFill>
                  <a:srgbClr val="000000"/>
                </a:solidFill>
              </a:rPr>
              <a:t>Σας βοηθά να μάθετε για μια άλλη άποψη σχετικά με τις διαδικτυακές αλληλεπιδράσεις, καθώς και να δείτε πώς οι άλλοι αντιμετωπίζουν δύσκολες καταστάσεις στο διαδίκτυο και πώς να κάνετε έξυπνες επιλογές.</a:t>
            </a:r>
            <a:endParaRPr/>
          </a:p>
          <a:p>
            <a:pPr indent="0" lvl="0" marL="0" rtl="0" algn="just">
              <a:lnSpc>
                <a:spcPct val="150000"/>
              </a:lnSpc>
              <a:spcBef>
                <a:spcPts val="0"/>
              </a:spcBef>
              <a:spcAft>
                <a:spcPts val="0"/>
              </a:spcAft>
              <a:buClr>
                <a:srgbClr val="000000"/>
              </a:buClr>
              <a:buSzPts val="4000"/>
              <a:buNone/>
            </a:pPr>
            <a:r>
              <a:rPr b="1" lang="en-IE" sz="2800">
                <a:solidFill>
                  <a:srgbClr val="000000"/>
                </a:solidFill>
              </a:rPr>
              <a:t>Βασικά θέματα:</a:t>
            </a:r>
            <a:endParaRPr/>
          </a:p>
          <a:p>
            <a:pPr indent="-457200" lvl="0" marL="457200" rtl="0" algn="just">
              <a:lnSpc>
                <a:spcPct val="150000"/>
              </a:lnSpc>
              <a:spcBef>
                <a:spcPts val="0"/>
              </a:spcBef>
              <a:spcAft>
                <a:spcPts val="0"/>
              </a:spcAft>
              <a:buClr>
                <a:srgbClr val="000000"/>
              </a:buClr>
              <a:buSzPts val="4000"/>
              <a:buChar char="•"/>
            </a:pPr>
            <a:r>
              <a:rPr lang="en-IE" sz="2800">
                <a:solidFill>
                  <a:srgbClr val="000000"/>
                </a:solidFill>
              </a:rPr>
              <a:t>Ασφαλής κοινή χρήση: εύκολες συμβουλές για κοινή χρήση προσωπικών πληροφοριών στο διαδίκτυο χωρίς να διακινδυνεύσετε την ασφάλειά σας.</a:t>
            </a:r>
            <a:br>
              <a:rPr lang="en-IE" sz="2800">
                <a:solidFill>
                  <a:srgbClr val="000000"/>
                </a:solidFill>
              </a:rPr>
            </a:br>
            <a:r>
              <a:rPr lang="en-IE" sz="2800">
                <a:solidFill>
                  <a:srgbClr val="000000"/>
                </a:solidFill>
              </a:rPr>
              <a:t>Η ευθύνη σας: ο σημαντικός ρόλος που διαδραματίζουν οι χρήστες στη διατήρηση της ασφάλειας των διαδικτυακών λογαριασμών τους. </a:t>
            </a:r>
            <a:br>
              <a:rPr lang="en-IE" sz="2800">
                <a:solidFill>
                  <a:srgbClr val="000000"/>
                </a:solidFill>
              </a:rPr>
            </a:br>
            <a:r>
              <a:rPr lang="en-IE" sz="2800">
                <a:solidFill>
                  <a:srgbClr val="000000"/>
                </a:solidFill>
              </a:rPr>
              <a:t>Αμφισβήτηση περιεχομένου: μαθαίνοντας να αμφισβητείτε αυτό που βλέπετε στο διαδίκτυο και να ελέγχετε αν είναι αλήθεια, αυτό ισχύει για σχόλια, συνδέσμους, περιεχόμενο, ειδήσεις.</a:t>
            </a:r>
            <a:endParaRPr sz="2800">
              <a:solidFill>
                <a:srgbClr val="000000"/>
              </a:solidFill>
              <a:latin typeface="Arial"/>
              <a:ea typeface="Arial"/>
              <a:cs typeface="Arial"/>
              <a:sym typeface="Arial"/>
            </a:endParaRPr>
          </a:p>
        </p:txBody>
      </p:sp>
      <p:sp>
        <p:nvSpPr>
          <p:cNvPr id="294" name="Google Shape;294;p25"/>
          <p:cNvSpPr txBox="1"/>
          <p:nvPr>
            <p:ph type="title"/>
          </p:nvPr>
        </p:nvSpPr>
        <p:spPr>
          <a:xfrm>
            <a:off x="762000" y="2564291"/>
            <a:ext cx="19224171" cy="9409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8000"/>
              <a:buNone/>
            </a:pPr>
            <a:r>
              <a:rPr lang="en-IE" sz="3300"/>
              <a:t>Μελέτη περίπτωσης: Μεταξύ εφήβων - Μείνετε ασφαλείς στο διαδίκτυο</a:t>
            </a:r>
            <a:endParaRPr sz="3300">
              <a:latin typeface="Arial"/>
              <a:ea typeface="Arial"/>
              <a:cs typeface="Arial"/>
              <a:sym typeface="Arial"/>
            </a:endParaRPr>
          </a:p>
        </p:txBody>
      </p:sp>
      <p:sp>
        <p:nvSpPr>
          <p:cNvPr id="295" name="Google Shape;295;p2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8"/>
          <p:cNvSpPr txBox="1"/>
          <p:nvPr>
            <p:ph idx="1" type="body"/>
          </p:nvPr>
        </p:nvSpPr>
        <p:spPr>
          <a:xfrm>
            <a:off x="762000" y="4762513"/>
            <a:ext cx="21575486" cy="6275601"/>
          </a:xfrm>
          <a:prstGeom prst="rect">
            <a:avLst/>
          </a:prstGeom>
          <a:noFill/>
          <a:ln>
            <a:noFill/>
          </a:ln>
        </p:spPr>
        <p:txBody>
          <a:bodyPr anchorCtr="0" anchor="t" bIns="0" lIns="0" spcFirstLastPara="1" rIns="0" wrap="square" tIns="0">
            <a:noAutofit/>
          </a:bodyPr>
          <a:lstStyle/>
          <a:p>
            <a:pPr indent="-457200" lvl="0" marL="457200" rtl="0" algn="just">
              <a:lnSpc>
                <a:spcPct val="150000"/>
              </a:lnSpc>
              <a:spcBef>
                <a:spcPts val="0"/>
              </a:spcBef>
              <a:spcAft>
                <a:spcPts val="0"/>
              </a:spcAft>
              <a:buClr>
                <a:srgbClr val="000000"/>
              </a:buClr>
              <a:buSzPts val="4000"/>
              <a:buChar char="•"/>
            </a:pPr>
            <a:r>
              <a:rPr lang="en-IE" sz="2800">
                <a:solidFill>
                  <a:srgbClr val="000000"/>
                </a:solidFill>
              </a:rPr>
              <a:t>Εντοπισμός απατών: να είστε προσεκτικοί εάν ένα άτομο επικοινωνήσει μαζί σας με ασυνήθιστο τρόπο, σε αυτήν την περίπτωση μέσω email και όχι μέσω ενός συνηθισμένου μηνύματος WhatsApp. </a:t>
            </a:r>
            <a:br>
              <a:rPr lang="en-IE" sz="2800">
                <a:solidFill>
                  <a:srgbClr val="000000"/>
                </a:solidFill>
              </a:rPr>
            </a:br>
            <a:r>
              <a:rPr lang="en-IE" sz="2800">
                <a:solidFill>
                  <a:srgbClr val="000000"/>
                </a:solidFill>
              </a:rPr>
              <a:t>Αφαίρεση περιεχομένου: οι προκλήσεις της διαγραφής παλιών αναρτήσεων που μπορεί να προκαλέσουν προβλήματα ή που μπορεί απλώς να είναι ενοχλητικές στο μέλλον.</a:t>
            </a:r>
            <a:br>
              <a:rPr lang="en-IE" sz="2800">
                <a:solidFill>
                  <a:srgbClr val="000000"/>
                </a:solidFill>
              </a:rPr>
            </a:br>
            <a:r>
              <a:rPr lang="en-IE" sz="2800">
                <a:solidFill>
                  <a:srgbClr val="000000"/>
                </a:solidFill>
              </a:rPr>
              <a:t>Διατήρηση λογαριασμών ξεχωριστών: γιατί είναι έξυπνο να αποφεύγετε τη σύνδεση λογαριασμών για να προστατεύσετε την ταυτότητά σας.</a:t>
            </a:r>
            <a:br>
              <a:rPr lang="en-IE" sz="2800">
                <a:solidFill>
                  <a:srgbClr val="000000"/>
                </a:solidFill>
              </a:rPr>
            </a:br>
            <a:r>
              <a:rPr lang="en-IE" sz="2800">
                <a:solidFill>
                  <a:srgbClr val="000000"/>
                </a:solidFill>
              </a:rPr>
              <a:t>Υποστήριξη της θετικότητας: πώς μπορούμε να βοηθήσουμε ο ένας τον άλλον να δημιουργήσουμε έναν φιλικό διαδικτυακό χώρο.</a:t>
            </a:r>
            <a:br>
              <a:rPr lang="en-IE" sz="2800">
                <a:solidFill>
                  <a:srgbClr val="000000"/>
                </a:solidFill>
              </a:rPr>
            </a:br>
            <a:r>
              <a:rPr lang="en-IE" sz="2800">
                <a:solidFill>
                  <a:srgbClr val="000000"/>
                </a:solidFill>
              </a:rPr>
              <a:t>Για να το κάνουμε πιο ασφαλές: κατανοώντας ότι, ενώ μπορεί να μην σταματήσουμε όλες τις διαδικτυακές καταχρήσεις, μπορούμε να λάβουμε μέτρα για να το κάνουμε ασφαλέστερο για όλους.</a:t>
            </a:r>
            <a:endParaRPr sz="2800">
              <a:solidFill>
                <a:srgbClr val="000000"/>
              </a:solidFill>
              <a:latin typeface="Arial"/>
              <a:ea typeface="Arial"/>
              <a:cs typeface="Arial"/>
              <a:sym typeface="Arial"/>
            </a:endParaRPr>
          </a:p>
        </p:txBody>
      </p:sp>
      <p:sp>
        <p:nvSpPr>
          <p:cNvPr id="301" name="Google Shape;301;p18"/>
          <p:cNvSpPr/>
          <p:nvPr/>
        </p:nvSpPr>
        <p:spPr>
          <a:xfrm>
            <a:off x="6657050" y="11330246"/>
            <a:ext cx="8937811" cy="1600398"/>
          </a:xfrm>
          <a:prstGeom prst="rect">
            <a:avLst/>
          </a:prstGeom>
          <a:noFill/>
          <a:ln>
            <a:noFill/>
          </a:ln>
        </p:spPr>
        <p:txBody>
          <a:bodyPr anchorCtr="0" anchor="t" bIns="121900" lIns="243825" spcFirstLastPara="1" rIns="243825" wrap="square" tIns="121900">
            <a:spAutoFit/>
          </a:bodyPr>
          <a:lstStyle/>
          <a:p>
            <a:pPr indent="0" lvl="0" marL="0" marR="0" rtl="0" algn="ctr">
              <a:lnSpc>
                <a:spcPct val="100000"/>
              </a:lnSpc>
              <a:spcBef>
                <a:spcPts val="0"/>
              </a:spcBef>
              <a:spcAft>
                <a:spcPts val="0"/>
              </a:spcAft>
              <a:buNone/>
            </a:pPr>
            <a:r>
              <a:rPr b="1" i="0" lang="en-IE" sz="4400" u="none" cap="none" strike="noStrike">
                <a:solidFill>
                  <a:srgbClr val="C9DFF2"/>
                </a:solidFill>
                <a:latin typeface="Arial"/>
                <a:ea typeface="Arial"/>
                <a:cs typeface="Arial"/>
                <a:sym typeface="Arial"/>
              </a:rPr>
              <a:t>Να είστε ενήμεροι, στο διαδίκτυο με προσοχή</a:t>
            </a:r>
            <a:endParaRPr b="0" i="0" sz="1200" u="none" cap="none" strike="noStrike">
              <a:solidFill>
                <a:srgbClr val="000000"/>
              </a:solidFill>
              <a:latin typeface="Arial"/>
              <a:ea typeface="Arial"/>
              <a:cs typeface="Arial"/>
              <a:sym typeface="Arial"/>
            </a:endParaRPr>
          </a:p>
        </p:txBody>
      </p:sp>
      <p:pic>
        <p:nvPicPr>
          <p:cNvPr descr="Open quotation mark with solid fill" id="302" name="Google Shape;302;p18"/>
          <p:cNvPicPr preferRelativeResize="0"/>
          <p:nvPr/>
        </p:nvPicPr>
        <p:blipFill rotWithShape="1">
          <a:blip r:embed="rId3">
            <a:alphaModFix/>
          </a:blip>
          <a:srcRect b="0" l="0" r="0" t="0"/>
          <a:stretch/>
        </p:blipFill>
        <p:spPr>
          <a:xfrm>
            <a:off x="7212693" y="11044535"/>
            <a:ext cx="910847" cy="910847"/>
          </a:xfrm>
          <a:prstGeom prst="rect">
            <a:avLst/>
          </a:prstGeom>
          <a:noFill/>
          <a:ln>
            <a:noFill/>
          </a:ln>
          <a:effectLst>
            <a:outerShdw blurRad="50800" rotWithShape="0" algn="tl" dir="2700000" dist="38100">
              <a:srgbClr val="000000">
                <a:alpha val="40000"/>
              </a:srgbClr>
            </a:outerShdw>
          </a:effectLst>
        </p:spPr>
      </p:pic>
      <p:pic>
        <p:nvPicPr>
          <p:cNvPr descr="Open quotation mark with solid fill" id="303" name="Google Shape;303;p18"/>
          <p:cNvPicPr preferRelativeResize="0"/>
          <p:nvPr/>
        </p:nvPicPr>
        <p:blipFill rotWithShape="1">
          <a:blip r:embed="rId3">
            <a:alphaModFix/>
          </a:blip>
          <a:srcRect b="0" l="0" r="0" t="0"/>
          <a:stretch/>
        </p:blipFill>
        <p:spPr>
          <a:xfrm flipH="1">
            <a:off x="14193684" y="12106993"/>
            <a:ext cx="1109362" cy="1109362"/>
          </a:xfrm>
          <a:prstGeom prst="rect">
            <a:avLst/>
          </a:prstGeom>
          <a:noFill/>
          <a:ln>
            <a:noFill/>
          </a:ln>
          <a:effectLst>
            <a:outerShdw blurRad="50800" rotWithShape="0" algn="tl" dir="2700000" dist="38100">
              <a:srgbClr val="000000">
                <a:alpha val="40000"/>
              </a:srgbClr>
            </a:outerShdw>
          </a:effectLst>
        </p:spPr>
      </p:pic>
      <p:sp>
        <p:nvSpPr>
          <p:cNvPr id="304" name="Google Shape;304;p18"/>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6"/>
          <p:cNvSpPr txBox="1"/>
          <p:nvPr>
            <p:ph idx="1" type="body"/>
          </p:nvPr>
        </p:nvSpPr>
        <p:spPr>
          <a:xfrm>
            <a:off x="7053944" y="1556234"/>
            <a:ext cx="15998890" cy="10603532"/>
          </a:xfrm>
          <a:prstGeom prst="rect">
            <a:avLst/>
          </a:prstGeom>
          <a:noFill/>
          <a:ln>
            <a:noFill/>
          </a:ln>
        </p:spPr>
        <p:txBody>
          <a:bodyPr anchorCtr="0" anchor="t" bIns="0" lIns="0" spcFirstLastPara="1" rIns="0" wrap="square" tIns="0">
            <a:normAutofit/>
          </a:bodyPr>
          <a:lstStyle/>
          <a:p>
            <a:pPr indent="0" lvl="0" marL="0" rtl="0" algn="just">
              <a:lnSpc>
                <a:spcPct val="150000"/>
              </a:lnSpc>
              <a:spcBef>
                <a:spcPts val="0"/>
              </a:spcBef>
              <a:spcAft>
                <a:spcPts val="0"/>
              </a:spcAft>
              <a:buSzPts val="5600"/>
              <a:buNone/>
            </a:pPr>
            <a:r>
              <a:rPr b="1" lang="en-IE" sz="2800"/>
              <a:t>Πρακτικά στοιχεία από το βίντεο της μελέτης περίπτωσης για την ασφάλειά σας στο διαδίκτυο:</a:t>
            </a:r>
            <a:endParaRPr/>
          </a:p>
          <a:p>
            <a:pPr indent="0" lvl="0" marL="0" rtl="0" algn="just">
              <a:lnSpc>
                <a:spcPct val="150000"/>
              </a:lnSpc>
              <a:spcBef>
                <a:spcPts val="0"/>
              </a:spcBef>
              <a:spcAft>
                <a:spcPts val="0"/>
              </a:spcAft>
              <a:buSzPts val="5600"/>
              <a:buNone/>
            </a:pPr>
            <a:r>
              <a:t/>
            </a:r>
            <a:endParaRPr b="1" sz="2800">
              <a:latin typeface="Arial"/>
              <a:ea typeface="Arial"/>
              <a:cs typeface="Arial"/>
              <a:sym typeface="Arial"/>
            </a:endParaRPr>
          </a:p>
          <a:p>
            <a:pPr indent="0" lvl="0" marL="0" rtl="0" algn="just">
              <a:lnSpc>
                <a:spcPct val="150000"/>
              </a:lnSpc>
              <a:spcBef>
                <a:spcPts val="0"/>
              </a:spcBef>
              <a:spcAft>
                <a:spcPts val="0"/>
              </a:spcAft>
              <a:buSzPts val="5600"/>
              <a:buNone/>
            </a:pPr>
            <a:r>
              <a:rPr b="1" lang="en-IE" sz="2800"/>
              <a:t>Προστατέψτε το απόρρητό σας: </a:t>
            </a:r>
            <a:r>
              <a:rPr lang="en-IE" sz="2800"/>
              <a:t>Μην κοινοποιείτε προσωπικά στοιχεία (διεύθυνση, σχολείο, αριθμό τηλεφώνου, ιδιωτικές φωτογραφίες) σε άτομα που δεν γνωρίζετε ή δεν εμπιστεύεστε πλήρως.</a:t>
            </a:r>
            <a:endParaRPr/>
          </a:p>
          <a:p>
            <a:pPr indent="0" lvl="0" marL="0" rtl="0" algn="just">
              <a:lnSpc>
                <a:spcPct val="150000"/>
              </a:lnSpc>
              <a:spcBef>
                <a:spcPts val="0"/>
              </a:spcBef>
              <a:spcAft>
                <a:spcPts val="0"/>
              </a:spcAft>
              <a:buSzPts val="5600"/>
              <a:buNone/>
            </a:pPr>
            <a:r>
              <a:rPr b="1" lang="en-IE" sz="2800"/>
              <a:t>Σκεφτείτε πριν δημοσιεύσετε: </a:t>
            </a:r>
            <a:r>
              <a:rPr lang="en-IE" sz="2800"/>
              <a:t>Μόλις κάτι είναι online, μπορεί να είναι δύσκολο να αφαιρεθεί - αναρωτηθείτε αν θα ήσασταν εντάξει με 100 αγνώστους να το δουν.</a:t>
            </a:r>
            <a:endParaRPr/>
          </a:p>
          <a:p>
            <a:pPr indent="0" lvl="0" marL="0" rtl="0" algn="just">
              <a:lnSpc>
                <a:spcPct val="150000"/>
              </a:lnSpc>
              <a:spcBef>
                <a:spcPts val="0"/>
              </a:spcBef>
              <a:spcAft>
                <a:spcPts val="0"/>
              </a:spcAft>
              <a:buSzPts val="5600"/>
              <a:buNone/>
            </a:pPr>
            <a:r>
              <a:rPr b="1" lang="en-IE" sz="2800"/>
              <a:t>Κρατήστε τα στοιχεία: </a:t>
            </a:r>
            <a:r>
              <a:rPr lang="en-IE" sz="2800"/>
              <a:t>Αποθηκεύστε στιγμιότυπα οθόνης ή μηνύματα εάν κάποιος σας κάνει να αισθάνεστε ανασφαλείς ή άβολα. Αυτά μπορούν να σας βοηθήσουν εάν χρειαστεί να το αναφέρετε.</a:t>
            </a:r>
            <a:endParaRPr/>
          </a:p>
          <a:p>
            <a:pPr indent="0" lvl="0" marL="0" rtl="0" algn="just">
              <a:lnSpc>
                <a:spcPct val="150000"/>
              </a:lnSpc>
              <a:spcBef>
                <a:spcPts val="0"/>
              </a:spcBef>
              <a:spcAft>
                <a:spcPts val="0"/>
              </a:spcAft>
              <a:buSzPts val="5600"/>
              <a:buNone/>
            </a:pPr>
            <a:r>
              <a:rPr b="1" lang="en-IE" sz="2800"/>
              <a:t>Μιλήστε το: </a:t>
            </a:r>
            <a:r>
              <a:rPr lang="en-IE" sz="2800"/>
              <a:t>Μοιραστείτε τις ανησυχίες σας με έναν έμπιστο ενήλικα, δάσκαλο ή φίλο. Δεν χρειάζεται να ασχοληθείτε μόνοι σας με διαδικτυακά ζητήματα.</a:t>
            </a:r>
            <a:endParaRPr/>
          </a:p>
          <a:p>
            <a:pPr indent="0" lvl="0" marL="0" rtl="0" algn="just">
              <a:lnSpc>
                <a:spcPct val="150000"/>
              </a:lnSpc>
              <a:spcBef>
                <a:spcPts val="0"/>
              </a:spcBef>
              <a:spcAft>
                <a:spcPts val="0"/>
              </a:spcAft>
              <a:buSzPts val="5600"/>
              <a:buNone/>
            </a:pPr>
            <a:r>
              <a:rPr b="1" lang="en-IE" sz="2800"/>
              <a:t>Να σέβεστε: </a:t>
            </a:r>
            <a:r>
              <a:rPr lang="en-IE" sz="2800"/>
              <a:t>Αντιμετωπίστε τους άλλους στο διαδίκτυο με τον τρόπο που θα θέλατε να σας φέρονται.</a:t>
            </a:r>
            <a:endParaRPr/>
          </a:p>
          <a:p>
            <a:pPr indent="0" lvl="0" marL="0" rtl="0" algn="just">
              <a:lnSpc>
                <a:spcPct val="150000"/>
              </a:lnSpc>
              <a:spcBef>
                <a:spcPts val="0"/>
              </a:spcBef>
              <a:spcAft>
                <a:spcPts val="0"/>
              </a:spcAft>
              <a:buSzPts val="5600"/>
              <a:buNone/>
            </a:pPr>
            <a:r>
              <a:rPr b="1" lang="en-IE" sz="2800"/>
              <a:t>Ενθαρρύνετε τους άλλους: </a:t>
            </a:r>
            <a:r>
              <a:rPr lang="en-IE" sz="2800"/>
              <a:t>Υπενθυμίστε στους συνομηλίκους σας να φροντίζουν τη δική τους ασφάλεια και να προωθούν μια διαδικτυακή κουλτούρα με σεβασμό.</a:t>
            </a:r>
            <a:endParaRPr sz="2800"/>
          </a:p>
          <a:p>
            <a:pPr indent="0" lvl="0" marL="0" rtl="0" algn="just">
              <a:lnSpc>
                <a:spcPct val="150000"/>
              </a:lnSpc>
              <a:spcBef>
                <a:spcPts val="0"/>
              </a:spcBef>
              <a:spcAft>
                <a:spcPts val="0"/>
              </a:spcAft>
              <a:buSzPts val="5600"/>
              <a:buNone/>
            </a:pPr>
            <a:r>
              <a:rPr b="1" lang="en-IE" sz="2800"/>
              <a:t>Διατηρήστε τον έλεγχο</a:t>
            </a:r>
            <a:r>
              <a:rPr lang="en-IE" sz="2800"/>
              <a:t>: Να θυμάστε ότι μπορείτε να αποκλείσετε, να θέσετε σε σίγαση ή να αναφέρετε λογαριασμούς που υπερβαίνουν τα όρια.</a:t>
            </a:r>
            <a:endParaRPr sz="2800"/>
          </a:p>
        </p:txBody>
      </p:sp>
      <p:sp>
        <p:nvSpPr>
          <p:cNvPr id="310" name="Google Shape;310;p26"/>
          <p:cNvSpPr txBox="1"/>
          <p:nvPr>
            <p:ph type="title"/>
          </p:nvPr>
        </p:nvSpPr>
        <p:spPr>
          <a:xfrm>
            <a:off x="528917" y="2019300"/>
            <a:ext cx="5700433"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6000"/>
              <a:buNone/>
            </a:pPr>
            <a:r>
              <a:rPr b="1" lang="en-IE" sz="3300"/>
              <a:t>Συνιστώμενη πρακτική</a:t>
            </a:r>
            <a:endParaRPr b="1" sz="3300">
              <a:latin typeface="Arial"/>
              <a:ea typeface="Arial"/>
              <a:cs typeface="Arial"/>
              <a:sym typeface="Arial"/>
            </a:endParaRPr>
          </a:p>
        </p:txBody>
      </p:sp>
      <p:sp>
        <p:nvSpPr>
          <p:cNvPr id="311" name="Google Shape;311;p2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9"/>
          <p:cNvSpPr txBox="1"/>
          <p:nvPr>
            <p:ph type="title"/>
          </p:nvPr>
        </p:nvSpPr>
        <p:spPr>
          <a:xfrm>
            <a:off x="761999" y="1524000"/>
            <a:ext cx="22860001" cy="1323399"/>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IE"/>
              <a:t>Το ξέρατε;</a:t>
            </a:r>
            <a:endParaRPr>
              <a:latin typeface="Arial"/>
              <a:ea typeface="Arial"/>
              <a:cs typeface="Arial"/>
              <a:sym typeface="Arial"/>
            </a:endParaRPr>
          </a:p>
        </p:txBody>
      </p:sp>
      <p:pic>
        <p:nvPicPr>
          <p:cNvPr descr="Badge Question Mark with solid fill" id="318" name="Google Shape;318;p29"/>
          <p:cNvPicPr preferRelativeResize="0"/>
          <p:nvPr/>
        </p:nvPicPr>
        <p:blipFill rotWithShape="1">
          <a:blip r:embed="rId3">
            <a:alphaModFix/>
          </a:blip>
          <a:srcRect b="0" l="0" r="0" t="0"/>
          <a:stretch/>
        </p:blipFill>
        <p:spPr>
          <a:xfrm>
            <a:off x="2748455" y="3561778"/>
            <a:ext cx="2880000" cy="2880000"/>
          </a:xfrm>
          <a:prstGeom prst="rect">
            <a:avLst/>
          </a:prstGeom>
          <a:noFill/>
          <a:ln>
            <a:noFill/>
          </a:ln>
          <a:effectLst>
            <a:outerShdw blurRad="50800" rotWithShape="0" algn="tl" dir="2700000" dist="38100">
              <a:srgbClr val="000000">
                <a:alpha val="40000"/>
              </a:srgbClr>
            </a:outerShdw>
          </a:effectLst>
        </p:spPr>
      </p:pic>
      <p:pic>
        <p:nvPicPr>
          <p:cNvPr descr="Badge Question Mark with solid fill" id="319" name="Google Shape;319;p29"/>
          <p:cNvPicPr preferRelativeResize="0"/>
          <p:nvPr/>
        </p:nvPicPr>
        <p:blipFill rotWithShape="1">
          <a:blip r:embed="rId3">
            <a:alphaModFix/>
          </a:blip>
          <a:srcRect b="0" l="0" r="0" t="0"/>
          <a:stretch/>
        </p:blipFill>
        <p:spPr>
          <a:xfrm>
            <a:off x="11129444" y="3402680"/>
            <a:ext cx="2880000" cy="2880000"/>
          </a:xfrm>
          <a:prstGeom prst="rect">
            <a:avLst/>
          </a:prstGeom>
          <a:noFill/>
          <a:ln>
            <a:noFill/>
          </a:ln>
          <a:effectLst>
            <a:outerShdw blurRad="50800" rotWithShape="0" algn="tl" dir="2700000" dist="38100">
              <a:srgbClr val="000000">
                <a:alpha val="40000"/>
              </a:srgbClr>
            </a:outerShdw>
          </a:effectLst>
        </p:spPr>
      </p:pic>
      <p:pic>
        <p:nvPicPr>
          <p:cNvPr descr="Badge Question Mark with solid fill" id="320" name="Google Shape;320;p29"/>
          <p:cNvPicPr preferRelativeResize="0"/>
          <p:nvPr/>
        </p:nvPicPr>
        <p:blipFill rotWithShape="1">
          <a:blip r:embed="rId3">
            <a:alphaModFix/>
          </a:blip>
          <a:srcRect b="0" l="0" r="0" t="0"/>
          <a:stretch/>
        </p:blipFill>
        <p:spPr>
          <a:xfrm>
            <a:off x="18930663" y="3402680"/>
            <a:ext cx="2880000" cy="2880000"/>
          </a:xfrm>
          <a:prstGeom prst="rect">
            <a:avLst/>
          </a:prstGeom>
          <a:noFill/>
          <a:ln>
            <a:noFill/>
          </a:ln>
          <a:effectLst>
            <a:outerShdw blurRad="50800" rotWithShape="0" algn="tl" dir="2700000" dist="38100">
              <a:srgbClr val="000000">
                <a:alpha val="40000"/>
              </a:srgbClr>
            </a:outerShdw>
          </a:effectLst>
        </p:spPr>
      </p:pic>
      <p:sp>
        <p:nvSpPr>
          <p:cNvPr id="321" name="Google Shape;321;p29"/>
          <p:cNvSpPr txBox="1"/>
          <p:nvPr/>
        </p:nvSpPr>
        <p:spPr>
          <a:xfrm>
            <a:off x="2138585" y="6257876"/>
            <a:ext cx="4132943" cy="6001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IE" sz="3300" u="none" cap="none" strike="noStrike">
                <a:solidFill>
                  <a:schemeClr val="dk1"/>
                </a:solidFill>
                <a:latin typeface="Arial"/>
                <a:ea typeface="Arial"/>
                <a:cs typeface="Arial"/>
                <a:sym typeface="Arial"/>
              </a:rPr>
              <a:t>Περίπτωση #1</a:t>
            </a:r>
            <a:endParaRPr b="0" i="0" sz="3300" u="none" cap="none" strike="noStrike">
              <a:solidFill>
                <a:srgbClr val="000000"/>
              </a:solidFill>
              <a:latin typeface="Arial"/>
              <a:ea typeface="Arial"/>
              <a:cs typeface="Arial"/>
              <a:sym typeface="Arial"/>
            </a:endParaRPr>
          </a:p>
        </p:txBody>
      </p:sp>
      <p:sp>
        <p:nvSpPr>
          <p:cNvPr id="322" name="Google Shape;322;p29"/>
          <p:cNvSpPr txBox="1"/>
          <p:nvPr/>
        </p:nvSpPr>
        <p:spPr>
          <a:xfrm>
            <a:off x="10056156" y="6100815"/>
            <a:ext cx="3900488" cy="13233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0"/>
              <a:buFont typeface="Arial"/>
              <a:buNone/>
            </a:pPr>
            <a:r>
              <a:t/>
            </a:r>
            <a:endParaRPr b="0" i="0" sz="8000" u="none" cap="none" strike="noStrike">
              <a:solidFill>
                <a:srgbClr val="000000"/>
              </a:solidFill>
              <a:latin typeface="Arial"/>
              <a:ea typeface="Arial"/>
              <a:cs typeface="Arial"/>
              <a:sym typeface="Arial"/>
            </a:endParaRPr>
          </a:p>
        </p:txBody>
      </p:sp>
      <p:sp>
        <p:nvSpPr>
          <p:cNvPr id="323" name="Google Shape;323;p29"/>
          <p:cNvSpPr txBox="1"/>
          <p:nvPr/>
        </p:nvSpPr>
        <p:spPr>
          <a:xfrm>
            <a:off x="1331166" y="7442111"/>
            <a:ext cx="6466200" cy="3539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Font typeface="Arial"/>
              <a:buNone/>
            </a:pPr>
            <a:r>
              <a:rPr b="0" i="0" lang="en-IE" sz="2800" u="none" cap="none" strike="noStrike">
                <a:solidFill>
                  <a:schemeClr val="dk1"/>
                </a:solidFill>
                <a:latin typeface="Arial"/>
                <a:ea typeface="Arial"/>
                <a:cs typeface="Arial"/>
                <a:sym typeface="Arial"/>
              </a:rPr>
              <a:t>Το 2021, Hotline.ie ταξινομήσει 14.772 αναφορές δημόσιας προέλευσης ως υλικό σεξουαλικής κακοποίησης παιδιών στο διαδίκτυο, το οποίο είναι 25% περισσότερο υλικό που ταξινομήθηκε και αφαιρέθηκε από ό,τι τα προηγούμενα 21 χρόνια μαζί. (Hotline.ie. 2022)</a:t>
            </a:r>
            <a:endParaRPr b="0" i="0" sz="2800" u="none" cap="none" strike="noStrike">
              <a:solidFill>
                <a:srgbClr val="000000"/>
              </a:solidFill>
              <a:latin typeface="Arial"/>
              <a:ea typeface="Arial"/>
              <a:cs typeface="Arial"/>
              <a:sym typeface="Arial"/>
            </a:endParaRPr>
          </a:p>
        </p:txBody>
      </p:sp>
      <p:sp>
        <p:nvSpPr>
          <p:cNvPr id="324" name="Google Shape;324;p29"/>
          <p:cNvSpPr txBox="1"/>
          <p:nvPr/>
        </p:nvSpPr>
        <p:spPr>
          <a:xfrm>
            <a:off x="9569990" y="7444733"/>
            <a:ext cx="6466114" cy="267761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chemeClr val="dk1"/>
                </a:solidFill>
                <a:latin typeface="Arial"/>
                <a:ea typeface="Arial"/>
                <a:cs typeface="Arial"/>
                <a:sym typeface="Arial"/>
              </a:rPr>
              <a:t>Μια έκθεση στην Ιρλανδία αποκάλυψε ότι το 61% των παιδιών ήρθαν σε επαφή με έναν άγνωστο σε ένα διαδικτυακό παιχνίδι και το 33% έπαιξαν με αγνώστους. </a:t>
            </a:r>
            <a:br>
              <a:rPr b="0" i="0" lang="en-IE" sz="2800" u="none" cap="none" strike="noStrike">
                <a:solidFill>
                  <a:schemeClr val="dk1"/>
                </a:solidFill>
                <a:latin typeface="Arial"/>
                <a:ea typeface="Arial"/>
                <a:cs typeface="Arial"/>
                <a:sym typeface="Arial"/>
              </a:rPr>
            </a:br>
            <a:r>
              <a:rPr b="0" i="0" lang="en-IE" sz="2800" u="none" cap="none" strike="noStrike">
                <a:solidFill>
                  <a:schemeClr val="dk1"/>
                </a:solidFill>
                <a:latin typeface="Arial"/>
                <a:ea typeface="Arial"/>
                <a:cs typeface="Arial"/>
                <a:sym typeface="Arial"/>
              </a:rPr>
              <a:t>(Beresford et al., 2023)</a:t>
            </a:r>
            <a:endParaRPr b="0" i="0" sz="2800" u="none" cap="none" strike="noStrike">
              <a:solidFill>
                <a:srgbClr val="000000"/>
              </a:solidFill>
              <a:latin typeface="Arial"/>
              <a:ea typeface="Arial"/>
              <a:cs typeface="Arial"/>
              <a:sym typeface="Arial"/>
            </a:endParaRPr>
          </a:p>
        </p:txBody>
      </p:sp>
      <p:sp>
        <p:nvSpPr>
          <p:cNvPr id="325" name="Google Shape;325;p29"/>
          <p:cNvSpPr txBox="1"/>
          <p:nvPr/>
        </p:nvSpPr>
        <p:spPr>
          <a:xfrm>
            <a:off x="18115563" y="7359057"/>
            <a:ext cx="4937271" cy="224672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IE" sz="2800" u="none" cap="none" strike="noStrike">
                <a:solidFill>
                  <a:schemeClr val="dk1"/>
                </a:solidFill>
                <a:latin typeface="Arial"/>
                <a:ea typeface="Arial"/>
                <a:cs typeface="Arial"/>
                <a:sym typeface="Arial"/>
              </a:rPr>
              <a:t>Οι υπηρεσίες βιντεοκλήσεων έχουν όρια ηλικίας - το όριο ηλικίας για το WhatsApp, το Zoom και το Microsoft Teams είναι 16+!</a:t>
            </a:r>
            <a:endParaRPr b="0" i="0" sz="2800" u="none" cap="none" strike="noStrike">
              <a:solidFill>
                <a:srgbClr val="000000"/>
              </a:solidFill>
              <a:latin typeface="Arial"/>
              <a:ea typeface="Arial"/>
              <a:cs typeface="Arial"/>
              <a:sym typeface="Arial"/>
            </a:endParaRPr>
          </a:p>
        </p:txBody>
      </p:sp>
      <p:sp>
        <p:nvSpPr>
          <p:cNvPr id="326" name="Google Shape;326;p29"/>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327" name="Google Shape;327;p29"/>
          <p:cNvSpPr txBox="1"/>
          <p:nvPr/>
        </p:nvSpPr>
        <p:spPr>
          <a:xfrm>
            <a:off x="10549674" y="6286671"/>
            <a:ext cx="4132943" cy="6001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IE" sz="3300" u="none" cap="none" strike="noStrike">
                <a:solidFill>
                  <a:schemeClr val="dk1"/>
                </a:solidFill>
                <a:latin typeface="Arial"/>
                <a:ea typeface="Arial"/>
                <a:cs typeface="Arial"/>
                <a:sym typeface="Arial"/>
              </a:rPr>
              <a:t>Περίπτωση #2</a:t>
            </a:r>
            <a:endParaRPr b="0" i="0" sz="3300" u="none" cap="none" strike="noStrike">
              <a:solidFill>
                <a:srgbClr val="000000"/>
              </a:solidFill>
              <a:latin typeface="Arial"/>
              <a:ea typeface="Arial"/>
              <a:cs typeface="Arial"/>
              <a:sym typeface="Arial"/>
            </a:endParaRPr>
          </a:p>
        </p:txBody>
      </p:sp>
      <p:sp>
        <p:nvSpPr>
          <p:cNvPr id="328" name="Google Shape;328;p29"/>
          <p:cNvSpPr txBox="1"/>
          <p:nvPr/>
        </p:nvSpPr>
        <p:spPr>
          <a:xfrm>
            <a:off x="18304191" y="6286671"/>
            <a:ext cx="4132943" cy="6001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IE" sz="3300" u="none" cap="none" strike="noStrike">
                <a:solidFill>
                  <a:schemeClr val="dk1"/>
                </a:solidFill>
                <a:latin typeface="Arial"/>
                <a:ea typeface="Arial"/>
                <a:cs typeface="Arial"/>
                <a:sym typeface="Arial"/>
              </a:rPr>
              <a:t>Περίπτωση #3</a:t>
            </a:r>
            <a:endParaRPr b="0" i="0" sz="33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descr="List with solid fill" id="334" name="Google Shape;334;p30"/>
          <p:cNvPicPr preferRelativeResize="0"/>
          <p:nvPr/>
        </p:nvPicPr>
        <p:blipFill rotWithShape="1">
          <a:blip r:embed="rId3">
            <a:alphaModFix/>
          </a:blip>
          <a:srcRect b="0" l="0" r="0" t="0"/>
          <a:stretch/>
        </p:blipFill>
        <p:spPr>
          <a:xfrm>
            <a:off x="9597046" y="1775012"/>
            <a:ext cx="10519754" cy="10519754"/>
          </a:xfrm>
          <a:prstGeom prst="rect">
            <a:avLst/>
          </a:prstGeom>
          <a:noFill/>
          <a:ln>
            <a:noFill/>
          </a:ln>
        </p:spPr>
      </p:pic>
      <p:sp>
        <p:nvSpPr>
          <p:cNvPr id="335" name="Google Shape;335;p30"/>
          <p:cNvSpPr txBox="1"/>
          <p:nvPr>
            <p:ph type="title"/>
          </p:nvPr>
        </p:nvSpPr>
        <p:spPr>
          <a:xfrm>
            <a:off x="805541" y="2068286"/>
            <a:ext cx="5467351" cy="1088571"/>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IE" sz="3300"/>
              <a:t>Κουίζ</a:t>
            </a:r>
            <a:endParaRPr b="1" sz="3300">
              <a:latin typeface="Arial"/>
              <a:ea typeface="Arial"/>
              <a:cs typeface="Arial"/>
              <a:sym typeface="Arial"/>
            </a:endParaRPr>
          </a:p>
        </p:txBody>
      </p:sp>
      <p:sp>
        <p:nvSpPr>
          <p:cNvPr id="336" name="Google Shape;336;p30"/>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descr="Badge 1 with solid fill" id="342" name="Google Shape;342;p31"/>
          <p:cNvPicPr preferRelativeResize="0"/>
          <p:nvPr/>
        </p:nvPicPr>
        <p:blipFill rotWithShape="1">
          <a:blip r:embed="rId3">
            <a:alphaModFix/>
          </a:blip>
          <a:srcRect b="0" l="0" r="0" t="0"/>
          <a:stretch/>
        </p:blipFill>
        <p:spPr>
          <a:xfrm>
            <a:off x="1769035" y="3068917"/>
            <a:ext cx="2438400" cy="2438400"/>
          </a:xfrm>
          <a:prstGeom prst="rect">
            <a:avLst/>
          </a:prstGeom>
          <a:noFill/>
          <a:ln>
            <a:noFill/>
          </a:ln>
          <a:effectLst>
            <a:outerShdw blurRad="50800" rotWithShape="0" algn="tl" dir="2700000" dist="38100">
              <a:srgbClr val="000000">
                <a:alpha val="40000"/>
              </a:srgbClr>
            </a:outerShdw>
          </a:effectLst>
        </p:spPr>
      </p:pic>
      <p:sp>
        <p:nvSpPr>
          <p:cNvPr id="343" name="Google Shape;343;p31"/>
          <p:cNvSpPr txBox="1"/>
          <p:nvPr>
            <p:ph idx="1" type="body"/>
          </p:nvPr>
        </p:nvSpPr>
        <p:spPr>
          <a:xfrm>
            <a:off x="8491537" y="1524000"/>
            <a:ext cx="14536413" cy="10172700"/>
          </a:xfrm>
          <a:prstGeom prst="rect">
            <a:avLst/>
          </a:prstGeom>
          <a:noFill/>
          <a:ln>
            <a:noFill/>
          </a:ln>
        </p:spPr>
        <p:txBody>
          <a:bodyPr anchorCtr="0" anchor="ctr" bIns="0" lIns="0" spcFirstLastPara="1" rIns="0" wrap="square" tIns="0">
            <a:normAutofit/>
          </a:bodyPr>
          <a:lstStyle/>
          <a:p>
            <a:pPr indent="0" lvl="0" marL="0" rtl="0" algn="just">
              <a:lnSpc>
                <a:spcPct val="150000"/>
              </a:lnSpc>
              <a:spcBef>
                <a:spcPts val="0"/>
              </a:spcBef>
              <a:spcAft>
                <a:spcPts val="0"/>
              </a:spcAft>
              <a:buSzPts val="2800"/>
              <a:buNone/>
            </a:pPr>
            <a:r>
              <a:rPr lang="en-IE" sz="2800"/>
              <a:t>Ταιριάξτε έναν τύπο ψηφιακής επικοινωνίας με αυτό για το οποίο χρησιμοποιείται κυρίως!</a:t>
            </a:r>
            <a:endParaRPr/>
          </a:p>
          <a:p>
            <a:pPr indent="0" lvl="0" marL="0" rtl="0" algn="just">
              <a:lnSpc>
                <a:spcPct val="150000"/>
              </a:lnSpc>
              <a:spcBef>
                <a:spcPts val="0"/>
              </a:spcBef>
              <a:spcAft>
                <a:spcPts val="0"/>
              </a:spcAft>
              <a:buSzPts val="2800"/>
              <a:buNone/>
            </a:pPr>
            <a:r>
              <a:t/>
            </a:r>
            <a:endParaRPr sz="2800"/>
          </a:p>
          <a:p>
            <a:pPr indent="-914400" lvl="0" marL="914400" rtl="0" algn="just">
              <a:lnSpc>
                <a:spcPct val="150000"/>
              </a:lnSpc>
              <a:spcBef>
                <a:spcPts val="0"/>
              </a:spcBef>
              <a:spcAft>
                <a:spcPts val="0"/>
              </a:spcAft>
              <a:buSzPts val="2800"/>
              <a:buFont typeface="Arial"/>
              <a:buAutoNum type="arabicPeriod"/>
            </a:pPr>
            <a:r>
              <a:rPr lang="en-IE" sz="2800"/>
              <a:t>Αμεσο μήνυμα – Χρησιμοποιείται κυρίως για ανακοινώσεις στο χώρο εργασίας και επίσημες αναφορές.</a:t>
            </a:r>
            <a:endParaRPr/>
          </a:p>
          <a:p>
            <a:pPr indent="-914400" lvl="0" marL="914400" rtl="0" algn="just">
              <a:lnSpc>
                <a:spcPct val="150000"/>
              </a:lnSpc>
              <a:spcBef>
                <a:spcPts val="0"/>
              </a:spcBef>
              <a:spcAft>
                <a:spcPts val="0"/>
              </a:spcAft>
              <a:buSzPts val="2800"/>
              <a:buFont typeface="Arial"/>
              <a:buAutoNum type="arabicPeriod"/>
            </a:pPr>
            <a:r>
              <a:rPr lang="en-IE" sz="2800">
                <a:highlight>
                  <a:srgbClr val="00FF00"/>
                </a:highlight>
              </a:rPr>
              <a:t>Social Media – Επιτρέπει στις επιχειρήσεις να αλληλεπιδρούν δημιουργικά με νεότερο κοινό μέσω των τάσεων.</a:t>
            </a:r>
            <a:endParaRPr/>
          </a:p>
          <a:p>
            <a:pPr indent="-914400" lvl="0" marL="914400" rtl="0" algn="just">
              <a:lnSpc>
                <a:spcPct val="150000"/>
              </a:lnSpc>
              <a:spcBef>
                <a:spcPts val="0"/>
              </a:spcBef>
              <a:spcAft>
                <a:spcPts val="0"/>
              </a:spcAft>
              <a:buSzPts val="2800"/>
              <a:buFont typeface="Arial"/>
              <a:buAutoNum type="arabicPeriod"/>
            </a:pPr>
            <a:r>
              <a:rPr lang="en-IE" sz="2800"/>
              <a:t>Email – Ταιριάζει καλύτερα για κοινή χρήση μιμιδίων και περιστασιακές συνομιλίες σε πραγματικό χρόνο.</a:t>
            </a:r>
            <a:endParaRPr/>
          </a:p>
          <a:p>
            <a:pPr indent="-914400" lvl="0" marL="914400" rtl="0" algn="just">
              <a:lnSpc>
                <a:spcPct val="150000"/>
              </a:lnSpc>
              <a:spcBef>
                <a:spcPts val="0"/>
              </a:spcBef>
              <a:spcAft>
                <a:spcPts val="0"/>
              </a:spcAft>
              <a:buSzPts val="2800"/>
              <a:buFont typeface="Arial"/>
              <a:buAutoNum type="arabicPeriod"/>
            </a:pPr>
            <a:r>
              <a:rPr lang="en-IE" sz="2800"/>
              <a:t>Τηλεδιάσκεψη – Κυρίως για κύλιση ροών και κοινή χρήση selfie.</a:t>
            </a:r>
            <a:endParaRPr/>
          </a:p>
          <a:p>
            <a:pPr indent="0" lvl="0" marL="0" rtl="0" algn="just">
              <a:lnSpc>
                <a:spcPct val="150000"/>
              </a:lnSpc>
              <a:spcBef>
                <a:spcPts val="0"/>
              </a:spcBef>
              <a:spcAft>
                <a:spcPts val="0"/>
              </a:spcAft>
              <a:buSzPts val="2800"/>
              <a:buNone/>
            </a:pPr>
            <a:r>
              <a:t/>
            </a:r>
            <a:endParaRPr sz="2800"/>
          </a:p>
          <a:p>
            <a:pPr indent="0" lvl="0" marL="0" rtl="0" algn="just">
              <a:lnSpc>
                <a:spcPct val="150000"/>
              </a:lnSpc>
              <a:spcBef>
                <a:spcPts val="0"/>
              </a:spcBef>
              <a:spcAft>
                <a:spcPts val="0"/>
              </a:spcAft>
              <a:buSzPts val="5600"/>
              <a:buNone/>
            </a:pPr>
            <a:r>
              <a:rPr lang="en-IE" sz="2800">
                <a:highlight>
                  <a:srgbClr val="00FF00"/>
                </a:highlight>
              </a:rPr>
              <a:t>Σωστή Απάντηση: 2. Social Media – Επιτρέπει στις επιχειρήσεις να αλληλεπιδρούν δημιουργικά με το νεότερο κοινό μέσω των τάσεων. </a:t>
            </a:r>
            <a:r>
              <a:rPr lang="en-IE" sz="2800"/>
              <a:t>Η ανταλλαγή άμεσων μηνυμάτων χρησιμοποιείται συνήθως για άτυπη επικοινωνία, το email δεν χρησιμοποιείται για συνομιλίες σε πραγματικό χρόνο και δεν μπορείτε να κάνετε κύλιση στις ροές στα περισσότερα εργαλεία τηλεδιάσκεψης.</a:t>
            </a:r>
            <a:endParaRPr sz="2800"/>
          </a:p>
        </p:txBody>
      </p:sp>
      <p:sp>
        <p:nvSpPr>
          <p:cNvPr id="344" name="Google Shape;344;p3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descr="Badge with solid fill" id="349" name="Google Shape;349;p32"/>
          <p:cNvPicPr preferRelativeResize="0"/>
          <p:nvPr/>
        </p:nvPicPr>
        <p:blipFill rotWithShape="1">
          <a:blip r:embed="rId3">
            <a:alphaModFix/>
          </a:blip>
          <a:srcRect b="0" l="0" r="0" t="0"/>
          <a:stretch/>
        </p:blipFill>
        <p:spPr>
          <a:xfrm>
            <a:off x="1769036" y="3015130"/>
            <a:ext cx="2438400" cy="2438400"/>
          </a:xfrm>
          <a:prstGeom prst="rect">
            <a:avLst/>
          </a:prstGeom>
          <a:noFill/>
          <a:ln>
            <a:noFill/>
          </a:ln>
          <a:effectLst>
            <a:outerShdw blurRad="50800" rotWithShape="0" algn="tl" dir="2700000" dist="38100">
              <a:srgbClr val="000000">
                <a:alpha val="40000"/>
              </a:srgbClr>
            </a:outerShdw>
          </a:effectLst>
        </p:spPr>
      </p:pic>
      <p:sp>
        <p:nvSpPr>
          <p:cNvPr id="350" name="Google Shape;350;p32"/>
          <p:cNvSpPr txBox="1"/>
          <p:nvPr/>
        </p:nvSpPr>
        <p:spPr>
          <a:xfrm>
            <a:off x="8491538" y="1524000"/>
            <a:ext cx="12234862" cy="10172700"/>
          </a:xfrm>
          <a:prstGeom prst="rect">
            <a:avLst/>
          </a:prstGeom>
          <a:noFill/>
          <a:ln>
            <a:noFill/>
          </a:ln>
        </p:spPr>
        <p:txBody>
          <a:bodyPr anchorCtr="0" anchor="ctr" bIns="0" lIns="0" spcFirstLastPara="1" rIns="0" wrap="square" tIns="0">
            <a:normAutofit/>
          </a:bodyPr>
          <a:lstStyle/>
          <a:p>
            <a:pPr indent="0" lvl="0" marL="0" marR="0" rtl="0" algn="just">
              <a:lnSpc>
                <a:spcPct val="150000"/>
              </a:lnSpc>
              <a:spcBef>
                <a:spcPts val="0"/>
              </a:spcBef>
              <a:spcAft>
                <a:spcPts val="0"/>
              </a:spcAft>
              <a:buNone/>
            </a:pPr>
            <a:r>
              <a:rPr b="0" i="0" lang="en-IE" sz="2800" u="none" cap="none" strike="noStrike">
                <a:solidFill>
                  <a:srgbClr val="323232"/>
                </a:solidFill>
                <a:latin typeface="Arial"/>
                <a:ea typeface="Arial"/>
                <a:cs typeface="Arial"/>
                <a:sym typeface="Arial"/>
              </a:rPr>
              <a:t>Λαμβάνετε ένα DM στο Instagram από κάποιον που ισχυρίζεται ότι είναι συμμαθητής. Μοιράζονται έναν σύνδεσμο που μοιάζει σαν να οδηγεί στη σελίδα σύνδεσης του TikTok και σας ζητούν να συνδεθείτε. Αφού εισαγάγετε τα στοιχεία σας, ο λογαριασμός σας παραβιάζεται. Ποιο είδος διαδικτυακής απάτης περιγράφει αυτό;</a:t>
            </a:r>
            <a:endParaRPr/>
          </a:p>
          <a:p>
            <a:pPr indent="0" lvl="0" marL="0" marR="0" rtl="0" algn="just">
              <a:lnSpc>
                <a:spcPct val="150000"/>
              </a:lnSpc>
              <a:spcBef>
                <a:spcPts val="0"/>
              </a:spcBef>
              <a:spcAft>
                <a:spcPts val="0"/>
              </a:spcAft>
              <a:buNone/>
            </a:pPr>
            <a:r>
              <a:t/>
            </a:r>
            <a:endParaRPr b="0" i="0" sz="2800" u="none" cap="none" strike="noStrike">
              <a:solidFill>
                <a:srgbClr val="323232"/>
              </a:solidFill>
              <a:latin typeface="Arial"/>
              <a:ea typeface="Arial"/>
              <a:cs typeface="Arial"/>
              <a:sym typeface="Arial"/>
            </a:endParaRPr>
          </a:p>
          <a:p>
            <a:pPr indent="-914400" lvl="0" marL="914400" marR="0" rtl="0" algn="just">
              <a:lnSpc>
                <a:spcPct val="150000"/>
              </a:lnSpc>
              <a:spcBef>
                <a:spcPts val="0"/>
              </a:spcBef>
              <a:spcAft>
                <a:spcPts val="0"/>
              </a:spcAft>
              <a:buClr>
                <a:srgbClr val="323232"/>
              </a:buClr>
              <a:buSzPts val="2800"/>
              <a:buFont typeface="Arial"/>
              <a:buAutoNum type="arabicPeriod"/>
            </a:pPr>
            <a:r>
              <a:rPr b="0" i="0" lang="en-IE" sz="2800" u="none" cap="none" strike="noStrike">
                <a:solidFill>
                  <a:srgbClr val="323232"/>
                </a:solidFill>
                <a:latin typeface="Arial"/>
                <a:ea typeface="Arial"/>
                <a:cs typeface="Arial"/>
                <a:sym typeface="Arial"/>
              </a:rPr>
              <a:t>Προσλήψεις Money Mule</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Ρομαντική απάτη / Γατόψαρο</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latin typeface="Arial"/>
                <a:ea typeface="Arial"/>
                <a:cs typeface="Arial"/>
                <a:sym typeface="Arial"/>
              </a:rPr>
              <a:t>Πλαστοπροσωπία και Κοινωνική Μηχανική</a:t>
            </a:r>
            <a:br>
              <a:rPr b="0" i="0" lang="en-IE" sz="2800" u="none" cap="none" strike="noStrike">
                <a:solidFill>
                  <a:srgbClr val="323232"/>
                </a:solidFill>
                <a:latin typeface="Arial"/>
                <a:ea typeface="Arial"/>
                <a:cs typeface="Arial"/>
                <a:sym typeface="Arial"/>
              </a:rPr>
            </a:br>
            <a:r>
              <a:rPr b="0" i="0" lang="en-IE" sz="2800" u="none" cap="none" strike="noStrike">
                <a:solidFill>
                  <a:srgbClr val="323232"/>
                </a:solidFill>
                <a:highlight>
                  <a:srgbClr val="00FF00"/>
                </a:highlight>
                <a:latin typeface="Arial"/>
                <a:ea typeface="Arial"/>
                <a:cs typeface="Arial"/>
                <a:sym typeface="Arial"/>
              </a:rPr>
              <a:t>Απάτη ηλεκτρονικού ψαρέματος</a:t>
            </a:r>
            <a:endParaRPr b="0" i="0" sz="2800" u="none" cap="none" strike="noStrike">
              <a:solidFill>
                <a:srgbClr val="323232"/>
              </a:solidFill>
              <a:highlight>
                <a:srgbClr val="00FF00"/>
              </a:highlight>
              <a:latin typeface="Arial"/>
              <a:ea typeface="Arial"/>
              <a:cs typeface="Arial"/>
              <a:sym typeface="Arial"/>
            </a:endParaRPr>
          </a:p>
          <a:p>
            <a:pPr indent="0" lvl="0" marL="0" marR="0" rtl="0" algn="just">
              <a:lnSpc>
                <a:spcPct val="150000"/>
              </a:lnSpc>
              <a:spcBef>
                <a:spcPts val="0"/>
              </a:spcBef>
              <a:spcAft>
                <a:spcPts val="0"/>
              </a:spcAft>
              <a:buClr>
                <a:srgbClr val="000000"/>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just">
              <a:lnSpc>
                <a:spcPct val="150000"/>
              </a:lnSpc>
              <a:spcBef>
                <a:spcPts val="0"/>
              </a:spcBef>
              <a:spcAft>
                <a:spcPts val="0"/>
              </a:spcAft>
              <a:buNone/>
            </a:pPr>
            <a:r>
              <a:rPr b="0" i="0" lang="en-IE" sz="2800" u="none" cap="none" strike="noStrike">
                <a:solidFill>
                  <a:srgbClr val="323232"/>
                </a:solidFill>
                <a:highlight>
                  <a:srgbClr val="00FF00"/>
                </a:highlight>
                <a:latin typeface="Arial"/>
                <a:ea typeface="Arial"/>
                <a:cs typeface="Arial"/>
                <a:sym typeface="Arial"/>
              </a:rPr>
              <a:t>Σωστή απάντηση: 4. Απάτη ηλεκτρονικού ψαρέματος</a:t>
            </a:r>
            <a:r>
              <a:rPr b="0" i="0" lang="en-IE" sz="2800" u="none" cap="none" strike="noStrike">
                <a:solidFill>
                  <a:srgbClr val="323232"/>
                </a:solidFill>
                <a:latin typeface="Arial"/>
                <a:ea typeface="Arial"/>
                <a:cs typeface="Arial"/>
                <a:sym typeface="Arial"/>
              </a:rPr>
              <a:t>, επειδή σε αυτήν την απάτη, κοινοποιείται ένας δόλιος σύνδεσμος και ο λογαριασμός ή οι πληροφορίες παραβιάζονται/κλέβονται.</a:t>
            </a:r>
            <a:endParaRPr b="0" i="0" sz="2800" u="none" cap="none" strike="noStrike">
              <a:solidFill>
                <a:srgbClr val="323232"/>
              </a:solidFill>
              <a:latin typeface="Arial"/>
              <a:ea typeface="Arial"/>
              <a:cs typeface="Arial"/>
              <a:sym typeface="Arial"/>
            </a:endParaRPr>
          </a:p>
        </p:txBody>
      </p:sp>
      <p:sp>
        <p:nvSpPr>
          <p:cNvPr id="351" name="Google Shape;351;p3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descr="Badge 3 with solid fill" id="356" name="Google Shape;356;p33"/>
          <p:cNvPicPr preferRelativeResize="0"/>
          <p:nvPr/>
        </p:nvPicPr>
        <p:blipFill rotWithShape="1">
          <a:blip r:embed="rId3">
            <a:alphaModFix/>
          </a:blip>
          <a:srcRect b="0" l="0" r="0" t="0"/>
          <a:stretch/>
        </p:blipFill>
        <p:spPr>
          <a:xfrm>
            <a:off x="1930400" y="2835835"/>
            <a:ext cx="2438400" cy="2438400"/>
          </a:xfrm>
          <a:prstGeom prst="rect">
            <a:avLst/>
          </a:prstGeom>
          <a:noFill/>
          <a:ln>
            <a:noFill/>
          </a:ln>
          <a:effectLst>
            <a:outerShdw blurRad="50800" rotWithShape="0" algn="tl" dir="2700000" dist="38100">
              <a:srgbClr val="000000">
                <a:alpha val="40000"/>
              </a:srgbClr>
            </a:outerShdw>
          </a:effectLst>
        </p:spPr>
      </p:pic>
      <p:sp>
        <p:nvSpPr>
          <p:cNvPr id="357" name="Google Shape;357;p33"/>
          <p:cNvSpPr txBox="1"/>
          <p:nvPr>
            <p:ph idx="1" type="body"/>
          </p:nvPr>
        </p:nvSpPr>
        <p:spPr>
          <a:xfrm>
            <a:off x="8491538" y="1524000"/>
            <a:ext cx="12234862" cy="10172700"/>
          </a:xfrm>
          <a:prstGeom prst="rect">
            <a:avLst/>
          </a:prstGeom>
          <a:noFill/>
          <a:ln>
            <a:noFill/>
          </a:ln>
        </p:spPr>
        <p:txBody>
          <a:bodyPr anchorCtr="0" anchor="ctr" bIns="0" lIns="0" spcFirstLastPara="1" rIns="0" wrap="square" tIns="0">
            <a:normAutofit/>
          </a:bodyPr>
          <a:lstStyle/>
          <a:p>
            <a:pPr indent="0" lvl="0" marL="0" rtl="0" algn="just">
              <a:lnSpc>
                <a:spcPct val="150000"/>
              </a:lnSpc>
              <a:spcBef>
                <a:spcPts val="0"/>
              </a:spcBef>
              <a:spcAft>
                <a:spcPts val="0"/>
              </a:spcAft>
              <a:buSzPts val="5600"/>
              <a:buNone/>
            </a:pPr>
            <a:r>
              <a:rPr lang="en-IE" sz="2800"/>
              <a:t>Ποιο από τα παρακάτω είναι μια ξεκάθαρη κόκκινη σημαία ότι κάποιος μπορεί να προσπαθεί να σας εξαπατήσει;</a:t>
            </a:r>
            <a:endParaRPr/>
          </a:p>
          <a:p>
            <a:pPr indent="0" lvl="0" marL="0" rtl="0" algn="just">
              <a:lnSpc>
                <a:spcPct val="150000"/>
              </a:lnSpc>
              <a:spcBef>
                <a:spcPts val="0"/>
              </a:spcBef>
              <a:spcAft>
                <a:spcPts val="0"/>
              </a:spcAft>
              <a:buSzPts val="5600"/>
              <a:buNone/>
            </a:pPr>
            <a:r>
              <a:t/>
            </a:r>
            <a:endParaRPr sz="2800"/>
          </a:p>
          <a:p>
            <a:pPr indent="-1219215" lvl="0" marL="1219215" rtl="0" algn="just">
              <a:lnSpc>
                <a:spcPct val="150000"/>
              </a:lnSpc>
              <a:spcBef>
                <a:spcPts val="0"/>
              </a:spcBef>
              <a:spcAft>
                <a:spcPts val="0"/>
              </a:spcAft>
              <a:buSzPts val="2800"/>
              <a:buFont typeface="Arial"/>
              <a:buAutoNum type="arabicPeriod"/>
            </a:pPr>
            <a:r>
              <a:rPr lang="en-IE" sz="2800">
                <a:highlight>
                  <a:srgbClr val="00FF00"/>
                </a:highlight>
              </a:rPr>
              <a:t>Νιώθετε πίεση να δράσετε άμεσα.</a:t>
            </a:r>
            <a:br>
              <a:rPr lang="en-IE" sz="2800"/>
            </a:br>
            <a:r>
              <a:rPr lang="en-IE" sz="2800"/>
              <a:t>Στέλνουν πρώτα έναν φιλικό χαιρετισμό. </a:t>
            </a:r>
            <a:br>
              <a:rPr lang="en-IE" sz="2800"/>
            </a:br>
            <a:r>
              <a:rPr lang="en-IE" sz="2800"/>
              <a:t>Χρησιμοποιούν τέλεια γραμματική.</a:t>
            </a:r>
            <a:br>
              <a:rPr lang="en-IE" sz="2800"/>
            </a:br>
            <a:r>
              <a:rPr lang="en-IE" sz="2800"/>
              <a:t>Αναφέρουν ένα ουδέτερο θέμα.</a:t>
            </a:r>
            <a:endParaRPr sz="2800"/>
          </a:p>
          <a:p>
            <a:pPr indent="0" lvl="0" marL="0" rtl="0" algn="just">
              <a:lnSpc>
                <a:spcPct val="150000"/>
              </a:lnSpc>
              <a:spcBef>
                <a:spcPts val="2000"/>
              </a:spcBef>
              <a:spcAft>
                <a:spcPts val="0"/>
              </a:spcAft>
              <a:buSzPts val="5600"/>
              <a:buNone/>
            </a:pPr>
            <a:r>
              <a:rPr lang="en-IE" sz="2800">
                <a:highlight>
                  <a:srgbClr val="00FF00"/>
                </a:highlight>
              </a:rPr>
              <a:t>Σωστή απάντηση: 1. Νιώθετε πίεση να δράσετε άμεσα. </a:t>
            </a:r>
            <a:r>
              <a:rPr lang="en-IE" sz="2800"/>
              <a:t>Οποιοσδήποτε μπορεί να στείλει έναν φιλικό χαιρετισμό, να χρησιμοποιήσει τέλεια γραμματική ή να αναφέρει ένα ουδέτερο θέμα. Ωστόσο, εάν κάποιος σας πιέζει να ενεργήσετε γρήγορα και αισθάνεστε άγχος, ήρθε η ώρα να «σταματήσετε, να σκεφτείτε, να ελέγξετε».</a:t>
            </a:r>
            <a:endParaRPr sz="2800"/>
          </a:p>
        </p:txBody>
      </p:sp>
      <p:sp>
        <p:nvSpPr>
          <p:cNvPr id="358" name="Google Shape;358;p3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descr="Badge 4 with solid fill" id="363" name="Google Shape;363;p34"/>
          <p:cNvPicPr preferRelativeResize="0"/>
          <p:nvPr/>
        </p:nvPicPr>
        <p:blipFill rotWithShape="1">
          <a:blip r:embed="rId3">
            <a:alphaModFix/>
          </a:blip>
          <a:srcRect b="0" l="0" r="0" t="0"/>
          <a:stretch/>
        </p:blipFill>
        <p:spPr>
          <a:xfrm>
            <a:off x="1786965" y="2782047"/>
            <a:ext cx="2438400" cy="2438400"/>
          </a:xfrm>
          <a:prstGeom prst="rect">
            <a:avLst/>
          </a:prstGeom>
          <a:noFill/>
          <a:ln>
            <a:noFill/>
          </a:ln>
          <a:effectLst>
            <a:outerShdw blurRad="50800" rotWithShape="0" algn="tl" dir="2700000" dist="38100">
              <a:srgbClr val="000000">
                <a:alpha val="40000"/>
              </a:srgbClr>
            </a:outerShdw>
          </a:effectLst>
        </p:spPr>
      </p:pic>
      <p:sp>
        <p:nvSpPr>
          <p:cNvPr id="364" name="Google Shape;364;p34"/>
          <p:cNvSpPr txBox="1"/>
          <p:nvPr>
            <p:ph idx="1" type="body"/>
          </p:nvPr>
        </p:nvSpPr>
        <p:spPr>
          <a:xfrm>
            <a:off x="8360909" y="1318726"/>
            <a:ext cx="12234862" cy="10172700"/>
          </a:xfrm>
          <a:prstGeom prst="rect">
            <a:avLst/>
          </a:prstGeom>
          <a:noFill/>
          <a:ln>
            <a:noFill/>
          </a:ln>
        </p:spPr>
        <p:txBody>
          <a:bodyPr anchorCtr="0" anchor="ctr" bIns="0" lIns="0" spcFirstLastPara="1" rIns="0" wrap="square" tIns="0">
            <a:normAutofit/>
          </a:bodyPr>
          <a:lstStyle/>
          <a:p>
            <a:pPr indent="0" lvl="0" marL="0" rtl="0" algn="just">
              <a:lnSpc>
                <a:spcPct val="150000"/>
              </a:lnSpc>
              <a:spcBef>
                <a:spcPts val="0"/>
              </a:spcBef>
              <a:spcAft>
                <a:spcPts val="0"/>
              </a:spcAft>
              <a:buSzPts val="5600"/>
              <a:buNone/>
            </a:pPr>
            <a:r>
              <a:rPr lang="en-IE" sz="2800"/>
              <a:t>Ποια από τις παρακάτω ενέργειες είναι η ασφαλέστερη και καταλληλότερη εάν υποψιάζεστε ότι εσείς ή κάποιος που γνωρίζετε καλλωπίζεται;</a:t>
            </a:r>
            <a:endParaRPr sz="2800"/>
          </a:p>
          <a:p>
            <a:pPr indent="-1219215" lvl="0" marL="1219215" rtl="0" algn="just">
              <a:lnSpc>
                <a:spcPct val="100000"/>
              </a:lnSpc>
              <a:spcBef>
                <a:spcPts val="2000"/>
              </a:spcBef>
              <a:spcAft>
                <a:spcPts val="0"/>
              </a:spcAft>
              <a:buSzPts val="2800"/>
              <a:buFont typeface="Arial"/>
              <a:buAutoNum type="arabicPeriod"/>
            </a:pPr>
            <a:r>
              <a:rPr lang="en-IE" sz="2800"/>
              <a:t>Αντιμετωπίστε το άτομο που πιστεύετε ότι σας περιποιείται</a:t>
            </a:r>
            <a:br>
              <a:rPr lang="en-IE" sz="2800"/>
            </a:br>
            <a:r>
              <a:rPr lang="en-IE" sz="2800"/>
              <a:t>Διαγράψτε όλα τα στοιχεία για να προστατευτείτε</a:t>
            </a:r>
            <a:br>
              <a:rPr lang="en-IE" sz="2800"/>
            </a:br>
            <a:r>
              <a:rPr lang="en-IE" sz="2800">
                <a:highlight>
                  <a:srgbClr val="00FF00"/>
                </a:highlight>
              </a:rPr>
              <a:t>Μιλήστε με έναν έμπιστο ενήλικα και αναφέρετε την κατάσταση στις αρχές</a:t>
            </a:r>
            <a:br>
              <a:rPr lang="en-IE" sz="2800"/>
            </a:br>
            <a:r>
              <a:rPr lang="en-IE" sz="2800"/>
              <a:t>Συνεχίστε την επικοινωνία για να δείτε τι θα συμβεί</a:t>
            </a:r>
            <a:endParaRPr/>
          </a:p>
          <a:p>
            <a:pPr indent="0" lvl="0" marL="0" rtl="0" algn="just">
              <a:lnSpc>
                <a:spcPct val="150000"/>
              </a:lnSpc>
              <a:spcBef>
                <a:spcPts val="2000"/>
              </a:spcBef>
              <a:spcAft>
                <a:spcPts val="0"/>
              </a:spcAft>
              <a:buSzPts val="2800"/>
              <a:buNone/>
            </a:pPr>
            <a:r>
              <a:rPr lang="en-IE" sz="2800">
                <a:highlight>
                  <a:srgbClr val="00FF00"/>
                </a:highlight>
              </a:rPr>
              <a:t>Σωστή απάντηση: 3. Μιλήστε με έναν έμπιστο ενήλικα και αναφέρετε την κατάσταση στις αρχές. </a:t>
            </a:r>
            <a:r>
              <a:rPr lang="en-IE" sz="2800"/>
              <a:t>Δεν πρέπει να αντιμετωπίσετε το άτομο που πιστεύετε ότι σας περιποιείται. Είναι σημαντικό να διατηρείτε αποδεικτικά στοιχεία ως απόδειξη και να αναζητάτε βοήθεια νωρίτερα παρά αργότερα σε συγκεχυμένες διαδικτυακές καταστάσεις.</a:t>
            </a:r>
            <a:endParaRPr sz="2800"/>
          </a:p>
        </p:txBody>
      </p:sp>
      <p:sp>
        <p:nvSpPr>
          <p:cNvPr id="365" name="Google Shape;365;p3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descr="Badge 5 with solid fill" id="370" name="Google Shape;370;p35"/>
          <p:cNvPicPr preferRelativeResize="0"/>
          <p:nvPr/>
        </p:nvPicPr>
        <p:blipFill rotWithShape="1">
          <a:blip r:embed="rId3">
            <a:alphaModFix/>
          </a:blip>
          <a:srcRect b="0" l="0" r="0" t="0"/>
          <a:stretch/>
        </p:blipFill>
        <p:spPr>
          <a:xfrm>
            <a:off x="1840753" y="2997200"/>
            <a:ext cx="2438400" cy="2438400"/>
          </a:xfrm>
          <a:prstGeom prst="rect">
            <a:avLst/>
          </a:prstGeom>
          <a:noFill/>
          <a:ln>
            <a:noFill/>
          </a:ln>
          <a:effectLst>
            <a:outerShdw blurRad="50800" rotWithShape="0" algn="tl" dir="2700000" dist="38100">
              <a:srgbClr val="000000">
                <a:alpha val="40000"/>
              </a:srgbClr>
            </a:outerShdw>
          </a:effectLst>
        </p:spPr>
      </p:pic>
      <p:sp>
        <p:nvSpPr>
          <p:cNvPr id="371" name="Google Shape;371;p35"/>
          <p:cNvSpPr txBox="1"/>
          <p:nvPr>
            <p:ph idx="1" type="body"/>
          </p:nvPr>
        </p:nvSpPr>
        <p:spPr>
          <a:xfrm>
            <a:off x="8491538" y="1524000"/>
            <a:ext cx="12234862" cy="10172700"/>
          </a:xfrm>
          <a:prstGeom prst="rect">
            <a:avLst/>
          </a:prstGeom>
          <a:noFill/>
          <a:ln>
            <a:noFill/>
          </a:ln>
        </p:spPr>
        <p:txBody>
          <a:bodyPr anchorCtr="0" anchor="ctr" bIns="0" lIns="0" spcFirstLastPara="1" rIns="0" wrap="square" tIns="0">
            <a:normAutofit/>
          </a:bodyPr>
          <a:lstStyle/>
          <a:p>
            <a:pPr indent="0" lvl="0" marL="0" rtl="0" algn="just">
              <a:lnSpc>
                <a:spcPct val="150000"/>
              </a:lnSpc>
              <a:spcBef>
                <a:spcPts val="0"/>
              </a:spcBef>
              <a:spcAft>
                <a:spcPts val="0"/>
              </a:spcAft>
              <a:buSzPts val="5600"/>
              <a:buNone/>
            </a:pPr>
            <a:r>
              <a:rPr lang="en-IE" sz="2800"/>
              <a:t>Με όλους τους διαδικτυακούς κινδύνους εκεί έξω, ποιος είναι τελικά υπεύθυνος για την ασφάλειά σας στο διαδίκτυο;</a:t>
            </a:r>
            <a:endParaRPr/>
          </a:p>
          <a:p>
            <a:pPr indent="0" lvl="0" marL="0" rtl="0" algn="just">
              <a:lnSpc>
                <a:spcPct val="150000"/>
              </a:lnSpc>
              <a:spcBef>
                <a:spcPts val="0"/>
              </a:spcBef>
              <a:spcAft>
                <a:spcPts val="0"/>
              </a:spcAft>
              <a:buSzPts val="5600"/>
              <a:buNone/>
            </a:pPr>
            <a:r>
              <a:t/>
            </a:r>
            <a:endParaRPr sz="2800"/>
          </a:p>
          <a:p>
            <a:pPr indent="-514350" lvl="0" marL="514350" rtl="0" algn="just">
              <a:lnSpc>
                <a:spcPct val="150000"/>
              </a:lnSpc>
              <a:spcBef>
                <a:spcPts val="0"/>
              </a:spcBef>
              <a:spcAft>
                <a:spcPts val="0"/>
              </a:spcAft>
              <a:buSzPts val="2800"/>
              <a:buFont typeface="Arial"/>
              <a:buAutoNum type="arabicPeriod"/>
            </a:pPr>
            <a:r>
              <a:rPr lang="en-IE" sz="2800"/>
              <a:t>Μόνο οι πάροχοι υπηρεσιών, επειδή καθορίζουν τους κανόνες και τις πολιτικές ασφαλείας. </a:t>
            </a:r>
            <a:br>
              <a:rPr lang="en-IE" sz="2800"/>
            </a:br>
            <a:r>
              <a:rPr lang="en-IE" sz="2800"/>
              <a:t>Μόνο οι χρήστες, γιατί είναι δική τους επιλογή πώς συμπεριφέρονται στο διαδίκτυο.</a:t>
            </a:r>
            <a:br>
              <a:rPr lang="en-IE" sz="2800"/>
            </a:br>
            <a:r>
              <a:rPr lang="en-IE" sz="2800">
                <a:highlight>
                  <a:srgbClr val="00FF00"/>
                </a:highlight>
              </a:rPr>
              <a:t>Τόσο οι πάροχοι υπηρεσιών όσο και οι χρήστες.</a:t>
            </a:r>
            <a:br>
              <a:rPr lang="en-IE" sz="2800"/>
            </a:br>
            <a:r>
              <a:rPr lang="en-IE" sz="2800"/>
              <a:t>Κανείς - είναι αδύνατο να είσαι ασφαλής στο διαδίκτυο.</a:t>
            </a:r>
            <a:endParaRPr/>
          </a:p>
          <a:p>
            <a:pPr indent="0" lvl="0" marL="0" rtl="0" algn="just">
              <a:lnSpc>
                <a:spcPct val="150000"/>
              </a:lnSpc>
              <a:spcBef>
                <a:spcPts val="0"/>
              </a:spcBef>
              <a:spcAft>
                <a:spcPts val="0"/>
              </a:spcAft>
              <a:buSzPts val="2800"/>
              <a:buNone/>
            </a:pPr>
            <a:r>
              <a:t/>
            </a:r>
            <a:endParaRPr sz="2800"/>
          </a:p>
          <a:p>
            <a:pPr indent="0" lvl="0" marL="0" rtl="0" algn="just">
              <a:lnSpc>
                <a:spcPct val="150000"/>
              </a:lnSpc>
              <a:spcBef>
                <a:spcPts val="0"/>
              </a:spcBef>
              <a:spcAft>
                <a:spcPts val="0"/>
              </a:spcAft>
              <a:buSzPts val="5600"/>
              <a:buNone/>
            </a:pPr>
            <a:r>
              <a:rPr lang="en-IE" sz="2800">
                <a:highlight>
                  <a:srgbClr val="00FF00"/>
                </a:highlight>
              </a:rPr>
              <a:t>Σωστή Απάντηση: 3. Τόσο οι πάροχοι υπηρεσιών όσο και οι χρήστες</a:t>
            </a:r>
            <a:r>
              <a:rPr lang="en-IE" sz="2800"/>
              <a:t>, αφού οι πάροχοι πρέπει να δημιουργούν ασφαλείς πλατφόρμες ενώ οι χρήστες πρέπει να κάνουν υπεύθυνες επιλογές.</a:t>
            </a:r>
            <a:endParaRPr sz="2800"/>
          </a:p>
        </p:txBody>
      </p:sp>
      <p:sp>
        <p:nvSpPr>
          <p:cNvPr id="372" name="Google Shape;372;p3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6"/>
          <p:cNvSpPr txBox="1"/>
          <p:nvPr>
            <p:ph idx="1" type="body"/>
          </p:nvPr>
        </p:nvSpPr>
        <p:spPr>
          <a:xfrm>
            <a:off x="7131698" y="525624"/>
            <a:ext cx="16285030" cy="12272866"/>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SzPts val="5600"/>
              <a:buNone/>
            </a:pPr>
            <a:r>
              <a:rPr lang="en-IE" sz="2800"/>
              <a:t>Η ψηφιακή επικοινωνία μας βοηθά να συνδεόμαστε και να συνεργαζόμαστε εύκολα, αλλά ενέχει επίσης κινδύνους όπως απάτες και διαδικτυακή κακοποίηση. Μαθαίνοντας για τα ψηφιακά εργαλεία, θέτοντας όρια και ασκώντας ασφάλεια, μπορούμε να απολαμβάνουμε τα οφέλη του παραμένοντας ασφαλείς. </a:t>
            </a:r>
            <a:br>
              <a:rPr lang="en-IE" sz="2800"/>
            </a:br>
            <a:r>
              <a:rPr lang="en-IE" sz="2800"/>
              <a:t>Ας αγκαλιάσουμε τις διαδικτυακές αλληλεπιδράσεις με σύνεση! </a:t>
            </a:r>
            <a:endParaRPr sz="2800"/>
          </a:p>
          <a:p>
            <a:pPr indent="0" lvl="0" marL="0" rtl="0" algn="just">
              <a:lnSpc>
                <a:spcPct val="150000"/>
              </a:lnSpc>
              <a:spcBef>
                <a:spcPts val="0"/>
              </a:spcBef>
              <a:spcAft>
                <a:spcPts val="0"/>
              </a:spcAft>
              <a:buSzPts val="5600"/>
              <a:buNone/>
            </a:pPr>
            <a:r>
              <a:rPr b="1" lang="en-IE" sz="2800"/>
              <a:t>Μείνετε σε εγρήγορση για απάτες - </a:t>
            </a:r>
            <a:r>
              <a:rPr lang="en-IE" sz="2800"/>
              <a:t>το ηλεκτρονικό ψάρεμα, η πλαστοπροσωπία, οι ρομαντικές απάτες και η στρατολόγηση money mule συχνά στοχεύουν νέους σε δημοφιλείς εφαρμογές. πάντα «Σταμάτα, σκέψου, έλεγξε» πριν ενεργήσεις.</a:t>
            </a:r>
            <a:endParaRPr/>
          </a:p>
          <a:p>
            <a:pPr indent="0" lvl="0" marL="0" rtl="0" algn="just">
              <a:lnSpc>
                <a:spcPct val="150000"/>
              </a:lnSpc>
              <a:spcBef>
                <a:spcPts val="0"/>
              </a:spcBef>
              <a:spcAft>
                <a:spcPts val="0"/>
              </a:spcAft>
              <a:buSzPts val="5600"/>
              <a:buNone/>
            </a:pPr>
            <a:r>
              <a:rPr b="1" lang="en-IE" sz="2800"/>
              <a:t>Προστατέψτε τους λογαριασμούς σας - </a:t>
            </a:r>
            <a:r>
              <a:rPr lang="en-IE" sz="2800"/>
              <a:t>χρησιμοποιήστε ισχυρούς κωδικούς πρόσβασης, ενεργοποιήστε τον έλεγχο ταυτότητας πολλαπλών παραγόντων, ενημερώνετε τακτικά το λογισμικό και προσαρμόζετε τις ρυθμίσεις απορρήτου σε πλατφόρμες όπως το Snapchat.</a:t>
            </a:r>
            <a:endParaRPr/>
          </a:p>
          <a:p>
            <a:pPr indent="0" lvl="0" marL="0" rtl="0" algn="just">
              <a:lnSpc>
                <a:spcPct val="150000"/>
              </a:lnSpc>
              <a:spcBef>
                <a:spcPts val="0"/>
              </a:spcBef>
              <a:spcAft>
                <a:spcPts val="0"/>
              </a:spcAft>
              <a:buSzPts val="5600"/>
              <a:buNone/>
            </a:pPr>
            <a:r>
              <a:rPr b="1" lang="en-IE" sz="2800"/>
              <a:t>Γνωρίστε τις κόκκινες σημαίες της χειραγώγησης - </a:t>
            </a:r>
            <a:r>
              <a:rPr lang="en-IE" sz="2800"/>
              <a:t>η μυστικότητα, ο επείγων χαρακτήρας, η πίεση ή οι προσφορές που φαίνονται «πολύ καλές για να είναι αληθινές» μπορεί να υποδηλώνουν απάτη ή περιποίηση.</a:t>
            </a:r>
            <a:endParaRPr/>
          </a:p>
          <a:p>
            <a:pPr indent="0" lvl="0" marL="0" rtl="0" algn="just">
              <a:lnSpc>
                <a:spcPct val="150000"/>
              </a:lnSpc>
              <a:spcBef>
                <a:spcPts val="0"/>
              </a:spcBef>
              <a:spcAft>
                <a:spcPts val="0"/>
              </a:spcAft>
              <a:buSzPts val="5600"/>
              <a:buNone/>
            </a:pPr>
            <a:r>
              <a:rPr b="1" lang="en-IE" sz="2800"/>
              <a:t>Θέστε όρια και αναζητήστε υποστήριξη - </a:t>
            </a:r>
            <a:r>
              <a:rPr lang="en-IE" sz="2800"/>
              <a:t>καθορίστε σαφή όρια στο διαδίκτυο/εκτός σύνδεσης, μιλήστε με έμπιστους ενήλικες εάν κάτι δεν πάει καλά και χρησιμοποιήστε λειτουργίες αποκλεισμού/αναφοράς όταν είναι απαραίτητο.</a:t>
            </a:r>
            <a:br>
              <a:rPr b="1" lang="en-IE" sz="2800"/>
            </a:br>
            <a:r>
              <a:rPr b="1" lang="en-IE" sz="2800"/>
              <a:t>Προωθήστε θετικές ψηφιακές συνήθειες - </a:t>
            </a:r>
            <a:r>
              <a:rPr lang="en-IE" sz="2800"/>
              <a:t>ελέγξτε τα γεγονότα πριν δημοσιεύσετε, δείξτε σεβασμό στο διαδίκτυο, διαχωρίστε τους λογαριασμούς και συμβάλετε σε ένα ασφαλέστερο, πιο υποστηρικτικό διαδικτυακό περιβάλλον.</a:t>
            </a:r>
            <a:endParaRPr sz="2800"/>
          </a:p>
        </p:txBody>
      </p:sp>
      <p:sp>
        <p:nvSpPr>
          <p:cNvPr id="379" name="Google Shape;379;p36"/>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IE">
                <a:latin typeface="Arial"/>
                <a:ea typeface="Arial"/>
                <a:cs typeface="Arial"/>
                <a:sym typeface="Arial"/>
              </a:rPr>
              <a:t>Key Takeaways</a:t>
            </a:r>
            <a:endParaRPr b="1">
              <a:latin typeface="Arial"/>
              <a:ea typeface="Arial"/>
              <a:cs typeface="Arial"/>
              <a:sym typeface="Arial"/>
            </a:endParaRPr>
          </a:p>
        </p:txBody>
      </p:sp>
      <p:sp>
        <p:nvSpPr>
          <p:cNvPr id="380" name="Google Shape;380;p3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7"/>
          <p:cNvSpPr txBox="1"/>
          <p:nvPr>
            <p:ph idx="1" type="body"/>
          </p:nvPr>
        </p:nvSpPr>
        <p:spPr>
          <a:xfrm>
            <a:off x="8491538" y="1524000"/>
            <a:ext cx="15130463" cy="101727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3"/>
              </a:rPr>
              <a:t>https://exclaimer.com/email-signature-handbook/8-steps-to-effective-digital-communications/</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4"/>
              </a:rPr>
              <a:t>https://www.webwise.ie/parents/online-scams-and-young-people-what-parents-need-to-know/</a:t>
            </a:r>
            <a:endParaRPr sz="2800"/>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5"/>
              </a:rPr>
              <a:t>https://www.childline.ie/what-is-online-grooming</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6"/>
              </a:rPr>
              <a:t>https://www.esafety.gov.au/industry/safety-by-design</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7"/>
              </a:rPr>
              <a:t>https://jigsaw.ie/maintaining-boundaries/</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8"/>
              </a:rPr>
              <a:t>https://www.umgc.edu/blog/five-ways-to-stay-cyber-safe-online</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9"/>
              </a:rPr>
              <a:t>https://www.webwise.ie/parents/how-to-enable-tiktok-privacy-and-safety-settings/</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10"/>
              </a:rPr>
              <a:t>https://www.europol.europa.eu/how-to-set-your-privacy-settings-social-media</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11"/>
              </a:rPr>
              <a:t>https://www.youth.ie/programmes/projects-initiatives/web-safety-in-youth-work/</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12"/>
              </a:rPr>
              <a:t>https://www.childnet.com/help-and-advice/11-18-year-olds</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13"/>
              </a:rPr>
              <a:t>https://www.youtube.com/watch?v=hV1sigh6WKA</a:t>
            </a:r>
            <a:r>
              <a:rPr lang="en-IE" sz="2800"/>
              <a:t> </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t/>
            </a:r>
            <a:endParaRPr/>
          </a:p>
        </p:txBody>
      </p:sp>
      <p:sp>
        <p:nvSpPr>
          <p:cNvPr id="387" name="Google Shape;387;p37"/>
          <p:cNvSpPr txBox="1"/>
          <p:nvPr>
            <p:ph type="title"/>
          </p:nvPr>
        </p:nvSpPr>
        <p:spPr>
          <a:xfrm>
            <a:off x="761999" y="2416629"/>
            <a:ext cx="5467351" cy="849085"/>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IE" sz="3300"/>
              <a:t>Επιπρόσθετες Πηγές</a:t>
            </a:r>
            <a:endParaRPr b="1" sz="3300">
              <a:latin typeface="Arial"/>
              <a:ea typeface="Arial"/>
              <a:cs typeface="Arial"/>
              <a:sym typeface="Arial"/>
            </a:endParaRPr>
          </a:p>
        </p:txBody>
      </p:sp>
      <p:sp>
        <p:nvSpPr>
          <p:cNvPr id="388" name="Google Shape;388;p3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pic>
        <p:nvPicPr>
          <p:cNvPr descr="A blue background with white text" id="393" name="Google Shape;393;p38"/>
          <p:cNvPicPr preferRelativeResize="0"/>
          <p:nvPr/>
        </p:nvPicPr>
        <p:blipFill rotWithShape="1">
          <a:blip r:embed="rId3">
            <a:alphaModFix/>
          </a:blip>
          <a:srcRect b="0" l="0" r="0" t="0"/>
          <a:stretch/>
        </p:blipFill>
        <p:spPr>
          <a:xfrm>
            <a:off x="0" y="0"/>
            <a:ext cx="24384000" cy="13716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SERENITY Colour Theme">
      <a:dk1>
        <a:srgbClr val="000000"/>
      </a:dk1>
      <a:lt1>
        <a:srgbClr val="FFFFFF"/>
      </a:lt1>
      <a:dk2>
        <a:srgbClr val="0E2841"/>
      </a:dk2>
      <a:lt2>
        <a:srgbClr val="EEEEEE"/>
      </a:lt2>
      <a:accent1>
        <a:srgbClr val="286291"/>
      </a:accent1>
      <a:accent2>
        <a:srgbClr val="9FC8AA"/>
      </a:accent2>
      <a:accent3>
        <a:srgbClr val="286291"/>
      </a:accent3>
      <a:accent4>
        <a:srgbClr val="9FC8AA"/>
      </a:accent4>
      <a:accent5>
        <a:srgbClr val="286291"/>
      </a:accent5>
      <a:accent6>
        <a:srgbClr val="9FC8AA"/>
      </a:accent6>
      <a:hlink>
        <a:srgbClr val="4D9FC9"/>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2025-05-19T23:35:59Z</dcterms:created>
  <dc:creator>Jennifer Nolan</dc:creator>
</cp:coreProperties>
</file>