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y="13716000" cx="2438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824">
          <p15:clr>
            <a:srgbClr val="A4A3A4"/>
          </p15:clr>
        </p15:guide>
        <p15:guide id="2" pos="7680">
          <p15:clr>
            <a:srgbClr val="A4A3A4"/>
          </p15:clr>
        </p15:guide>
      </p15:sldGuideLst>
    </p:ext>
    <p:ext uri="GoogleSlidesCustomDataVersion2">
      <go:slidesCustomData xmlns:go="http://customooxmlschemas.google.com/" r:id="rId43" roundtripDataSignature="AMtx7mibSmapYTT4kOmiHETwAgM6bcA2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CAD45A7-19C0-4CEA-A4B0-3CD7D2ADC828}">
  <a:tblStyle styleId="{DCAD45A7-19C0-4CEA-A4B0-3CD7D2ADC828}"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AEE"/>
          </a:solidFill>
        </a:fill>
      </a:tcStyle>
    </a:wholeTbl>
    <a:band1H>
      <a:tcTxStyle b="off" i="off"/>
      <a:tcStyle>
        <a:fill>
          <a:solidFill>
            <a:srgbClr val="CBD1DB"/>
          </a:solidFill>
        </a:fill>
      </a:tcStyle>
    </a:band1H>
    <a:band2H>
      <a:tcTxStyle b="off" i="off"/>
    </a:band2H>
    <a:band1V>
      <a:tcTxStyle b="off" i="off"/>
      <a:tcStyle>
        <a:fill>
          <a:solidFill>
            <a:srgbClr val="CBD1DB"/>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824" orient="horz"/>
        <p:guide pos="76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21" Type="http://schemas.openxmlformats.org/officeDocument/2006/relationships/slide" Target="slides/slide15.xml"/><Relationship Id="rId43" Type="http://customschemas.google.com/relationships/presentationmetadata" Target="meta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E"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otline.ie/wp-content/uploads/2024/04/People-Not-Pixels.pdf?utm_source=chatgpt.com"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 name="Google Shape;15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https://jigsaw.ie/maintaining-boundaries/</a:t>
            </a:r>
            <a:endParaRPr/>
          </a:p>
        </p:txBody>
      </p:sp>
      <p:sp>
        <p:nvSpPr>
          <p:cNvPr id="160" name="Google Shape;16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https://www.youtube.com/watch?v=Gf4FIt5DG4g</a:t>
            </a:r>
            <a:endParaRPr/>
          </a:p>
        </p:txBody>
      </p:sp>
      <p:sp>
        <p:nvSpPr>
          <p:cNvPr id="170" name="Google Shape;17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https://www.umgc.edu/blog/five-ways-to-stay-cyber-safe-online</a:t>
            </a:r>
            <a:endParaRPr/>
          </a:p>
          <a:p>
            <a:pPr indent="0" lvl="0" marL="0" rtl="0" algn="l">
              <a:lnSpc>
                <a:spcPct val="100000"/>
              </a:lnSpc>
              <a:spcBef>
                <a:spcPts val="0"/>
              </a:spcBef>
              <a:spcAft>
                <a:spcPts val="0"/>
              </a:spcAft>
              <a:buSzPts val="1400"/>
              <a:buNone/>
            </a:pPr>
            <a:r>
              <a:rPr lang="en-IE"/>
              <a:t>https://www.freepik.com/free-vector/data-protection-abstract-concept-illustration_12291099.htm</a:t>
            </a:r>
            <a:endParaRPr/>
          </a:p>
        </p:txBody>
      </p:sp>
      <p:sp>
        <p:nvSpPr>
          <p:cNvPr id="177" name="Google Shape;17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https://spunout.ie/life/privacy-security/secure-password/</a:t>
            </a:r>
            <a:endParaRPr/>
          </a:p>
          <a:p>
            <a:pPr indent="0" lvl="0" marL="0" marR="0" rtl="0" algn="l">
              <a:lnSpc>
                <a:spcPct val="100000"/>
              </a:lnSpc>
              <a:spcBef>
                <a:spcPts val="0"/>
              </a:spcBef>
              <a:spcAft>
                <a:spcPts val="0"/>
              </a:spcAft>
              <a:buClr>
                <a:schemeClr val="dk1"/>
              </a:buClr>
              <a:buSzPts val="1200"/>
              <a:buFont typeface="Arial"/>
              <a:buNone/>
            </a:pPr>
            <a:r>
              <a:rPr lang="en-IE"/>
              <a:t>https://www.security.org/how-secure-is-my-password/</a:t>
            </a:r>
            <a:endParaRPr/>
          </a:p>
          <a:p>
            <a:pPr indent="0" lvl="0" marL="0" marR="0" rtl="0" algn="l">
              <a:lnSpc>
                <a:spcPct val="100000"/>
              </a:lnSpc>
              <a:spcBef>
                <a:spcPts val="0"/>
              </a:spcBef>
              <a:spcAft>
                <a:spcPts val="0"/>
              </a:spcAft>
              <a:buClr>
                <a:schemeClr val="dk1"/>
              </a:buClr>
              <a:buSzPts val="1200"/>
              <a:buFont typeface="Arial"/>
              <a:buNone/>
            </a:pPr>
            <a:r>
              <a:rPr lang="en-IE"/>
              <a:t>https://us.norton.com/feature/password-generator</a:t>
            </a:r>
            <a:endParaRPr/>
          </a:p>
          <a:p>
            <a:pPr indent="0" lvl="0" marL="0" marR="0" rtl="0" algn="l">
              <a:lnSpc>
                <a:spcPct val="100000"/>
              </a:lnSpc>
              <a:spcBef>
                <a:spcPts val="0"/>
              </a:spcBef>
              <a:spcAft>
                <a:spcPts val="0"/>
              </a:spcAft>
              <a:buClr>
                <a:schemeClr val="dk1"/>
              </a:buClr>
              <a:buSzPts val="1200"/>
              <a:buFont typeface="Arial"/>
              <a:buNone/>
            </a:pPr>
            <a:r>
              <a:rPr lang="en-IE"/>
              <a:t>https://www.youtube.com/watch?v=3f0u-vw58A0</a:t>
            </a:r>
            <a:endParaRPr/>
          </a:p>
        </p:txBody>
      </p:sp>
      <p:sp>
        <p:nvSpPr>
          <p:cNvPr id="188" name="Google Shape;18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https://www.meta.com/en-gb/safety/</a:t>
            </a:r>
            <a:endParaRPr/>
          </a:p>
          <a:p>
            <a:pPr indent="0" lvl="0" marL="0" rtl="0" algn="l">
              <a:lnSpc>
                <a:spcPct val="100000"/>
              </a:lnSpc>
              <a:spcBef>
                <a:spcPts val="0"/>
              </a:spcBef>
              <a:spcAft>
                <a:spcPts val="0"/>
              </a:spcAft>
              <a:buSzPts val="1400"/>
              <a:buNone/>
            </a:pPr>
            <a:r>
              <a:rPr lang="en-IE"/>
              <a:t>https://values.snap.com/safety/safety-center</a:t>
            </a:r>
            <a:endParaRPr/>
          </a:p>
          <a:p>
            <a:pPr indent="0" lvl="0" marL="0" rtl="0" algn="l">
              <a:lnSpc>
                <a:spcPct val="100000"/>
              </a:lnSpc>
              <a:spcBef>
                <a:spcPts val="0"/>
              </a:spcBef>
              <a:spcAft>
                <a:spcPts val="0"/>
              </a:spcAft>
              <a:buSzPts val="1400"/>
              <a:buNone/>
            </a:pPr>
            <a:r>
              <a:rPr lang="en-IE"/>
              <a:t>https://support.tiktok.com/en/account-and-privacy</a:t>
            </a:r>
            <a:endParaRPr/>
          </a:p>
          <a:p>
            <a:pPr indent="0" lvl="0" marL="0" rtl="0" algn="l">
              <a:lnSpc>
                <a:spcPct val="100000"/>
              </a:lnSpc>
              <a:spcBef>
                <a:spcPts val="0"/>
              </a:spcBef>
              <a:spcAft>
                <a:spcPts val="0"/>
              </a:spcAft>
              <a:buSzPts val="1400"/>
              <a:buNone/>
            </a:pPr>
            <a:r>
              <a:rPr lang="en-IE"/>
              <a:t>https://www.youtube.com/intl/en_uk/creators/safety/</a:t>
            </a:r>
            <a:endParaRPr/>
          </a:p>
          <a:p>
            <a:pPr indent="0" lvl="0" marL="0" rtl="0" algn="l">
              <a:lnSpc>
                <a:spcPct val="100000"/>
              </a:lnSpc>
              <a:spcBef>
                <a:spcPts val="0"/>
              </a:spcBef>
              <a:spcAft>
                <a:spcPts val="0"/>
              </a:spcAft>
              <a:buSzPts val="1400"/>
              <a:buNone/>
            </a:pPr>
            <a:r>
              <a:rPr lang="en-IE"/>
              <a:t>https://www.youtube.com/account_privacy</a:t>
            </a:r>
            <a:endParaRPr/>
          </a:p>
        </p:txBody>
      </p:sp>
      <p:sp>
        <p:nvSpPr>
          <p:cNvPr id="196" name="Google Shape;19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https://support.tiktok.com/en/account-and-privacy/account-privacy-settings</a:t>
            </a:r>
            <a:endParaRPr/>
          </a:p>
        </p:txBody>
      </p:sp>
      <p:sp>
        <p:nvSpPr>
          <p:cNvPr id="210" name="Google Shape;21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https://support.tiktok.com/en/safety-hc/account-and-user-safety/user-safety</a:t>
            </a:r>
            <a:endParaRPr/>
          </a:p>
          <a:p>
            <a:pPr indent="0" lvl="0" marL="0" rtl="0" algn="l">
              <a:lnSpc>
                <a:spcPct val="100000"/>
              </a:lnSpc>
              <a:spcBef>
                <a:spcPts val="0"/>
              </a:spcBef>
              <a:spcAft>
                <a:spcPts val="0"/>
              </a:spcAft>
              <a:buSzPts val="1400"/>
              <a:buNone/>
            </a:pPr>
            <a:r>
              <a:rPr lang="en-IE"/>
              <a:t>https://www.webwise.ie/parents/how-to-enable-tiktok-privacy-and-safety-settings/</a:t>
            </a:r>
            <a:endParaRPr/>
          </a:p>
        </p:txBody>
      </p:sp>
      <p:sp>
        <p:nvSpPr>
          <p:cNvPr id="218" name="Google Shape;218;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https://www.youtube.com/watch?v=I333YLAfGYI</a:t>
            </a:r>
            <a:endParaRPr/>
          </a:p>
        </p:txBody>
      </p:sp>
      <p:sp>
        <p:nvSpPr>
          <p:cNvPr id="226" name="Google Shape;226;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400"/>
              <a:buNone/>
            </a:pPr>
            <a:r>
              <a:rPr lang="en-IE"/>
              <a:t>Esta atividade destina-se a participantes que estão a completar os módulos de aprendizagem autónoma. Deve ser uma atividade individual que possa ser realizada de forma independente (não é uma atividade de grupo).</a:t>
            </a:r>
            <a:endParaRPr/>
          </a:p>
        </p:txBody>
      </p:sp>
      <p:sp>
        <p:nvSpPr>
          <p:cNvPr id="234" name="Google Shape;23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 name="Google Shape;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Tentar usar este slide para apresentar a atividade de autorreflexão.</a:t>
            </a:r>
            <a:endParaRPr/>
          </a:p>
        </p:txBody>
      </p:sp>
      <p:sp>
        <p:nvSpPr>
          <p:cNvPr id="240" name="Google Shape;24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Tentar usar este slide para apresentar a atividade de autorreflexão.</a:t>
            </a:r>
            <a:endParaRPr/>
          </a:p>
        </p:txBody>
      </p:sp>
      <p:sp>
        <p:nvSpPr>
          <p:cNvPr id="249" name="Google Shape;249;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IE"/>
              <a:t>Estas perguntas devem estar relacionadas com a atividade apresentada no slide anterior.</a:t>
            </a:r>
            <a:endParaRPr/>
          </a:p>
          <a:p>
            <a:pPr indent="0" lvl="0" marL="0" rtl="0" algn="l">
              <a:lnSpc>
                <a:spcPct val="100000"/>
              </a:lnSpc>
              <a:spcBef>
                <a:spcPts val="0"/>
              </a:spcBef>
              <a:spcAft>
                <a:spcPts val="0"/>
              </a:spcAft>
              <a:buSzPts val="1400"/>
              <a:buNone/>
            </a:pPr>
            <a:r>
              <a:t/>
            </a:r>
            <a:endParaRPr/>
          </a:p>
        </p:txBody>
      </p:sp>
      <p:sp>
        <p:nvSpPr>
          <p:cNvPr id="257" name="Google Shape;25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 name="Google Shape;27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https://www.youtube.com/watch?v=dUW0LW_FaSM</a:t>
            </a:r>
            <a:endParaRPr/>
          </a:p>
        </p:txBody>
      </p:sp>
      <p:sp>
        <p:nvSpPr>
          <p:cNvPr id="278" name="Google Shape;27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 name="Google Shape;28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0" lang="en-IE"/>
              <a:t>Hotline.ie. (2022). </a:t>
            </a:r>
            <a:r>
              <a:rPr b="0" i="1" lang="en-IE"/>
              <a:t>Hotline.ie 2021 Annual Report: People Not Pixels</a:t>
            </a:r>
            <a:r>
              <a:rPr b="0" lang="en-IE"/>
              <a:t>. </a:t>
            </a:r>
            <a:r>
              <a:rPr lang="en-IE"/>
              <a:t>Internet Service Providers Association of Ireland (ISPAI). Dublin, Ireland. </a:t>
            </a:r>
            <a:r>
              <a:rPr lang="en-IE" u="sng">
                <a:solidFill>
                  <a:schemeClr val="hlink"/>
                </a:solidFill>
                <a:hlinkClick r:id="rId2"/>
              </a:rPr>
              <a:t>https://hotline.ie/wp-content/uploads/2024/04/People-Not-Pixels.pdf</a:t>
            </a:r>
            <a:endParaRPr/>
          </a:p>
          <a:p>
            <a:pPr indent="-228600" lvl="0" marL="457200" marR="0" rtl="0" algn="l">
              <a:lnSpc>
                <a:spcPct val="100000"/>
              </a:lnSpc>
              <a:spcBef>
                <a:spcPts val="0"/>
              </a:spcBef>
              <a:spcAft>
                <a:spcPts val="0"/>
              </a:spcAft>
              <a:buSzPts val="1400"/>
              <a:buNone/>
            </a:pPr>
            <a:r>
              <a:rPr lang="en-IE"/>
              <a:t>Beresford, O., Cooney, A., Keogh, A., Flynn, E., &amp; Messena, M. (2023). </a:t>
            </a:r>
            <a:r>
              <a:rPr i="1" lang="en-IE"/>
              <a:t>Keeping Kids Safer Online. Online Safety Matters: Trends and Usage Report Academic Year 2022/2023</a:t>
            </a:r>
            <a:r>
              <a:rPr lang="en-IE"/>
              <a:t>. CyberSafeKids. https://www.cybersafekids.ie/wp-content/uploads/2023/09/CSK_Data-Trends-Report-2023-V2-Web-Version.pdf </a:t>
            </a:r>
            <a:endParaRPr/>
          </a:p>
          <a:p>
            <a:pPr indent="-228600" lvl="0" marL="457200" marR="0" rtl="0" algn="l">
              <a:lnSpc>
                <a:spcPct val="100000"/>
              </a:lnSpc>
              <a:spcBef>
                <a:spcPts val="0"/>
              </a:spcBef>
              <a:spcAft>
                <a:spcPts val="0"/>
              </a:spcAft>
              <a:buSzPts val="1400"/>
              <a:buNone/>
            </a:pPr>
            <a:r>
              <a:rPr lang="en-IE"/>
              <a:t>https://www.childnet.com/help-and-advice/video-calls-11-18-year-olds/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303" name="Google Shape;303;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IE"/>
              <a:t>A apresentação deve incluir um pequeno questionário de avaliação final para que os participantes possam testar os seus conhecimentos. Por favor, inclui as respostas corretas no final. </a:t>
            </a:r>
            <a:endParaRPr/>
          </a:p>
          <a:p>
            <a:pPr indent="0" lvl="0" marL="0" rtl="0" algn="l">
              <a:spcBef>
                <a:spcPts val="0"/>
              </a:spcBef>
              <a:spcAft>
                <a:spcPts val="0"/>
              </a:spcAft>
              <a:buSzPts val="1200"/>
              <a:buNone/>
            </a:pPr>
            <a:r>
              <a:rPr lang="en-IE"/>
              <a:t>Conclui a tua unidade com um questionário de escolha múltipla com 5 perguntas. Apresenta também a explicação da resposta correta (slide 5).</a:t>
            </a:r>
            <a:endParaRPr/>
          </a:p>
        </p:txBody>
      </p:sp>
      <p:sp>
        <p:nvSpPr>
          <p:cNvPr id="319" name="Google Shape;319;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4" name="Google Shape;33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1" name="Google Shape;34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8" name="Google Shape;34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5" name="Google Shape;35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IE"/>
              <a:t>Tenta incluir pelo menos 5 principais conclusões para que os participantes levem consigo após a lição.</a:t>
            </a:r>
            <a:endParaRPr/>
          </a:p>
          <a:p>
            <a:pPr indent="0" lvl="0" marL="0" rtl="0" algn="l">
              <a:lnSpc>
                <a:spcPct val="100000"/>
              </a:lnSpc>
              <a:spcBef>
                <a:spcPts val="0"/>
              </a:spcBef>
              <a:spcAft>
                <a:spcPts val="0"/>
              </a:spcAft>
              <a:buSzPts val="1400"/>
              <a:buNone/>
            </a:pPr>
            <a:r>
              <a:t/>
            </a:r>
            <a:endParaRPr/>
          </a:p>
        </p:txBody>
      </p:sp>
      <p:sp>
        <p:nvSpPr>
          <p:cNvPr id="363" name="Google Shape;363;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IE"/>
              <a:t>Inclui aqui algum material adicional de leitura ou recursos educativos.</a:t>
            </a:r>
            <a:endParaRPr/>
          </a:p>
          <a:p>
            <a:pPr indent="0" lvl="0" marL="0" rtl="0" algn="l">
              <a:lnSpc>
                <a:spcPct val="100000"/>
              </a:lnSpc>
              <a:spcBef>
                <a:spcPts val="0"/>
              </a:spcBef>
              <a:spcAft>
                <a:spcPts val="0"/>
              </a:spcAft>
              <a:buSzPts val="1400"/>
              <a:buNone/>
            </a:pPr>
            <a:r>
              <a:t/>
            </a:r>
            <a:endParaRPr/>
          </a:p>
        </p:txBody>
      </p:sp>
      <p:sp>
        <p:nvSpPr>
          <p:cNvPr id="371" name="Google Shape;371;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8" name="Google Shape;37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Exclaimer. (2024, March 22). 8 steps to effective digital communications in a world of distractions. Exclaimer. Retrieved September 10, 2025, from https://exclaimer.com/email-signature-handbook/8-steps-to-effective-digital-communications/</a:t>
            </a:r>
            <a:endParaRPr/>
          </a:p>
          <a:p>
            <a:pPr indent="0" lvl="0" marL="0" rtl="0" algn="l">
              <a:lnSpc>
                <a:spcPct val="100000"/>
              </a:lnSpc>
              <a:spcBef>
                <a:spcPts val="0"/>
              </a:spcBef>
              <a:spcAft>
                <a:spcPts val="0"/>
              </a:spcAft>
              <a:buSzPts val="1400"/>
              <a:buNone/>
            </a:pPr>
            <a:r>
              <a:t/>
            </a:r>
            <a:endParaRPr/>
          </a:p>
        </p:txBody>
      </p:sp>
      <p:sp>
        <p:nvSpPr>
          <p:cNvPr id="109" name="Google Shape;1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https://www.freepik.com/free-vector/hacker-activity-illustrated-design_8142740.htm</a:t>
            </a:r>
            <a:endParaRPr/>
          </a:p>
        </p:txBody>
      </p:sp>
      <p:sp>
        <p:nvSpPr>
          <p:cNvPr id="123" name="Google Shape;12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 name="Google Shape;13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https://www.childline.ie/what-is-online-grooming</a:t>
            </a:r>
            <a:endParaRPr/>
          </a:p>
        </p:txBody>
      </p:sp>
      <p:sp>
        <p:nvSpPr>
          <p:cNvPr id="141" name="Google Shape;14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https://www.esafety.gov.au/industry/safety-by-design</a:t>
            </a:r>
            <a:endParaRPr/>
          </a:p>
        </p:txBody>
      </p:sp>
      <p:sp>
        <p:nvSpPr>
          <p:cNvPr id="148" name="Google Shape;14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4.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werPoint Cover Page" showMasterSp="0">
  <p:cSld name="PowerPoint Cover Page">
    <p:bg>
      <p:bgPr>
        <a:solidFill>
          <a:schemeClr val="accent1"/>
        </a:solidFill>
      </p:bgPr>
    </p:bg>
    <p:spTree>
      <p:nvGrpSpPr>
        <p:cNvPr id="12" name="Shape 12"/>
        <p:cNvGrpSpPr/>
        <p:nvPr/>
      </p:nvGrpSpPr>
      <p:grpSpPr>
        <a:xfrm>
          <a:off x="0" y="0"/>
          <a:ext cx="0" cy="0"/>
          <a:chOff x="0" y="0"/>
          <a:chExt cx="0" cy="0"/>
        </a:xfrm>
      </p:grpSpPr>
      <p:pic>
        <p:nvPicPr>
          <p:cNvPr id="13" name="Google Shape;13;p40"/>
          <p:cNvPicPr preferRelativeResize="0"/>
          <p:nvPr/>
        </p:nvPicPr>
        <p:blipFill rotWithShape="1">
          <a:blip r:embed="rId2">
            <a:alphaModFix/>
          </a:blip>
          <a:srcRect b="0" l="14214" r="6261" t="0"/>
          <a:stretch/>
        </p:blipFill>
        <p:spPr>
          <a:xfrm rot="-5400000">
            <a:off x="5334000" y="-5334001"/>
            <a:ext cx="13716000" cy="24384002"/>
          </a:xfrm>
          <a:prstGeom prst="rect">
            <a:avLst/>
          </a:prstGeom>
          <a:noFill/>
          <a:ln>
            <a:noFill/>
          </a:ln>
        </p:spPr>
      </p:pic>
      <p:sp>
        <p:nvSpPr>
          <p:cNvPr id="14" name="Google Shape;14;p40"/>
          <p:cNvSpPr txBox="1"/>
          <p:nvPr>
            <p:ph type="title"/>
          </p:nvPr>
        </p:nvSpPr>
        <p:spPr>
          <a:xfrm>
            <a:off x="762001" y="5657851"/>
            <a:ext cx="15128874" cy="377189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11500"/>
              <a:buFont typeface="Arial"/>
              <a:buNone/>
              <a:defRPr b="1" sz="11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5" name="Google Shape;15;p40"/>
          <p:cNvPicPr preferRelativeResize="0"/>
          <p:nvPr/>
        </p:nvPicPr>
        <p:blipFill rotWithShape="1">
          <a:blip r:embed="rId3">
            <a:alphaModFix/>
          </a:blip>
          <a:srcRect b="0" l="0" r="0" t="0"/>
          <a:stretch/>
        </p:blipFill>
        <p:spPr>
          <a:xfrm>
            <a:off x="762002" y="762000"/>
            <a:ext cx="834618" cy="762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Coloured Content">
  <p:cSld name="Large Coloured Content">
    <p:spTree>
      <p:nvGrpSpPr>
        <p:cNvPr id="77" name="Shape 77"/>
        <p:cNvGrpSpPr/>
        <p:nvPr/>
      </p:nvGrpSpPr>
      <p:grpSpPr>
        <a:xfrm>
          <a:off x="0" y="0"/>
          <a:ext cx="0" cy="0"/>
          <a:chOff x="0" y="0"/>
          <a:chExt cx="0" cy="0"/>
        </a:xfrm>
      </p:grpSpPr>
      <p:sp>
        <p:nvSpPr>
          <p:cNvPr id="78" name="Google Shape;78;p49"/>
          <p:cNvSpPr/>
          <p:nvPr/>
        </p:nvSpPr>
        <p:spPr>
          <a:xfrm>
            <a:off x="8491538" y="0"/>
            <a:ext cx="15892462" cy="1371600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9" name="Google Shape;79;p49"/>
          <p:cNvSpPr txBox="1"/>
          <p:nvPr>
            <p:ph type="title"/>
          </p:nvPr>
        </p:nvSpPr>
        <p:spPr>
          <a:xfrm>
            <a:off x="761999" y="1524000"/>
            <a:ext cx="7399339" cy="44846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49"/>
          <p:cNvSpPr txBox="1"/>
          <p:nvPr>
            <p:ph idx="1" type="body"/>
          </p:nvPr>
        </p:nvSpPr>
        <p:spPr>
          <a:xfrm>
            <a:off x="10423525" y="1524000"/>
            <a:ext cx="13198475" cy="1066800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descr="Blue text on a black background&#10;&#10;AI-generated content may be incorrect." id="81" name="Google Shape;81;p49"/>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82" name="Google Shape;82;p49"/>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83" name="Google Shape;83;p49"/>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2025</a:t>
            </a:r>
            <a:endParaRPr b="0" i="0" sz="1200" u="none" cap="none" strike="noStrike">
              <a:solidFill>
                <a:schemeClr val="lt1"/>
              </a:solidFill>
              <a:latin typeface="Arial"/>
              <a:ea typeface="Arial"/>
              <a:cs typeface="Arial"/>
              <a:sym typeface="Arial"/>
            </a:endParaRPr>
          </a:p>
        </p:txBody>
      </p:sp>
      <p:pic>
        <p:nvPicPr>
          <p:cNvPr id="84" name="Google Shape;84;p49"/>
          <p:cNvPicPr preferRelativeResize="0"/>
          <p:nvPr/>
        </p:nvPicPr>
        <p:blipFill rotWithShape="1">
          <a:blip r:embed="rId3">
            <a:alphaModFix/>
          </a:blip>
          <a:srcRect b="0" l="0" r="0" t="0"/>
          <a:stretch/>
        </p:blipFill>
        <p:spPr>
          <a:xfrm>
            <a:off x="22834420" y="12214236"/>
            <a:ext cx="847338" cy="99499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Slide Picture">
  <p:cSld name="Full-Slide Picture">
    <p:spTree>
      <p:nvGrpSpPr>
        <p:cNvPr id="85" name="Shape 85"/>
        <p:cNvGrpSpPr/>
        <p:nvPr/>
      </p:nvGrpSpPr>
      <p:grpSpPr>
        <a:xfrm>
          <a:off x="0" y="0"/>
          <a:ext cx="0" cy="0"/>
          <a:chOff x="0" y="0"/>
          <a:chExt cx="0" cy="0"/>
        </a:xfrm>
      </p:grpSpPr>
      <p:sp>
        <p:nvSpPr>
          <p:cNvPr id="86" name="Google Shape;86;p50"/>
          <p:cNvSpPr/>
          <p:nvPr>
            <p:ph idx="2" type="pic"/>
          </p:nvPr>
        </p:nvSpPr>
        <p:spPr>
          <a:xfrm>
            <a:off x="0" y="0"/>
            <a:ext cx="24384000" cy="13716000"/>
          </a:xfrm>
          <a:prstGeom prst="rect">
            <a:avLst/>
          </a:prstGeom>
          <a:noFill/>
          <a:ln>
            <a:noFill/>
          </a:ln>
        </p:spPr>
      </p:sp>
      <p:pic>
        <p:nvPicPr>
          <p:cNvPr descr="Blue text on a black background&#10;&#10;AI-generated content may be incorrect." id="87" name="Google Shape;87;p50"/>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88" name="Google Shape;88;p50"/>
          <p:cNvSpPr txBox="1"/>
          <p:nvPr>
            <p:ph idx="1" type="body"/>
          </p:nvPr>
        </p:nvSpPr>
        <p:spPr>
          <a:xfrm>
            <a:off x="762000" y="8355744"/>
            <a:ext cx="9331320" cy="3340955"/>
          </a:xfrm>
          <a:prstGeom prst="rect">
            <a:avLst/>
          </a:prstGeom>
          <a:noFill/>
          <a:ln>
            <a:noFill/>
          </a:ln>
        </p:spPr>
        <p:txBody>
          <a:bodyPr anchorCtr="0" anchor="t" bIns="0" lIns="0" spcFirstLastPara="1" rIns="0" wrap="square" tIns="0">
            <a:normAutofit/>
          </a:bodyPr>
          <a:lstStyle>
            <a:lvl1pPr indent="-482600" lvl="0" marL="457200" algn="l">
              <a:lnSpc>
                <a:spcPct val="90000"/>
              </a:lnSpc>
              <a:spcBef>
                <a:spcPts val="2000"/>
              </a:spcBef>
              <a:spcAft>
                <a:spcPts val="0"/>
              </a:spcAft>
              <a:buClr>
                <a:srgbClr val="323232"/>
              </a:buClr>
              <a:buSzPts val="4000"/>
              <a:buChar char="•"/>
              <a:defRPr b="0" sz="4000">
                <a:solidFill>
                  <a:srgbClr val="323232"/>
                </a:solidFill>
              </a:defRPr>
            </a:lvl1pPr>
            <a:lvl2pPr indent="-457200" lvl="1" marL="914400" algn="l">
              <a:lnSpc>
                <a:spcPct val="90000"/>
              </a:lnSpc>
              <a:spcBef>
                <a:spcPts val="1000"/>
              </a:spcBef>
              <a:spcAft>
                <a:spcPts val="0"/>
              </a:spcAft>
              <a:buClr>
                <a:srgbClr val="323232"/>
              </a:buClr>
              <a:buSzPts val="3600"/>
              <a:buChar char="•"/>
              <a:defRPr sz="3600">
                <a:solidFill>
                  <a:srgbClr val="323232"/>
                </a:solidFill>
              </a:defRPr>
            </a:lvl2pPr>
            <a:lvl3pPr indent="-431800" lvl="2" marL="1371600" algn="l">
              <a:lnSpc>
                <a:spcPct val="90000"/>
              </a:lnSpc>
              <a:spcBef>
                <a:spcPts val="1000"/>
              </a:spcBef>
              <a:spcAft>
                <a:spcPts val="0"/>
              </a:spcAft>
              <a:buClr>
                <a:srgbClr val="323232"/>
              </a:buClr>
              <a:buSzPts val="3200"/>
              <a:buChar char="•"/>
              <a:defRPr sz="3200">
                <a:solidFill>
                  <a:srgbClr val="323232"/>
                </a:solidFill>
              </a:defRPr>
            </a:lvl3pPr>
            <a:lvl4pPr indent="-406400" lvl="3" marL="1828800" algn="l">
              <a:lnSpc>
                <a:spcPct val="90000"/>
              </a:lnSpc>
              <a:spcBef>
                <a:spcPts val="1000"/>
              </a:spcBef>
              <a:spcAft>
                <a:spcPts val="0"/>
              </a:spcAft>
              <a:buClr>
                <a:srgbClr val="323232"/>
              </a:buClr>
              <a:buSzPts val="2800"/>
              <a:buChar char="•"/>
              <a:defRPr sz="2800">
                <a:solidFill>
                  <a:srgbClr val="323232"/>
                </a:solidFill>
              </a:defRPr>
            </a:lvl4pPr>
            <a:lvl5pPr indent="-406400" lvl="4" marL="2286000" algn="l">
              <a:lnSpc>
                <a:spcPct val="90000"/>
              </a:lnSpc>
              <a:spcBef>
                <a:spcPts val="1000"/>
              </a:spcBef>
              <a:spcAft>
                <a:spcPts val="0"/>
              </a:spcAft>
              <a:buClr>
                <a:srgbClr val="323232"/>
              </a:buClr>
              <a:buSzPts val="2800"/>
              <a:buChar char="•"/>
              <a:defRPr sz="2800">
                <a:solidFill>
                  <a:srgbClr val="32323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89" name="Google Shape;89;p50"/>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Title and Content 2">
    <p:spTree>
      <p:nvGrpSpPr>
        <p:cNvPr id="16" name="Shape 16"/>
        <p:cNvGrpSpPr/>
        <p:nvPr/>
      </p:nvGrpSpPr>
      <p:grpSpPr>
        <a:xfrm>
          <a:off x="0" y="0"/>
          <a:ext cx="0" cy="0"/>
          <a:chOff x="0" y="0"/>
          <a:chExt cx="0" cy="0"/>
        </a:xfrm>
      </p:grpSpPr>
      <p:sp>
        <p:nvSpPr>
          <p:cNvPr id="17" name="Google Shape;17;p42"/>
          <p:cNvSpPr/>
          <p:nvPr/>
        </p:nvSpPr>
        <p:spPr>
          <a:xfrm>
            <a:off x="0" y="0"/>
            <a:ext cx="6559550" cy="1371600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8" name="Google Shape;18;p42"/>
          <p:cNvPicPr preferRelativeResize="0"/>
          <p:nvPr/>
        </p:nvPicPr>
        <p:blipFill rotWithShape="1">
          <a:blip r:embed="rId2">
            <a:alphaModFix/>
          </a:blip>
          <a:srcRect b="0" l="20512" r="20511" t="12771"/>
          <a:stretch/>
        </p:blipFill>
        <p:spPr>
          <a:xfrm>
            <a:off x="0" y="-1"/>
            <a:ext cx="6559550" cy="13716000"/>
          </a:xfrm>
          <a:prstGeom prst="rect">
            <a:avLst/>
          </a:prstGeom>
          <a:noFill/>
          <a:ln>
            <a:noFill/>
          </a:ln>
        </p:spPr>
      </p:pic>
      <p:sp>
        <p:nvSpPr>
          <p:cNvPr id="19" name="Google Shape;19;p42"/>
          <p:cNvSpPr txBox="1"/>
          <p:nvPr>
            <p:ph idx="1" type="body"/>
          </p:nvPr>
        </p:nvSpPr>
        <p:spPr>
          <a:xfrm>
            <a:off x="8491538" y="1524000"/>
            <a:ext cx="7399337" cy="10172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0" name="Google Shape;20;p42"/>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80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2"/>
          <p:cNvSpPr txBox="1"/>
          <p:nvPr>
            <p:ph idx="2" type="body"/>
          </p:nvPr>
        </p:nvSpPr>
        <p:spPr>
          <a:xfrm>
            <a:off x="16222663" y="1524000"/>
            <a:ext cx="7399337" cy="10172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2" name="Google Shape;22;p42"/>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SERENITY</a:t>
            </a:r>
            <a:endParaRPr b="0" i="0" sz="1200" u="none" cap="none" strike="noStrike">
              <a:solidFill>
                <a:schemeClr val="lt1"/>
              </a:solidFill>
              <a:latin typeface="Arial"/>
              <a:ea typeface="Arial"/>
              <a:cs typeface="Arial"/>
              <a:sym typeface="Arial"/>
            </a:endParaRPr>
          </a:p>
        </p:txBody>
      </p:sp>
      <p:sp>
        <p:nvSpPr>
          <p:cNvPr id="23" name="Google Shape;23;p42"/>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24" name="Google Shape;24;p42"/>
          <p:cNvPicPr preferRelativeResize="0"/>
          <p:nvPr/>
        </p:nvPicPr>
        <p:blipFill rotWithShape="1">
          <a:blip r:embed="rId3">
            <a:alphaModFix/>
          </a:blip>
          <a:srcRect b="0" l="0" r="0" t="0"/>
          <a:stretch/>
        </p:blipFill>
        <p:spPr>
          <a:xfrm>
            <a:off x="762000" y="12469466"/>
            <a:ext cx="2171700" cy="484533"/>
          </a:xfrm>
          <a:prstGeom prst="rect">
            <a:avLst/>
          </a:prstGeom>
          <a:noFill/>
          <a:ln>
            <a:noFill/>
          </a:ln>
        </p:spPr>
      </p:pic>
      <p:pic>
        <p:nvPicPr>
          <p:cNvPr id="25" name="Google Shape;25;p42"/>
          <p:cNvPicPr preferRelativeResize="0"/>
          <p:nvPr/>
        </p:nvPicPr>
        <p:blipFill rotWithShape="1">
          <a:blip r:embed="rId4">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showMasterSp="0">
  <p:cSld name="Section Title">
    <p:bg>
      <p:bgPr>
        <a:solidFill>
          <a:schemeClr val="accent1"/>
        </a:solidFill>
      </p:bgPr>
    </p:bg>
    <p:spTree>
      <p:nvGrpSpPr>
        <p:cNvPr id="26" name="Shape 26"/>
        <p:cNvGrpSpPr/>
        <p:nvPr/>
      </p:nvGrpSpPr>
      <p:grpSpPr>
        <a:xfrm>
          <a:off x="0" y="0"/>
          <a:ext cx="0" cy="0"/>
          <a:chOff x="0" y="0"/>
          <a:chExt cx="0" cy="0"/>
        </a:xfrm>
      </p:grpSpPr>
      <p:sp>
        <p:nvSpPr>
          <p:cNvPr id="27" name="Google Shape;27;p43"/>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11500"/>
              <a:buFont typeface="Arial"/>
              <a:buNone/>
              <a:defRPr b="1"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3"/>
          <p:cNvSpPr txBox="1"/>
          <p:nvPr/>
        </p:nvSpPr>
        <p:spPr>
          <a:xfrm>
            <a:off x="762001" y="9639300"/>
            <a:ext cx="15128874" cy="2057400"/>
          </a:xfrm>
          <a:prstGeom prst="rect">
            <a:avLst/>
          </a:prstGeom>
          <a:noFill/>
          <a:ln>
            <a:noFill/>
          </a:ln>
        </p:spPr>
        <p:txBody>
          <a:bodyPr anchorCtr="0" anchor="t" bIns="0" lIns="0" spcFirstLastPara="1" rIns="0" wrap="square" tIns="0">
            <a:normAutofit/>
          </a:bodyPr>
          <a:lstStyle/>
          <a:p>
            <a:pPr indent="0" lvl="0" marL="0" marR="0" rtl="0" algn="l">
              <a:lnSpc>
                <a:spcPct val="90000"/>
              </a:lnSpc>
              <a:spcBef>
                <a:spcPts val="0"/>
              </a:spcBef>
              <a:spcAft>
                <a:spcPts val="0"/>
              </a:spcAft>
              <a:buClr>
                <a:schemeClr val="accent3"/>
              </a:buClr>
              <a:buSzPts val="5400"/>
              <a:buFont typeface="Arial"/>
              <a:buNone/>
            </a:pPr>
            <a:r>
              <a:rPr b="0" i="0" lang="en-IE" sz="5400" u="none" cap="none" strike="noStrike">
                <a:solidFill>
                  <a:schemeClr val="accent3"/>
                </a:solidFill>
                <a:latin typeface="Arial"/>
                <a:ea typeface="Arial"/>
                <a:cs typeface="Arial"/>
                <a:sym typeface="Arial"/>
              </a:rPr>
              <a:t>Click to edit Section Subtitle</a:t>
            </a:r>
            <a:endParaRPr b="0" i="0" sz="5400" u="none" cap="none" strike="noStrike">
              <a:solidFill>
                <a:schemeClr val="accent3"/>
              </a:solidFill>
              <a:latin typeface="Arial"/>
              <a:ea typeface="Arial"/>
              <a:cs typeface="Arial"/>
              <a:sym typeface="Arial"/>
            </a:endParaRPr>
          </a:p>
        </p:txBody>
      </p:sp>
      <p:pic>
        <p:nvPicPr>
          <p:cNvPr id="29" name="Google Shape;29;p43"/>
          <p:cNvPicPr preferRelativeResize="0"/>
          <p:nvPr/>
        </p:nvPicPr>
        <p:blipFill rotWithShape="1">
          <a:blip r:embed="rId2">
            <a:alphaModFix/>
          </a:blip>
          <a:srcRect b="0" l="3203" r="38653" t="26887"/>
          <a:stretch/>
        </p:blipFill>
        <p:spPr>
          <a:xfrm rot="-5400000">
            <a:off x="5334000" y="-5334000"/>
            <a:ext cx="13716000" cy="24384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0" name="Shape 30"/>
        <p:cNvGrpSpPr/>
        <p:nvPr/>
      </p:nvGrpSpPr>
      <p:grpSpPr>
        <a:xfrm>
          <a:off x="0" y="0"/>
          <a:ext cx="0" cy="0"/>
          <a:chOff x="0" y="0"/>
          <a:chExt cx="0" cy="0"/>
        </a:xfrm>
      </p:grpSpPr>
      <p:sp>
        <p:nvSpPr>
          <p:cNvPr id="31" name="Google Shape;31;p41"/>
          <p:cNvSpPr txBox="1"/>
          <p:nvPr>
            <p:ph idx="1" type="body"/>
          </p:nvPr>
        </p:nvSpPr>
        <p:spPr>
          <a:xfrm>
            <a:off x="755650" y="4438650"/>
            <a:ext cx="22866350" cy="725805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2" name="Google Shape;32;p41"/>
          <p:cNvSpPr txBox="1"/>
          <p:nvPr>
            <p:ph type="title"/>
          </p:nvPr>
        </p:nvSpPr>
        <p:spPr>
          <a:xfrm>
            <a:off x="761999" y="1524000"/>
            <a:ext cx="22860001" cy="2021633"/>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b="1">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41"/>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34" name="Google Shape;34;p41"/>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descr="Blue text on a black background&#10;&#10;AI-generated content may be incorrect." id="35" name="Google Shape;35;p41"/>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pic>
        <p:nvPicPr>
          <p:cNvPr id="36" name="Google Shape;36;p41"/>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ed Bar, Content">
  <p:cSld name="Coloured Bar, Content">
    <p:spTree>
      <p:nvGrpSpPr>
        <p:cNvPr id="37" name="Shape 37"/>
        <p:cNvGrpSpPr/>
        <p:nvPr/>
      </p:nvGrpSpPr>
      <p:grpSpPr>
        <a:xfrm>
          <a:off x="0" y="0"/>
          <a:ext cx="0" cy="0"/>
          <a:chOff x="0" y="0"/>
          <a:chExt cx="0" cy="0"/>
        </a:xfrm>
      </p:grpSpPr>
      <p:sp>
        <p:nvSpPr>
          <p:cNvPr id="38" name="Google Shape;38;p44"/>
          <p:cNvSpPr/>
          <p:nvPr/>
        </p:nvSpPr>
        <p:spPr>
          <a:xfrm>
            <a:off x="0" y="1524001"/>
            <a:ext cx="24384000" cy="248756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9" name="Google Shape;39;p44"/>
          <p:cNvSpPr txBox="1"/>
          <p:nvPr>
            <p:ph idx="1" type="body"/>
          </p:nvPr>
        </p:nvSpPr>
        <p:spPr>
          <a:xfrm>
            <a:off x="762000" y="5391150"/>
            <a:ext cx="11264900" cy="6305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rgbClr val="323232"/>
              </a:buClr>
              <a:buSzPts val="5600"/>
              <a:buChar char="•"/>
              <a:defRPr/>
            </a:lvl1pPr>
            <a:lvl2pPr indent="-342900" lvl="1" marL="914400" algn="l">
              <a:lnSpc>
                <a:spcPct val="90000"/>
              </a:lnSpc>
              <a:spcBef>
                <a:spcPts val="1000"/>
              </a:spcBef>
              <a:spcAft>
                <a:spcPts val="0"/>
              </a:spcAft>
              <a:buClr>
                <a:srgbClr val="323232"/>
              </a:buClr>
              <a:buSzPts val="1800"/>
              <a:buChar char="•"/>
              <a:defRPr/>
            </a:lvl2pPr>
            <a:lvl3pPr indent="-342900" lvl="2" marL="1371600" algn="l">
              <a:lnSpc>
                <a:spcPct val="90000"/>
              </a:lnSpc>
              <a:spcBef>
                <a:spcPts val="1000"/>
              </a:spcBef>
              <a:spcAft>
                <a:spcPts val="0"/>
              </a:spcAft>
              <a:buClr>
                <a:srgbClr val="323232"/>
              </a:buClr>
              <a:buSzPts val="1800"/>
              <a:buChar char="•"/>
              <a:defRPr/>
            </a:lvl3pPr>
            <a:lvl4pPr indent="-342900" lvl="3" marL="1828800" algn="l">
              <a:lnSpc>
                <a:spcPct val="90000"/>
              </a:lnSpc>
              <a:spcBef>
                <a:spcPts val="1000"/>
              </a:spcBef>
              <a:spcAft>
                <a:spcPts val="0"/>
              </a:spcAft>
              <a:buClr>
                <a:srgbClr val="323232"/>
              </a:buClr>
              <a:buSzPts val="1800"/>
              <a:buChar char="•"/>
              <a:defRPr/>
            </a:lvl4pPr>
            <a:lvl5pPr indent="-342900" lvl="4" marL="2286000" algn="l">
              <a:lnSpc>
                <a:spcPct val="90000"/>
              </a:lnSpc>
              <a:spcBef>
                <a:spcPts val="1000"/>
              </a:spcBef>
              <a:spcAft>
                <a:spcPts val="0"/>
              </a:spcAft>
              <a:buClr>
                <a:srgbClr val="323232"/>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0" name="Google Shape;40;p44"/>
          <p:cNvSpPr txBox="1"/>
          <p:nvPr>
            <p:ph idx="2" type="body"/>
          </p:nvPr>
        </p:nvSpPr>
        <p:spPr>
          <a:xfrm>
            <a:off x="12344400" y="5391150"/>
            <a:ext cx="11277600" cy="6305549"/>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2000"/>
              </a:spcBef>
              <a:spcAft>
                <a:spcPts val="0"/>
              </a:spcAft>
              <a:buClr>
                <a:srgbClr val="323232"/>
              </a:buClr>
              <a:buSzPts val="1800"/>
              <a:buChar char="•"/>
              <a:defRPr/>
            </a:lvl1pPr>
            <a:lvl2pPr indent="-342900" lvl="1" marL="914400" algn="l">
              <a:lnSpc>
                <a:spcPct val="90000"/>
              </a:lnSpc>
              <a:spcBef>
                <a:spcPts val="1000"/>
              </a:spcBef>
              <a:spcAft>
                <a:spcPts val="0"/>
              </a:spcAft>
              <a:buClr>
                <a:srgbClr val="323232"/>
              </a:buClr>
              <a:buSzPts val="1800"/>
              <a:buChar char="•"/>
              <a:defRPr/>
            </a:lvl2pPr>
            <a:lvl3pPr indent="-342900" lvl="2" marL="1371600" algn="l">
              <a:lnSpc>
                <a:spcPct val="90000"/>
              </a:lnSpc>
              <a:spcBef>
                <a:spcPts val="1000"/>
              </a:spcBef>
              <a:spcAft>
                <a:spcPts val="0"/>
              </a:spcAft>
              <a:buClr>
                <a:srgbClr val="323232"/>
              </a:buClr>
              <a:buSzPts val="1800"/>
              <a:buChar char="•"/>
              <a:defRPr/>
            </a:lvl3pPr>
            <a:lvl4pPr indent="-342900" lvl="3" marL="1828800" algn="l">
              <a:lnSpc>
                <a:spcPct val="90000"/>
              </a:lnSpc>
              <a:spcBef>
                <a:spcPts val="1000"/>
              </a:spcBef>
              <a:spcAft>
                <a:spcPts val="0"/>
              </a:spcAft>
              <a:buClr>
                <a:srgbClr val="323232"/>
              </a:buClr>
              <a:buSzPts val="1800"/>
              <a:buChar char="•"/>
              <a:defRPr/>
            </a:lvl4pPr>
            <a:lvl5pPr indent="-342900" lvl="4" marL="2286000" algn="l">
              <a:lnSpc>
                <a:spcPct val="90000"/>
              </a:lnSpc>
              <a:spcBef>
                <a:spcPts val="1000"/>
              </a:spcBef>
              <a:spcAft>
                <a:spcPts val="0"/>
              </a:spcAft>
              <a:buClr>
                <a:srgbClr val="323232"/>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1" name="Google Shape;41;p44"/>
          <p:cNvSpPr txBox="1"/>
          <p:nvPr>
            <p:ph type="title"/>
          </p:nvPr>
        </p:nvSpPr>
        <p:spPr>
          <a:xfrm>
            <a:off x="762000" y="2019299"/>
            <a:ext cx="11264900" cy="1675623"/>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8000"/>
              <a:buFont typeface="Arial"/>
              <a:buNone/>
              <a:defRPr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Blue text on a black background&#10;&#10;AI-generated content may be incorrect." id="42" name="Google Shape;42;p44"/>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43" name="Google Shape;43;p44"/>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44" name="Google Shape;44;p44"/>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45" name="Google Shape;45;p44"/>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showMasterSp="0">
  <p:cSld name="End Slide">
    <p:bg>
      <p:bgPr>
        <a:solidFill>
          <a:schemeClr val="accent1"/>
        </a:solidFill>
      </p:bgPr>
    </p:bg>
    <p:spTree>
      <p:nvGrpSpPr>
        <p:cNvPr id="46" name="Shape 46"/>
        <p:cNvGrpSpPr/>
        <p:nvPr/>
      </p:nvGrpSpPr>
      <p:grpSpPr>
        <a:xfrm>
          <a:off x="0" y="0"/>
          <a:ext cx="0" cy="0"/>
          <a:chOff x="0" y="0"/>
          <a:chExt cx="0" cy="0"/>
        </a:xfrm>
      </p:grpSpPr>
      <p:pic>
        <p:nvPicPr>
          <p:cNvPr id="47" name="Google Shape;47;p45"/>
          <p:cNvPicPr preferRelativeResize="0"/>
          <p:nvPr/>
        </p:nvPicPr>
        <p:blipFill rotWithShape="1">
          <a:blip r:embed="rId2">
            <a:alphaModFix/>
          </a:blip>
          <a:srcRect b="0" l="0" r="0" t="0"/>
          <a:stretch/>
        </p:blipFill>
        <p:spPr>
          <a:xfrm>
            <a:off x="10274064" y="1999963"/>
            <a:ext cx="3835872" cy="4504292"/>
          </a:xfrm>
          <a:prstGeom prst="rect">
            <a:avLst/>
          </a:prstGeom>
          <a:noFill/>
          <a:ln>
            <a:noFill/>
          </a:ln>
        </p:spPr>
      </p:pic>
      <p:pic>
        <p:nvPicPr>
          <p:cNvPr id="48" name="Google Shape;48;p45"/>
          <p:cNvPicPr preferRelativeResize="0"/>
          <p:nvPr/>
        </p:nvPicPr>
        <p:blipFill rotWithShape="1">
          <a:blip r:embed="rId3">
            <a:alphaModFix/>
          </a:blip>
          <a:srcRect b="0" l="0" r="0" t="0"/>
          <a:stretch/>
        </p:blipFill>
        <p:spPr>
          <a:xfrm>
            <a:off x="761999" y="12192001"/>
            <a:ext cx="3415313" cy="761998"/>
          </a:xfrm>
          <a:prstGeom prst="rect">
            <a:avLst/>
          </a:prstGeom>
          <a:noFill/>
          <a:ln>
            <a:noFill/>
          </a:ln>
        </p:spPr>
      </p:pic>
      <p:sp>
        <p:nvSpPr>
          <p:cNvPr id="49" name="Google Shape;49;p45"/>
          <p:cNvSpPr txBox="1"/>
          <p:nvPr/>
        </p:nvSpPr>
        <p:spPr>
          <a:xfrm>
            <a:off x="4625975" y="12410817"/>
            <a:ext cx="18996025" cy="553998"/>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chemeClr val="lt1"/>
              </a:buClr>
              <a:buSzPts val="2700"/>
              <a:buFont typeface="Arial"/>
              <a:buNone/>
            </a:pPr>
            <a:r>
              <a:rPr b="0" baseline="30000" i="0" lang="en-IE" sz="2700" u="none" cap="none" strike="noStrike">
                <a:solidFill>
                  <a:schemeClr val="lt1"/>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Number2024-2-PT02-KA220-YOU-000287246”</a:t>
            </a:r>
            <a:endParaRPr b="0" i="0" sz="1400" u="none" cap="none" strike="noStrike">
              <a:solidFill>
                <a:srgbClr val="000000"/>
              </a:solidFill>
              <a:latin typeface="Arial"/>
              <a:ea typeface="Arial"/>
              <a:cs typeface="Arial"/>
              <a:sym typeface="Arial"/>
            </a:endParaRPr>
          </a:p>
        </p:txBody>
      </p:sp>
      <p:grpSp>
        <p:nvGrpSpPr>
          <p:cNvPr id="50" name="Google Shape;50;p45"/>
          <p:cNvGrpSpPr/>
          <p:nvPr/>
        </p:nvGrpSpPr>
        <p:grpSpPr>
          <a:xfrm>
            <a:off x="3164692" y="8930391"/>
            <a:ext cx="18054615" cy="1661436"/>
            <a:chOff x="5567385" y="8930391"/>
            <a:chExt cx="18054615" cy="1661436"/>
          </a:xfrm>
        </p:grpSpPr>
        <p:pic>
          <p:nvPicPr>
            <p:cNvPr id="51" name="Google Shape;51;p45"/>
            <p:cNvPicPr preferRelativeResize="0"/>
            <p:nvPr/>
          </p:nvPicPr>
          <p:blipFill rotWithShape="1">
            <a:blip r:embed="rId4">
              <a:alphaModFix/>
            </a:blip>
            <a:srcRect b="0" l="0" r="0" t="0"/>
            <a:stretch/>
          </p:blipFill>
          <p:spPr>
            <a:xfrm>
              <a:off x="10179463" y="8959180"/>
              <a:ext cx="6427767" cy="1603858"/>
            </a:xfrm>
            <a:prstGeom prst="rect">
              <a:avLst/>
            </a:prstGeom>
            <a:noFill/>
            <a:ln>
              <a:noFill/>
            </a:ln>
          </p:spPr>
        </p:pic>
        <p:pic>
          <p:nvPicPr>
            <p:cNvPr id="52" name="Google Shape;52;p45"/>
            <p:cNvPicPr preferRelativeResize="0"/>
            <p:nvPr/>
          </p:nvPicPr>
          <p:blipFill rotWithShape="1">
            <a:blip r:embed="rId5">
              <a:alphaModFix/>
            </a:blip>
            <a:srcRect b="0" l="0" r="0" t="0"/>
            <a:stretch/>
          </p:blipFill>
          <p:spPr>
            <a:xfrm>
              <a:off x="17640829" y="8930391"/>
              <a:ext cx="5981171" cy="1661436"/>
            </a:xfrm>
            <a:prstGeom prst="rect">
              <a:avLst/>
            </a:prstGeom>
            <a:noFill/>
            <a:ln>
              <a:noFill/>
            </a:ln>
          </p:spPr>
        </p:pic>
        <p:pic>
          <p:nvPicPr>
            <p:cNvPr id="53" name="Google Shape;53;p45"/>
            <p:cNvPicPr preferRelativeResize="0"/>
            <p:nvPr/>
          </p:nvPicPr>
          <p:blipFill rotWithShape="1">
            <a:blip r:embed="rId6">
              <a:alphaModFix/>
            </a:blip>
            <a:srcRect b="0" l="0" r="0" t="0"/>
            <a:stretch/>
          </p:blipFill>
          <p:spPr>
            <a:xfrm>
              <a:off x="5567385" y="9045414"/>
              <a:ext cx="3578479" cy="1431391"/>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Dark" showMasterSp="0">
  <p:cSld name="Section Title Dark">
    <p:bg>
      <p:bgPr>
        <a:solidFill>
          <a:srgbClr val="323232"/>
        </a:solidFill>
      </p:bgPr>
    </p:bg>
    <p:spTree>
      <p:nvGrpSpPr>
        <p:cNvPr id="54" name="Shape 54"/>
        <p:cNvGrpSpPr/>
        <p:nvPr/>
      </p:nvGrpSpPr>
      <p:grpSpPr>
        <a:xfrm>
          <a:off x="0" y="0"/>
          <a:ext cx="0" cy="0"/>
          <a:chOff x="0" y="0"/>
          <a:chExt cx="0" cy="0"/>
        </a:xfrm>
      </p:grpSpPr>
      <p:sp>
        <p:nvSpPr>
          <p:cNvPr id="55" name="Google Shape;55;p46"/>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11500"/>
              <a:buFont typeface="Arial"/>
              <a:buNone/>
              <a:defRPr b="1"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6"/>
          <p:cNvSpPr txBox="1"/>
          <p:nvPr/>
        </p:nvSpPr>
        <p:spPr>
          <a:xfrm>
            <a:off x="762001" y="9639300"/>
            <a:ext cx="15128874" cy="2057400"/>
          </a:xfrm>
          <a:prstGeom prst="rect">
            <a:avLst/>
          </a:prstGeom>
          <a:noFill/>
          <a:ln>
            <a:noFill/>
          </a:ln>
        </p:spPr>
        <p:txBody>
          <a:bodyPr anchorCtr="0" anchor="t" bIns="0" lIns="0" spcFirstLastPara="1" rIns="0" wrap="square" tIns="0">
            <a:normAutofit/>
          </a:bodyPr>
          <a:lstStyle/>
          <a:p>
            <a:pPr indent="0" lvl="0" marL="0" marR="0" rtl="0" algn="l">
              <a:lnSpc>
                <a:spcPct val="90000"/>
              </a:lnSpc>
              <a:spcBef>
                <a:spcPts val="0"/>
              </a:spcBef>
              <a:spcAft>
                <a:spcPts val="0"/>
              </a:spcAft>
              <a:buClr>
                <a:schemeClr val="lt1"/>
              </a:buClr>
              <a:buSzPts val="5400"/>
              <a:buFont typeface="Arial"/>
              <a:buNone/>
            </a:pPr>
            <a:r>
              <a:rPr b="0" i="0" lang="en-IE" sz="5400" u="none" cap="none" strike="noStrike">
                <a:solidFill>
                  <a:schemeClr val="lt1"/>
                </a:solidFill>
                <a:latin typeface="Arial"/>
                <a:ea typeface="Arial"/>
                <a:cs typeface="Arial"/>
                <a:sym typeface="Arial"/>
              </a:rPr>
              <a:t>Click to edit Section Subtitle</a:t>
            </a:r>
            <a:endParaRPr b="0" i="0" sz="5400" u="none" cap="none" strike="noStrike">
              <a:solidFill>
                <a:schemeClr val="lt1"/>
              </a:solidFill>
              <a:latin typeface="Arial"/>
              <a:ea typeface="Arial"/>
              <a:cs typeface="Arial"/>
              <a:sym typeface="Arial"/>
            </a:endParaRPr>
          </a:p>
        </p:txBody>
      </p:sp>
      <p:pic>
        <p:nvPicPr>
          <p:cNvPr id="57" name="Google Shape;57;p46"/>
          <p:cNvPicPr preferRelativeResize="0"/>
          <p:nvPr/>
        </p:nvPicPr>
        <p:blipFill rotWithShape="1">
          <a:blip r:embed="rId2">
            <a:alphaModFix/>
          </a:blip>
          <a:srcRect b="55389" l="0" r="14775" t="0"/>
          <a:stretch/>
        </p:blipFill>
        <p:spPr>
          <a:xfrm>
            <a:off x="5849938" y="-1"/>
            <a:ext cx="18534062" cy="137160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Large Image">
  <p:cSld name="Content &amp; Large Image">
    <p:spTree>
      <p:nvGrpSpPr>
        <p:cNvPr id="58" name="Shape 58"/>
        <p:cNvGrpSpPr/>
        <p:nvPr/>
      </p:nvGrpSpPr>
      <p:grpSpPr>
        <a:xfrm>
          <a:off x="0" y="0"/>
          <a:ext cx="0" cy="0"/>
          <a:chOff x="0" y="0"/>
          <a:chExt cx="0" cy="0"/>
        </a:xfrm>
      </p:grpSpPr>
      <p:sp>
        <p:nvSpPr>
          <p:cNvPr id="59" name="Google Shape;59;p47"/>
          <p:cNvSpPr txBox="1"/>
          <p:nvPr>
            <p:ph type="ctrTitle"/>
          </p:nvPr>
        </p:nvSpPr>
        <p:spPr>
          <a:xfrm>
            <a:off x="762003" y="1524000"/>
            <a:ext cx="9331321" cy="310515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b="1" sz="8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7"/>
          <p:cNvSpPr txBox="1"/>
          <p:nvPr>
            <p:ph idx="1" type="body"/>
          </p:nvPr>
        </p:nvSpPr>
        <p:spPr>
          <a:xfrm>
            <a:off x="761999" y="5257800"/>
            <a:ext cx="9331321" cy="6438900"/>
          </a:xfrm>
          <a:prstGeom prst="rect">
            <a:avLst/>
          </a:prstGeom>
          <a:noFill/>
          <a:ln>
            <a:noFill/>
          </a:ln>
        </p:spPr>
        <p:txBody>
          <a:bodyPr anchorCtr="0" anchor="t" bIns="0" lIns="0" spcFirstLastPara="1" rIns="0" wrap="square" tIns="0">
            <a:normAutofit/>
          </a:bodyPr>
          <a:lstStyle>
            <a:lvl1pPr indent="-482600" lvl="0" marL="457200" algn="l">
              <a:lnSpc>
                <a:spcPct val="90000"/>
              </a:lnSpc>
              <a:spcBef>
                <a:spcPts val="2000"/>
              </a:spcBef>
              <a:spcAft>
                <a:spcPts val="0"/>
              </a:spcAft>
              <a:buClr>
                <a:srgbClr val="323232"/>
              </a:buClr>
              <a:buSzPts val="4000"/>
              <a:buChar char="•"/>
              <a:defRPr b="0" sz="4000">
                <a:solidFill>
                  <a:srgbClr val="323232"/>
                </a:solidFill>
              </a:defRPr>
            </a:lvl1pPr>
            <a:lvl2pPr indent="-457200" lvl="1" marL="914400" algn="l">
              <a:lnSpc>
                <a:spcPct val="90000"/>
              </a:lnSpc>
              <a:spcBef>
                <a:spcPts val="1000"/>
              </a:spcBef>
              <a:spcAft>
                <a:spcPts val="0"/>
              </a:spcAft>
              <a:buClr>
                <a:srgbClr val="323232"/>
              </a:buClr>
              <a:buSzPts val="3600"/>
              <a:buChar char="•"/>
              <a:defRPr sz="3600">
                <a:solidFill>
                  <a:srgbClr val="323232"/>
                </a:solidFill>
              </a:defRPr>
            </a:lvl2pPr>
            <a:lvl3pPr indent="-431800" lvl="2" marL="1371600" algn="l">
              <a:lnSpc>
                <a:spcPct val="90000"/>
              </a:lnSpc>
              <a:spcBef>
                <a:spcPts val="1000"/>
              </a:spcBef>
              <a:spcAft>
                <a:spcPts val="0"/>
              </a:spcAft>
              <a:buClr>
                <a:srgbClr val="323232"/>
              </a:buClr>
              <a:buSzPts val="3200"/>
              <a:buChar char="•"/>
              <a:defRPr sz="3200">
                <a:solidFill>
                  <a:srgbClr val="323232"/>
                </a:solidFill>
              </a:defRPr>
            </a:lvl3pPr>
            <a:lvl4pPr indent="-406400" lvl="3" marL="1828800" algn="l">
              <a:lnSpc>
                <a:spcPct val="90000"/>
              </a:lnSpc>
              <a:spcBef>
                <a:spcPts val="1000"/>
              </a:spcBef>
              <a:spcAft>
                <a:spcPts val="0"/>
              </a:spcAft>
              <a:buClr>
                <a:srgbClr val="323232"/>
              </a:buClr>
              <a:buSzPts val="2800"/>
              <a:buChar char="•"/>
              <a:defRPr sz="2800">
                <a:solidFill>
                  <a:srgbClr val="323232"/>
                </a:solidFill>
              </a:defRPr>
            </a:lvl4pPr>
            <a:lvl5pPr indent="-406400" lvl="4" marL="2286000" algn="l">
              <a:lnSpc>
                <a:spcPct val="90000"/>
              </a:lnSpc>
              <a:spcBef>
                <a:spcPts val="1000"/>
              </a:spcBef>
              <a:spcAft>
                <a:spcPts val="0"/>
              </a:spcAft>
              <a:buClr>
                <a:srgbClr val="323232"/>
              </a:buClr>
              <a:buSzPts val="2800"/>
              <a:buChar char="•"/>
              <a:defRPr sz="2800">
                <a:solidFill>
                  <a:srgbClr val="32323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 name="Google Shape;61;p47"/>
          <p:cNvSpPr/>
          <p:nvPr>
            <p:ph idx="2" type="media"/>
          </p:nvPr>
        </p:nvSpPr>
        <p:spPr>
          <a:xfrm>
            <a:off x="10423525" y="0"/>
            <a:ext cx="13960475" cy="13716000"/>
          </a:xfrm>
          <a:prstGeom prst="rect">
            <a:avLst/>
          </a:prstGeom>
          <a:noFill/>
          <a:ln>
            <a:noFill/>
          </a:ln>
        </p:spPr>
        <p:txBody>
          <a:bodyPr anchorCtr="0" anchor="t" bIns="0" lIns="0" spcFirstLastPara="1" rIns="0" wrap="square" tIns="0">
            <a:normAutofit/>
          </a:bodyPr>
          <a:lstStyle>
            <a:lvl1pPr lvl="0" marR="0" rtl="0" algn="l">
              <a:lnSpc>
                <a:spcPct val="90000"/>
              </a:lnSpc>
              <a:spcBef>
                <a:spcPts val="2000"/>
              </a:spcBef>
              <a:spcAft>
                <a:spcPts val="0"/>
              </a:spcAft>
              <a:buClr>
                <a:srgbClr val="323232"/>
              </a:buClr>
              <a:buSzPts val="5600"/>
              <a:buFont typeface="Arial"/>
              <a:buChar char="•"/>
              <a:defRPr b="0" i="0" sz="5600" u="none" cap="none" strike="noStrike">
                <a:solidFill>
                  <a:srgbClr val="323232"/>
                </a:solidFill>
                <a:latin typeface="Arial"/>
                <a:ea typeface="Arial"/>
                <a:cs typeface="Arial"/>
                <a:sym typeface="Arial"/>
              </a:defRPr>
            </a:lvl1pPr>
            <a:lvl2pPr lvl="1" marR="0" rtl="0" algn="l">
              <a:lnSpc>
                <a:spcPct val="90000"/>
              </a:lnSpc>
              <a:spcBef>
                <a:spcPts val="1000"/>
              </a:spcBef>
              <a:spcAft>
                <a:spcPts val="0"/>
              </a:spcAft>
              <a:buClr>
                <a:srgbClr val="323232"/>
              </a:buClr>
              <a:buSzPts val="4800"/>
              <a:buFont typeface="Arial"/>
              <a:buChar char="•"/>
              <a:defRPr b="0" i="0" sz="4800" u="none" cap="none" strike="noStrike">
                <a:solidFill>
                  <a:srgbClr val="323232"/>
                </a:solidFill>
                <a:latin typeface="Arial"/>
                <a:ea typeface="Arial"/>
                <a:cs typeface="Arial"/>
                <a:sym typeface="Arial"/>
              </a:defRPr>
            </a:lvl2pPr>
            <a:lvl3pPr lvl="2" marR="0" rtl="0" algn="l">
              <a:lnSpc>
                <a:spcPct val="90000"/>
              </a:lnSpc>
              <a:spcBef>
                <a:spcPts val="1000"/>
              </a:spcBef>
              <a:spcAft>
                <a:spcPts val="0"/>
              </a:spcAft>
              <a:buClr>
                <a:srgbClr val="323232"/>
              </a:buClr>
              <a:buSzPts val="4000"/>
              <a:buFont typeface="Arial"/>
              <a:buChar char="•"/>
              <a:defRPr b="0" i="0" sz="4000" u="none" cap="none" strike="noStrike">
                <a:solidFill>
                  <a:srgbClr val="323232"/>
                </a:solidFill>
                <a:latin typeface="Arial"/>
                <a:ea typeface="Arial"/>
                <a:cs typeface="Arial"/>
                <a:sym typeface="Arial"/>
              </a:defRPr>
            </a:lvl3pPr>
            <a:lvl4pPr lvl="3"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4pPr>
            <a:lvl5pPr lvl="4"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5pPr>
            <a:lvl6pPr lvl="5"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lvl="6"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lvl="7"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lvl="8"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pic>
        <p:nvPicPr>
          <p:cNvPr descr="Blue text on a black background&#10;&#10;AI-generated content may be incorrect." id="62" name="Google Shape;62;p47"/>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63" name="Google Shape;63;p47"/>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64" name="Google Shape;64;p47"/>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65" name="Google Shape;65;p47"/>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Dark">
  <p:cSld name="Two Content Dark">
    <p:bg>
      <p:bgPr>
        <a:solidFill>
          <a:srgbClr val="323232"/>
        </a:solidFill>
      </p:bgPr>
    </p:bg>
    <p:spTree>
      <p:nvGrpSpPr>
        <p:cNvPr id="66" name="Shape 66"/>
        <p:cNvGrpSpPr/>
        <p:nvPr/>
      </p:nvGrpSpPr>
      <p:grpSpPr>
        <a:xfrm>
          <a:off x="0" y="0"/>
          <a:ext cx="0" cy="0"/>
          <a:chOff x="0" y="0"/>
          <a:chExt cx="0" cy="0"/>
        </a:xfrm>
      </p:grpSpPr>
      <p:sp>
        <p:nvSpPr>
          <p:cNvPr id="67" name="Google Shape;67;p48"/>
          <p:cNvSpPr txBox="1"/>
          <p:nvPr>
            <p:ph type="title"/>
          </p:nvPr>
        </p:nvSpPr>
        <p:spPr>
          <a:xfrm>
            <a:off x="765176" y="1535112"/>
            <a:ext cx="17059274" cy="182721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80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48"/>
          <p:cNvSpPr txBox="1"/>
          <p:nvPr>
            <p:ph idx="1" type="body"/>
          </p:nvPr>
        </p:nvSpPr>
        <p:spPr>
          <a:xfrm>
            <a:off x="762000" y="3924300"/>
            <a:ext cx="11264900" cy="93320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2000"/>
              </a:spcBef>
              <a:spcAft>
                <a:spcPts val="0"/>
              </a:spcAft>
              <a:buClr>
                <a:schemeClr val="lt1"/>
              </a:buClr>
              <a:buSzPts val="4800"/>
              <a:buNone/>
              <a:defRPr b="1" sz="4800">
                <a:solidFill>
                  <a:schemeClr val="lt1"/>
                </a:solidFill>
              </a:defRPr>
            </a:lvl1pPr>
            <a:lvl2pPr indent="-228600" lvl="1" marL="914400" algn="l">
              <a:lnSpc>
                <a:spcPct val="90000"/>
              </a:lnSpc>
              <a:spcBef>
                <a:spcPts val="1000"/>
              </a:spcBef>
              <a:spcAft>
                <a:spcPts val="0"/>
              </a:spcAft>
              <a:buClr>
                <a:srgbClr val="323232"/>
              </a:buClr>
              <a:buSzPts val="4000"/>
              <a:buNone/>
              <a:defRPr b="1" sz="4000"/>
            </a:lvl2pPr>
            <a:lvl3pPr indent="-228600" lvl="2" marL="1371600" algn="l">
              <a:lnSpc>
                <a:spcPct val="90000"/>
              </a:lnSpc>
              <a:spcBef>
                <a:spcPts val="1000"/>
              </a:spcBef>
              <a:spcAft>
                <a:spcPts val="0"/>
              </a:spcAft>
              <a:buClr>
                <a:srgbClr val="323232"/>
              </a:buClr>
              <a:buSzPts val="3600"/>
              <a:buNone/>
              <a:defRPr b="1" sz="3600"/>
            </a:lvl3pPr>
            <a:lvl4pPr indent="-228600" lvl="3" marL="1828800" algn="l">
              <a:lnSpc>
                <a:spcPct val="90000"/>
              </a:lnSpc>
              <a:spcBef>
                <a:spcPts val="1000"/>
              </a:spcBef>
              <a:spcAft>
                <a:spcPts val="0"/>
              </a:spcAft>
              <a:buClr>
                <a:srgbClr val="323232"/>
              </a:buClr>
              <a:buSzPts val="3200"/>
              <a:buNone/>
              <a:defRPr b="1" sz="3200"/>
            </a:lvl4pPr>
            <a:lvl5pPr indent="-228600" lvl="4" marL="2286000" algn="l">
              <a:lnSpc>
                <a:spcPct val="90000"/>
              </a:lnSpc>
              <a:spcBef>
                <a:spcPts val="1000"/>
              </a:spcBef>
              <a:spcAft>
                <a:spcPts val="0"/>
              </a:spcAft>
              <a:buClr>
                <a:srgbClr val="323232"/>
              </a:buClr>
              <a:buSzPts val="3200"/>
              <a:buNone/>
              <a:defRPr b="1" sz="3200"/>
            </a:lvl5pPr>
            <a:lvl6pPr indent="-228600" lvl="5" marL="2743200" algn="l">
              <a:lnSpc>
                <a:spcPct val="90000"/>
              </a:lnSpc>
              <a:spcBef>
                <a:spcPts val="1000"/>
              </a:spcBef>
              <a:spcAft>
                <a:spcPts val="0"/>
              </a:spcAft>
              <a:buClr>
                <a:schemeClr val="dk1"/>
              </a:buClr>
              <a:buSzPts val="3200"/>
              <a:buNone/>
              <a:defRPr b="1" sz="3200"/>
            </a:lvl6pPr>
            <a:lvl7pPr indent="-228600" lvl="6" marL="3200400" algn="l">
              <a:lnSpc>
                <a:spcPct val="90000"/>
              </a:lnSpc>
              <a:spcBef>
                <a:spcPts val="1000"/>
              </a:spcBef>
              <a:spcAft>
                <a:spcPts val="0"/>
              </a:spcAft>
              <a:buClr>
                <a:schemeClr val="dk1"/>
              </a:buClr>
              <a:buSzPts val="3200"/>
              <a:buNone/>
              <a:defRPr b="1" sz="3200"/>
            </a:lvl7pPr>
            <a:lvl8pPr indent="-228600" lvl="7" marL="3657600" algn="l">
              <a:lnSpc>
                <a:spcPct val="90000"/>
              </a:lnSpc>
              <a:spcBef>
                <a:spcPts val="1000"/>
              </a:spcBef>
              <a:spcAft>
                <a:spcPts val="0"/>
              </a:spcAft>
              <a:buClr>
                <a:schemeClr val="dk1"/>
              </a:buClr>
              <a:buSzPts val="3200"/>
              <a:buNone/>
              <a:defRPr b="1" sz="3200"/>
            </a:lvl8pPr>
            <a:lvl9pPr indent="-228600" lvl="8" marL="4114800" algn="l">
              <a:lnSpc>
                <a:spcPct val="90000"/>
              </a:lnSpc>
              <a:spcBef>
                <a:spcPts val="1000"/>
              </a:spcBef>
              <a:spcAft>
                <a:spcPts val="0"/>
              </a:spcAft>
              <a:buClr>
                <a:schemeClr val="dk1"/>
              </a:buClr>
              <a:buSzPts val="3200"/>
              <a:buNone/>
              <a:defRPr b="1" sz="3200"/>
            </a:lvl9pPr>
          </a:lstStyle>
          <a:p/>
        </p:txBody>
      </p:sp>
      <p:sp>
        <p:nvSpPr>
          <p:cNvPr id="69" name="Google Shape;69;p48"/>
          <p:cNvSpPr txBox="1"/>
          <p:nvPr>
            <p:ph idx="2" type="body"/>
          </p:nvPr>
        </p:nvSpPr>
        <p:spPr>
          <a:xfrm>
            <a:off x="762000" y="5010150"/>
            <a:ext cx="11264900" cy="6686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 name="Google Shape;70;p48"/>
          <p:cNvSpPr txBox="1"/>
          <p:nvPr>
            <p:ph idx="3" type="body"/>
          </p:nvPr>
        </p:nvSpPr>
        <p:spPr>
          <a:xfrm>
            <a:off x="12357102" y="3924300"/>
            <a:ext cx="11264900" cy="93320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2000"/>
              </a:spcBef>
              <a:spcAft>
                <a:spcPts val="0"/>
              </a:spcAft>
              <a:buClr>
                <a:schemeClr val="lt1"/>
              </a:buClr>
              <a:buSzPts val="4800"/>
              <a:buNone/>
              <a:defRPr b="1" sz="4800">
                <a:solidFill>
                  <a:schemeClr val="lt1"/>
                </a:solidFill>
              </a:defRPr>
            </a:lvl1pPr>
            <a:lvl2pPr indent="-228600" lvl="1" marL="914400" algn="l">
              <a:lnSpc>
                <a:spcPct val="90000"/>
              </a:lnSpc>
              <a:spcBef>
                <a:spcPts val="1000"/>
              </a:spcBef>
              <a:spcAft>
                <a:spcPts val="0"/>
              </a:spcAft>
              <a:buClr>
                <a:srgbClr val="323232"/>
              </a:buClr>
              <a:buSzPts val="4000"/>
              <a:buNone/>
              <a:defRPr b="1" sz="4000"/>
            </a:lvl2pPr>
            <a:lvl3pPr indent="-228600" lvl="2" marL="1371600" algn="l">
              <a:lnSpc>
                <a:spcPct val="90000"/>
              </a:lnSpc>
              <a:spcBef>
                <a:spcPts val="1000"/>
              </a:spcBef>
              <a:spcAft>
                <a:spcPts val="0"/>
              </a:spcAft>
              <a:buClr>
                <a:srgbClr val="323232"/>
              </a:buClr>
              <a:buSzPts val="3600"/>
              <a:buNone/>
              <a:defRPr b="1" sz="3600"/>
            </a:lvl3pPr>
            <a:lvl4pPr indent="-228600" lvl="3" marL="1828800" algn="l">
              <a:lnSpc>
                <a:spcPct val="90000"/>
              </a:lnSpc>
              <a:spcBef>
                <a:spcPts val="1000"/>
              </a:spcBef>
              <a:spcAft>
                <a:spcPts val="0"/>
              </a:spcAft>
              <a:buClr>
                <a:srgbClr val="323232"/>
              </a:buClr>
              <a:buSzPts val="3200"/>
              <a:buNone/>
              <a:defRPr b="1" sz="3200"/>
            </a:lvl4pPr>
            <a:lvl5pPr indent="-228600" lvl="4" marL="2286000" algn="l">
              <a:lnSpc>
                <a:spcPct val="90000"/>
              </a:lnSpc>
              <a:spcBef>
                <a:spcPts val="1000"/>
              </a:spcBef>
              <a:spcAft>
                <a:spcPts val="0"/>
              </a:spcAft>
              <a:buClr>
                <a:srgbClr val="323232"/>
              </a:buClr>
              <a:buSzPts val="3200"/>
              <a:buNone/>
              <a:defRPr b="1" sz="3200"/>
            </a:lvl5pPr>
            <a:lvl6pPr indent="-228600" lvl="5" marL="2743200" algn="l">
              <a:lnSpc>
                <a:spcPct val="90000"/>
              </a:lnSpc>
              <a:spcBef>
                <a:spcPts val="1000"/>
              </a:spcBef>
              <a:spcAft>
                <a:spcPts val="0"/>
              </a:spcAft>
              <a:buClr>
                <a:schemeClr val="dk1"/>
              </a:buClr>
              <a:buSzPts val="3200"/>
              <a:buNone/>
              <a:defRPr b="1" sz="3200"/>
            </a:lvl6pPr>
            <a:lvl7pPr indent="-228600" lvl="6" marL="3200400" algn="l">
              <a:lnSpc>
                <a:spcPct val="90000"/>
              </a:lnSpc>
              <a:spcBef>
                <a:spcPts val="1000"/>
              </a:spcBef>
              <a:spcAft>
                <a:spcPts val="0"/>
              </a:spcAft>
              <a:buClr>
                <a:schemeClr val="dk1"/>
              </a:buClr>
              <a:buSzPts val="3200"/>
              <a:buNone/>
              <a:defRPr b="1" sz="3200"/>
            </a:lvl7pPr>
            <a:lvl8pPr indent="-228600" lvl="7" marL="3657600" algn="l">
              <a:lnSpc>
                <a:spcPct val="90000"/>
              </a:lnSpc>
              <a:spcBef>
                <a:spcPts val="1000"/>
              </a:spcBef>
              <a:spcAft>
                <a:spcPts val="0"/>
              </a:spcAft>
              <a:buClr>
                <a:schemeClr val="dk1"/>
              </a:buClr>
              <a:buSzPts val="3200"/>
              <a:buNone/>
              <a:defRPr b="1" sz="3200"/>
            </a:lvl8pPr>
            <a:lvl9pPr indent="-228600" lvl="8" marL="4114800" algn="l">
              <a:lnSpc>
                <a:spcPct val="90000"/>
              </a:lnSpc>
              <a:spcBef>
                <a:spcPts val="1000"/>
              </a:spcBef>
              <a:spcAft>
                <a:spcPts val="0"/>
              </a:spcAft>
              <a:buClr>
                <a:schemeClr val="dk1"/>
              </a:buClr>
              <a:buSzPts val="3200"/>
              <a:buNone/>
              <a:defRPr b="1" sz="3200"/>
            </a:lvl9pPr>
          </a:lstStyle>
          <a:p/>
        </p:txBody>
      </p:sp>
      <p:sp>
        <p:nvSpPr>
          <p:cNvPr id="71" name="Google Shape;71;p48"/>
          <p:cNvSpPr txBox="1"/>
          <p:nvPr>
            <p:ph idx="4" type="body"/>
          </p:nvPr>
        </p:nvSpPr>
        <p:spPr>
          <a:xfrm>
            <a:off x="12357102" y="5010150"/>
            <a:ext cx="11264900" cy="6686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2" name="Google Shape;72;p48"/>
          <p:cNvPicPr preferRelativeResize="0"/>
          <p:nvPr/>
        </p:nvPicPr>
        <p:blipFill rotWithShape="1">
          <a:blip r:embed="rId2">
            <a:alphaModFix/>
          </a:blip>
          <a:srcRect b="0" l="0" r="0" t="0"/>
          <a:stretch/>
        </p:blipFill>
        <p:spPr>
          <a:xfrm>
            <a:off x="762000" y="12469466"/>
            <a:ext cx="2171700" cy="484533"/>
          </a:xfrm>
          <a:prstGeom prst="rect">
            <a:avLst/>
          </a:prstGeom>
          <a:noFill/>
          <a:ln>
            <a:noFill/>
          </a:ln>
        </p:spPr>
      </p:pic>
      <p:sp>
        <p:nvSpPr>
          <p:cNvPr id="73" name="Google Shape;73;p48"/>
          <p:cNvSpPr txBox="1"/>
          <p:nvPr>
            <p:ph idx="12" type="sldNum"/>
          </p:nvPr>
        </p:nvSpPr>
        <p:spPr>
          <a:xfrm>
            <a:off x="15659100" y="-1103312"/>
            <a:ext cx="5486400" cy="276999"/>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
        <p:nvSpPr>
          <p:cNvPr id="74" name="Google Shape;74;p48"/>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SERENITY</a:t>
            </a:r>
            <a:endParaRPr b="0" i="0" sz="1200" u="none" cap="none" strike="noStrike">
              <a:solidFill>
                <a:schemeClr val="lt1"/>
              </a:solidFill>
              <a:latin typeface="Arial"/>
              <a:ea typeface="Arial"/>
              <a:cs typeface="Arial"/>
              <a:sym typeface="Arial"/>
            </a:endParaRPr>
          </a:p>
        </p:txBody>
      </p:sp>
      <p:sp>
        <p:nvSpPr>
          <p:cNvPr id="75" name="Google Shape;75;p48"/>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2025</a:t>
            </a:r>
            <a:endParaRPr b="0" i="0" sz="1200" u="none" cap="none" strike="noStrike">
              <a:solidFill>
                <a:schemeClr val="lt1"/>
              </a:solidFill>
              <a:latin typeface="Arial"/>
              <a:ea typeface="Arial"/>
              <a:cs typeface="Arial"/>
              <a:sym typeface="Arial"/>
            </a:endParaRPr>
          </a:p>
        </p:txBody>
      </p:sp>
      <p:pic>
        <p:nvPicPr>
          <p:cNvPr id="76" name="Google Shape;76;p48"/>
          <p:cNvPicPr preferRelativeResize="0"/>
          <p:nvPr/>
        </p:nvPicPr>
        <p:blipFill rotWithShape="1">
          <a:blip r:embed="rId3">
            <a:alphaModFix/>
          </a:blip>
          <a:srcRect b="0" l="0" r="0" t="0"/>
          <a:stretch/>
        </p:blipFill>
        <p:spPr>
          <a:xfrm>
            <a:off x="22834420" y="12214236"/>
            <a:ext cx="847338" cy="99499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9" name="Shape 9"/>
        <p:cNvGrpSpPr/>
        <p:nvPr/>
      </p:nvGrpSpPr>
      <p:grpSpPr>
        <a:xfrm>
          <a:off x="0" y="0"/>
          <a:ext cx="0" cy="0"/>
          <a:chOff x="0" y="0"/>
          <a:chExt cx="0" cy="0"/>
        </a:xfrm>
      </p:grpSpPr>
      <p:sp>
        <p:nvSpPr>
          <p:cNvPr id="10" name="Google Shape;10;p39"/>
          <p:cNvSpPr txBox="1"/>
          <p:nvPr>
            <p:ph type="title"/>
          </p:nvPr>
        </p:nvSpPr>
        <p:spPr>
          <a:xfrm>
            <a:off x="761999" y="1524000"/>
            <a:ext cx="15128875" cy="4484687"/>
          </a:xfrm>
          <a:prstGeom prst="rect">
            <a:avLst/>
          </a:prstGeom>
          <a:noFill/>
          <a:ln>
            <a:noFill/>
          </a:ln>
        </p:spPr>
        <p:txBody>
          <a:bodyPr anchorCtr="0" anchor="t" bIns="0" lIns="0" spcFirstLastPara="1" rIns="0" wrap="square" tIns="0">
            <a:normAutofit/>
          </a:bodyPr>
          <a:lstStyle>
            <a:lvl1pPr lvl="0" marR="0" rtl="0" algn="l">
              <a:lnSpc>
                <a:spcPct val="90000"/>
              </a:lnSpc>
              <a:spcBef>
                <a:spcPts val="0"/>
              </a:spcBef>
              <a:spcAft>
                <a:spcPts val="0"/>
              </a:spcAft>
              <a:buClr>
                <a:srgbClr val="323232"/>
              </a:buClr>
              <a:buSzPts val="8000"/>
              <a:buFont typeface="Arial"/>
              <a:buNone/>
              <a:defRPr b="0" i="0" sz="8000" u="none" cap="none" strike="noStrike">
                <a:solidFill>
                  <a:srgbClr val="32323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9"/>
          <p:cNvSpPr txBox="1"/>
          <p:nvPr>
            <p:ph idx="1" type="body"/>
          </p:nvPr>
        </p:nvSpPr>
        <p:spPr>
          <a:xfrm>
            <a:off x="755650" y="6858000"/>
            <a:ext cx="15135225" cy="4838700"/>
          </a:xfrm>
          <a:prstGeom prst="rect">
            <a:avLst/>
          </a:prstGeom>
          <a:noFill/>
          <a:ln>
            <a:noFill/>
          </a:ln>
        </p:spPr>
        <p:txBody>
          <a:bodyPr anchorCtr="0" anchor="t" bIns="0" lIns="0" spcFirstLastPara="1" rIns="0" wrap="square" tIns="0">
            <a:normAutofit/>
          </a:bodyPr>
          <a:lstStyle>
            <a:lvl1pPr indent="-584200" lvl="0" marL="457200" marR="0" rtl="0" algn="l">
              <a:lnSpc>
                <a:spcPct val="90000"/>
              </a:lnSpc>
              <a:spcBef>
                <a:spcPts val="2000"/>
              </a:spcBef>
              <a:spcAft>
                <a:spcPts val="0"/>
              </a:spcAft>
              <a:buClr>
                <a:srgbClr val="323232"/>
              </a:buClr>
              <a:buSzPts val="5600"/>
              <a:buFont typeface="Arial"/>
              <a:buChar char="•"/>
              <a:defRPr b="0" i="0" sz="5600" u="none" cap="none" strike="noStrike">
                <a:solidFill>
                  <a:srgbClr val="323232"/>
                </a:solidFill>
                <a:latin typeface="Arial"/>
                <a:ea typeface="Arial"/>
                <a:cs typeface="Arial"/>
                <a:sym typeface="Arial"/>
              </a:defRPr>
            </a:lvl1pPr>
            <a:lvl2pPr indent="-533400" lvl="1" marL="914400" marR="0" rtl="0" algn="l">
              <a:lnSpc>
                <a:spcPct val="90000"/>
              </a:lnSpc>
              <a:spcBef>
                <a:spcPts val="1000"/>
              </a:spcBef>
              <a:spcAft>
                <a:spcPts val="0"/>
              </a:spcAft>
              <a:buClr>
                <a:srgbClr val="323232"/>
              </a:buClr>
              <a:buSzPts val="4800"/>
              <a:buFont typeface="Arial"/>
              <a:buChar char="•"/>
              <a:defRPr b="0" i="0" sz="4800" u="none" cap="none" strike="noStrike">
                <a:solidFill>
                  <a:srgbClr val="323232"/>
                </a:solidFill>
                <a:latin typeface="Arial"/>
                <a:ea typeface="Arial"/>
                <a:cs typeface="Arial"/>
                <a:sym typeface="Arial"/>
              </a:defRPr>
            </a:lvl2pPr>
            <a:lvl3pPr indent="-482600" lvl="2" marL="1371600" marR="0" rtl="0" algn="l">
              <a:lnSpc>
                <a:spcPct val="90000"/>
              </a:lnSpc>
              <a:spcBef>
                <a:spcPts val="1000"/>
              </a:spcBef>
              <a:spcAft>
                <a:spcPts val="0"/>
              </a:spcAft>
              <a:buClr>
                <a:srgbClr val="323232"/>
              </a:buClr>
              <a:buSzPts val="4000"/>
              <a:buFont typeface="Arial"/>
              <a:buChar char="•"/>
              <a:defRPr b="0" i="0" sz="4000" u="none" cap="none" strike="noStrike">
                <a:solidFill>
                  <a:srgbClr val="323232"/>
                </a:solidFill>
                <a:latin typeface="Arial"/>
                <a:ea typeface="Arial"/>
                <a:cs typeface="Arial"/>
                <a:sym typeface="Arial"/>
              </a:defRPr>
            </a:lvl3pPr>
            <a:lvl4pPr indent="-457200" lvl="3" marL="1828800"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4pPr>
            <a:lvl5pPr indent="-457200" lvl="4" marL="2286000"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15:clr>
            <a:srgbClr val="F26B43"/>
          </p15:clr>
        </p15:guide>
        <p15:guide id="2" pos="15360">
          <p15:clr>
            <a:srgbClr val="F26B43"/>
          </p15:clr>
        </p15:guide>
        <p15:guide id="3" pos="480">
          <p15:clr>
            <a:srgbClr val="F26B43"/>
          </p15:clr>
        </p15:guide>
        <p15:guide id="4" pos="1489">
          <p15:clr>
            <a:srgbClr val="F26B43"/>
          </p15:clr>
        </p15:guide>
        <p15:guide id="5" pos="1697">
          <p15:clr>
            <a:srgbClr val="F26B43"/>
          </p15:clr>
        </p15:guide>
        <p15:guide id="6" pos="2706">
          <p15:clr>
            <a:srgbClr val="F26B43"/>
          </p15:clr>
        </p15:guide>
        <p15:guide id="7" pos="2914">
          <p15:clr>
            <a:srgbClr val="F26B43"/>
          </p15:clr>
        </p15:guide>
        <p15:guide id="8" pos="3924">
          <p15:clr>
            <a:srgbClr val="F26B43"/>
          </p15:clr>
        </p15:guide>
        <p15:guide id="9" pos="4132">
          <p15:clr>
            <a:srgbClr val="F26B43"/>
          </p15:clr>
        </p15:guide>
        <p15:guide id="10" pos="5141">
          <p15:clr>
            <a:srgbClr val="F26B43"/>
          </p15:clr>
        </p15:guide>
        <p15:guide id="11" pos="5349">
          <p15:clr>
            <a:srgbClr val="F26B43"/>
          </p15:clr>
        </p15:guide>
        <p15:guide id="12" pos="6358">
          <p15:clr>
            <a:srgbClr val="F26B43"/>
          </p15:clr>
        </p15:guide>
        <p15:guide id="13" pos="6566">
          <p15:clr>
            <a:srgbClr val="F26B43"/>
          </p15:clr>
        </p15:guide>
        <p15:guide id="14" pos="7576">
          <p15:clr>
            <a:srgbClr val="F26B43"/>
          </p15:clr>
        </p15:guide>
        <p15:guide id="15" pos="7784">
          <p15:clr>
            <a:srgbClr val="F26B43"/>
          </p15:clr>
        </p15:guide>
        <p15:guide id="16" pos="8808">
          <p15:clr>
            <a:srgbClr val="F26B43"/>
          </p15:clr>
        </p15:guide>
        <p15:guide id="17" pos="9001">
          <p15:clr>
            <a:srgbClr val="F26B43"/>
          </p15:clr>
        </p15:guide>
        <p15:guide id="18" pos="10010">
          <p15:clr>
            <a:srgbClr val="F26B43"/>
          </p15:clr>
        </p15:guide>
        <p15:guide id="19" pos="10218">
          <p15:clr>
            <a:srgbClr val="F26B43"/>
          </p15:clr>
        </p15:guide>
        <p15:guide id="20" pos="11228">
          <p15:clr>
            <a:srgbClr val="F26B43"/>
          </p15:clr>
        </p15:guide>
        <p15:guide id="21" pos="11436">
          <p15:clr>
            <a:srgbClr val="F26B43"/>
          </p15:clr>
        </p15:guide>
        <p15:guide id="22" pos="12445">
          <p15:clr>
            <a:srgbClr val="F26B43"/>
          </p15:clr>
        </p15:guide>
        <p15:guide id="23" pos="12653">
          <p15:clr>
            <a:srgbClr val="F26B43"/>
          </p15:clr>
        </p15:guide>
        <p15:guide id="24" pos="13662">
          <p15:clr>
            <a:srgbClr val="F26B43"/>
          </p15:clr>
        </p15:guide>
        <p15:guide id="25" pos="13896">
          <p15:clr>
            <a:srgbClr val="F26B43"/>
          </p15:clr>
        </p15:guide>
        <p15:guide id="26" pos="14880">
          <p15:clr>
            <a:srgbClr val="F26B43"/>
          </p15:clr>
        </p15:guide>
        <p15:guide id="27" orient="horz">
          <p15:clr>
            <a:srgbClr val="F26B43"/>
          </p15:clr>
        </p15:guide>
        <p15:guide id="28" orient="horz" pos="8640">
          <p15:clr>
            <a:srgbClr val="F26B43"/>
          </p15:clr>
        </p15:guide>
        <p15:guide id="29" orient="horz" pos="960">
          <p15:clr>
            <a:srgbClr val="F26B43"/>
          </p15:clr>
        </p15:guide>
        <p15:guide id="30" orient="horz" pos="7680">
          <p15:clr>
            <a:srgbClr val="F26B43"/>
          </p15:clr>
        </p15:guide>
        <p15:guide id="31" orient="horz" pos="8160">
          <p15:clr>
            <a:srgbClr val="F26B43"/>
          </p15:clr>
        </p15:guide>
        <p15:guide id="32" orient="horz" pos="480">
          <p15:clr>
            <a:srgbClr val="F26B43"/>
          </p15:clr>
        </p15:guide>
        <p15:guide id="33" orient="horz" pos="736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hyperlink" Target="https://www.freepik.com/free-vector/data-protection-abstract-concept-illustration_12291099.ht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hyperlink" Target="https://www.security.org/how-secure-is-my-password/" TargetMode="Externa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hyperlink" Target="https://www.meta.com/en-gb/safety/" TargetMode="External"/><Relationship Id="rId4" Type="http://schemas.openxmlformats.org/officeDocument/2006/relationships/hyperlink" Target="https://values.snap.com/safety/safety-center" TargetMode="External"/><Relationship Id="rId11" Type="http://schemas.openxmlformats.org/officeDocument/2006/relationships/image" Target="../media/image20.png"/><Relationship Id="rId10" Type="http://schemas.openxmlformats.org/officeDocument/2006/relationships/image" Target="../media/image32.png"/><Relationship Id="rId9" Type="http://schemas.openxmlformats.org/officeDocument/2006/relationships/image" Target="../media/image23.png"/><Relationship Id="rId5" Type="http://schemas.openxmlformats.org/officeDocument/2006/relationships/hyperlink" Target="https://support.tiktok.com/en/account-and-privacy" TargetMode="External"/><Relationship Id="rId6" Type="http://schemas.openxmlformats.org/officeDocument/2006/relationships/hyperlink" Target="https://www.youtube.com/intl/en_uk/creators/safety/" TargetMode="External"/><Relationship Id="rId7" Type="http://schemas.openxmlformats.org/officeDocument/2006/relationships/hyperlink" Target="https://www.youtube.com/account_privacy" TargetMode="External"/><Relationship Id="rId8"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hyperlink" Target="https://www.webwise.ie/parents/how-to-enable-tiktok-privacy-and-safety-setting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3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1" Type="http://schemas.openxmlformats.org/officeDocument/2006/relationships/hyperlink" Target="https://www.youth.ie/programmes/projects-initiatives/web-safety-in-youth-work/" TargetMode="External"/><Relationship Id="rId10" Type="http://schemas.openxmlformats.org/officeDocument/2006/relationships/hyperlink" Target="https://www.europol.europa.eu/how-to-set-your-privacy-settings-social-media" TargetMode="External"/><Relationship Id="rId13" Type="http://schemas.openxmlformats.org/officeDocument/2006/relationships/hyperlink" Target="https://www.youtube.com/watch?v=hV1sigh6WKA" TargetMode="External"/><Relationship Id="rId12" Type="http://schemas.openxmlformats.org/officeDocument/2006/relationships/hyperlink" Target="https://www.childnet.com/help-and-advice/11-18-year-olds" TargetMode="External"/><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s://www.webwise.ie/parents/online-scams-and-young-people-what-parents-need-to-know/" TargetMode="External"/><Relationship Id="rId4" Type="http://schemas.openxmlformats.org/officeDocument/2006/relationships/hyperlink" Target="https://www.webwise.ie/parents/online-scams-and-young-people-what-parents-need-to-know/" TargetMode="External"/><Relationship Id="rId9" Type="http://schemas.openxmlformats.org/officeDocument/2006/relationships/hyperlink" Target="https://www.webwise.ie/parents/how-to-enable-tiktok-privacy-and-safety-settings/" TargetMode="External"/><Relationship Id="rId5" Type="http://schemas.openxmlformats.org/officeDocument/2006/relationships/hyperlink" Target="https://www.childline.ie/what-is-online-grooming" TargetMode="External"/><Relationship Id="rId6" Type="http://schemas.openxmlformats.org/officeDocument/2006/relationships/hyperlink" Target="https://www.esafety.gov.au/industry/safety-by-design" TargetMode="External"/><Relationship Id="rId7" Type="http://schemas.openxmlformats.org/officeDocument/2006/relationships/hyperlink" Target="https://jigsaw.ie/maintaining-boundaries/" TargetMode="External"/><Relationship Id="rId8" Type="http://schemas.openxmlformats.org/officeDocument/2006/relationships/hyperlink" Target="https://www.umgc.edu/blog/five-ways-to-stay-cyber-safe-online"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5.jpg"/><Relationship Id="rId4" Type="http://schemas.openxmlformats.org/officeDocument/2006/relationships/hyperlink" Target="https://www.freepik.com/free-vector/hacker-activity-illustrated-design_8142740.ht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3.jpg"/><Relationship Id="rId4" Type="http://schemas.openxmlformats.org/officeDocument/2006/relationships/hyperlink" Target="https://www.freepik.com/free-vector/cyber-bullying-concept_8925918.ht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93" name="Shape 93"/>
        <p:cNvGrpSpPr/>
        <p:nvPr/>
      </p:nvGrpSpPr>
      <p:grpSpPr>
        <a:xfrm>
          <a:off x="0" y="0"/>
          <a:ext cx="0" cy="0"/>
          <a:chOff x="0" y="0"/>
          <a:chExt cx="0" cy="0"/>
        </a:xfrm>
      </p:grpSpPr>
      <p:sp>
        <p:nvSpPr>
          <p:cNvPr id="94" name="Google Shape;94;p1"/>
          <p:cNvSpPr txBox="1"/>
          <p:nvPr>
            <p:ph type="title"/>
          </p:nvPr>
        </p:nvSpPr>
        <p:spPr>
          <a:xfrm>
            <a:off x="762000" y="4760724"/>
            <a:ext cx="15129000" cy="5785500"/>
          </a:xfrm>
          <a:prstGeom prst="rect">
            <a:avLst/>
          </a:prstGeom>
          <a:noFill/>
          <a:ln>
            <a:noFill/>
          </a:ln>
        </p:spPr>
        <p:txBody>
          <a:bodyPr anchorCtr="0" anchor="t" bIns="0" lIns="0" spcFirstLastPara="1" rIns="0" wrap="square" tIns="0">
            <a:normAutofit fontScale="90000"/>
          </a:bodyPr>
          <a:lstStyle/>
          <a:p>
            <a:pPr indent="0" lvl="0" marL="0" rtl="0" algn="l">
              <a:lnSpc>
                <a:spcPct val="90000"/>
              </a:lnSpc>
              <a:spcBef>
                <a:spcPts val="0"/>
              </a:spcBef>
              <a:spcAft>
                <a:spcPts val="0"/>
              </a:spcAft>
              <a:buClr>
                <a:schemeClr val="lt1"/>
              </a:buClr>
              <a:buSzPct val="111111"/>
              <a:buFont typeface="Arial"/>
              <a:buNone/>
            </a:pPr>
            <a:r>
              <a:rPr lang="en-IE"/>
              <a:t>Título do Módulo</a:t>
            </a:r>
            <a:r>
              <a:rPr lang="en-IE">
                <a:latin typeface="Arial"/>
                <a:ea typeface="Arial"/>
                <a:cs typeface="Arial"/>
                <a:sym typeface="Arial"/>
              </a:rPr>
              <a:t>: </a:t>
            </a:r>
            <a:r>
              <a:rPr lang="en-IE"/>
              <a:t>Manter-se Seguro Online ao Interagir com Outras Pessoas</a:t>
            </a:r>
            <a:br>
              <a:rPr lang="en-IE"/>
            </a:b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1"/>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Clr>
                <a:schemeClr val="dk1"/>
              </a:buClr>
              <a:buSzPts val="1100"/>
              <a:buFont typeface="Arial"/>
              <a:buNone/>
            </a:pPr>
            <a:r>
              <a:rPr lang="en-IE" sz="10400"/>
              <a:t>Ferramentas e Estratégias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2"/>
          <p:cNvSpPr txBox="1"/>
          <p:nvPr>
            <p:ph idx="1" type="body"/>
          </p:nvPr>
        </p:nvSpPr>
        <p:spPr>
          <a:xfrm>
            <a:off x="762000" y="5391150"/>
            <a:ext cx="11264900" cy="6305550"/>
          </a:xfrm>
          <a:prstGeom prst="rect">
            <a:avLst/>
          </a:prstGeom>
          <a:noFill/>
          <a:ln>
            <a:noFill/>
          </a:ln>
        </p:spPr>
        <p:txBody>
          <a:bodyPr anchorCtr="0" anchor="t" bIns="0" lIns="0" spcFirstLastPara="1" rIns="0" wrap="square" tIns="0">
            <a:normAutofit/>
          </a:bodyPr>
          <a:lstStyle/>
          <a:p>
            <a:pPr indent="-457200" lvl="0" marL="457200" rtl="0" algn="l">
              <a:lnSpc>
                <a:spcPct val="90000"/>
              </a:lnSpc>
              <a:spcBef>
                <a:spcPts val="0"/>
              </a:spcBef>
              <a:spcAft>
                <a:spcPts val="0"/>
              </a:spcAft>
              <a:buClr>
                <a:srgbClr val="323232"/>
              </a:buClr>
              <a:buSzPts val="5600"/>
              <a:buChar char="•"/>
            </a:pPr>
            <a:r>
              <a:rPr lang="en-IE"/>
              <a:t>Insert Image</a:t>
            </a:r>
            <a:endParaRPr/>
          </a:p>
        </p:txBody>
      </p:sp>
      <p:sp>
        <p:nvSpPr>
          <p:cNvPr id="163" name="Google Shape;163;p12"/>
          <p:cNvSpPr txBox="1"/>
          <p:nvPr>
            <p:ph idx="2" type="body"/>
          </p:nvPr>
        </p:nvSpPr>
        <p:spPr>
          <a:xfrm>
            <a:off x="9436608" y="4769358"/>
            <a:ext cx="14389634" cy="8379714"/>
          </a:xfrm>
          <a:prstGeom prst="rect">
            <a:avLst/>
          </a:prstGeom>
          <a:noFill/>
          <a:ln>
            <a:noFill/>
          </a:ln>
        </p:spPr>
        <p:txBody>
          <a:bodyPr anchorCtr="0" anchor="t" bIns="0" lIns="0" spcFirstLastPara="1" rIns="0" wrap="square" tIns="0">
            <a:normAutofit fontScale="62500"/>
          </a:bodyPr>
          <a:lstStyle/>
          <a:p>
            <a:pPr indent="0" lvl="0" marL="0" rtl="0" algn="l">
              <a:lnSpc>
                <a:spcPct val="170000"/>
              </a:lnSpc>
              <a:spcBef>
                <a:spcPts val="0"/>
              </a:spcBef>
              <a:spcAft>
                <a:spcPts val="0"/>
              </a:spcAft>
              <a:buSzPct val="100000"/>
              <a:buNone/>
            </a:pPr>
            <a:r>
              <a:rPr lang="en-IE" sz="4500"/>
              <a:t>Rever regularmente os limites online e offline e fazer alterações sempre que necessário</a:t>
            </a:r>
            <a:r>
              <a:rPr lang="en-IE" sz="4500"/>
              <a:t>.</a:t>
            </a:r>
            <a:endParaRPr sz="4500">
              <a:latin typeface="Arial"/>
              <a:ea typeface="Arial"/>
              <a:cs typeface="Arial"/>
              <a:sym typeface="Arial"/>
            </a:endParaRPr>
          </a:p>
          <a:p>
            <a:pPr indent="0" lvl="0" marL="0" rtl="0" algn="l">
              <a:lnSpc>
                <a:spcPct val="170000"/>
              </a:lnSpc>
              <a:spcBef>
                <a:spcPts val="0"/>
              </a:spcBef>
              <a:spcAft>
                <a:spcPts val="0"/>
              </a:spcAft>
              <a:buSzPct val="100000"/>
              <a:buNone/>
            </a:pPr>
            <a:r>
              <a:rPr lang="en-IE" sz="4500"/>
              <a:t>• </a:t>
            </a:r>
            <a:r>
              <a:rPr b="1" lang="en-IE" sz="4500"/>
              <a:t>Conhecer os próprios valores</a:t>
            </a:r>
            <a:r>
              <a:rPr b="1" lang="en-IE" sz="4500"/>
              <a:t> </a:t>
            </a:r>
            <a:r>
              <a:rPr lang="en-IE" sz="4500"/>
              <a:t>– </a:t>
            </a:r>
            <a:r>
              <a:rPr lang="en-IE" sz="4500"/>
              <a:t>refletir sobre o que é mais importante, como a família e os amigos. Definir limites claros para proteger essas prioridades.</a:t>
            </a:r>
            <a:r>
              <a:rPr lang="en-IE" sz="4500"/>
              <a:t>	</a:t>
            </a:r>
            <a:endParaRPr/>
          </a:p>
          <a:p>
            <a:pPr indent="0" lvl="0" marL="0" rtl="0" algn="l">
              <a:lnSpc>
                <a:spcPct val="170000"/>
              </a:lnSpc>
              <a:spcBef>
                <a:spcPts val="0"/>
              </a:spcBef>
              <a:spcAft>
                <a:spcPts val="0"/>
              </a:spcAft>
              <a:buClr>
                <a:srgbClr val="323232"/>
              </a:buClr>
              <a:buSzPct val="100000"/>
              <a:buNone/>
            </a:pPr>
            <a:r>
              <a:rPr lang="en-IE" sz="4500"/>
              <a:t>•</a:t>
            </a:r>
            <a:r>
              <a:rPr b="1" lang="en-IE" sz="4500"/>
              <a:t> </a:t>
            </a:r>
            <a:r>
              <a:rPr b="1" lang="en-IE" sz="4500"/>
              <a:t>Conhecer os próprios limites</a:t>
            </a:r>
            <a:r>
              <a:rPr b="1" lang="en-IE" sz="4500"/>
              <a:t> </a:t>
            </a:r>
            <a:r>
              <a:rPr lang="en-IE" sz="4500"/>
              <a:t>– </a:t>
            </a:r>
            <a:r>
              <a:rPr lang="en-IE" sz="4500"/>
              <a:t>refletir sobre as relações e decidir que comportamentos são aceitáveis e quais não serão tolerados. Isto ajuda a estabelecer limites eficazes.</a:t>
            </a:r>
            <a:endParaRPr/>
          </a:p>
          <a:p>
            <a:pPr indent="0" lvl="0" marL="0" rtl="0" algn="l">
              <a:lnSpc>
                <a:spcPct val="170000"/>
              </a:lnSpc>
              <a:spcBef>
                <a:spcPts val="0"/>
              </a:spcBef>
              <a:spcAft>
                <a:spcPts val="0"/>
              </a:spcAft>
              <a:buClr>
                <a:srgbClr val="323232"/>
              </a:buClr>
              <a:buSzPct val="100000"/>
              <a:buNone/>
            </a:pPr>
            <a:r>
              <a:rPr lang="en-IE" sz="4500"/>
              <a:t>• </a:t>
            </a:r>
            <a:r>
              <a:rPr b="1" lang="en-IE" sz="4500"/>
              <a:t>Ser assertivo</a:t>
            </a:r>
            <a:r>
              <a:rPr b="1" lang="en-IE" sz="4500"/>
              <a:t> </a:t>
            </a:r>
            <a:r>
              <a:rPr lang="en-IE" sz="4500"/>
              <a:t>– </a:t>
            </a:r>
            <a:r>
              <a:rPr lang="en-IE" sz="4500"/>
              <a:t>comunicar os limites de forma clara. As próprias necessidades e sentimentos também são importantes.</a:t>
            </a:r>
            <a:endParaRPr/>
          </a:p>
          <a:p>
            <a:pPr indent="0" lvl="0" marL="0" rtl="0" algn="l">
              <a:lnSpc>
                <a:spcPct val="170000"/>
              </a:lnSpc>
              <a:spcBef>
                <a:spcPts val="0"/>
              </a:spcBef>
              <a:spcAft>
                <a:spcPts val="0"/>
              </a:spcAft>
              <a:buClr>
                <a:srgbClr val="323232"/>
              </a:buClr>
              <a:buSzPct val="100000"/>
              <a:buNone/>
            </a:pPr>
            <a:r>
              <a:rPr lang="en-IE" sz="4500"/>
              <a:t>• </a:t>
            </a:r>
            <a:r>
              <a:rPr b="1" lang="en-IE" sz="4500"/>
              <a:t>Planear a resposta</a:t>
            </a:r>
            <a:r>
              <a:rPr b="1" lang="en-IE" sz="4500"/>
              <a:t> </a:t>
            </a:r>
            <a:r>
              <a:rPr lang="en-IE" sz="4500"/>
              <a:t>– </a:t>
            </a:r>
            <a:r>
              <a:rPr lang="en-IE" sz="4500"/>
              <a:t>decidir antecipadamente como reagir se alguém ultrapassar um limite. Por exemplo, sair de uma conversa se o tom se tornar agressivo.</a:t>
            </a:r>
            <a:endParaRPr/>
          </a:p>
          <a:p>
            <a:pPr indent="0" lvl="0" marL="0" rtl="0" algn="l">
              <a:lnSpc>
                <a:spcPct val="170000"/>
              </a:lnSpc>
              <a:spcBef>
                <a:spcPts val="0"/>
              </a:spcBef>
              <a:spcAft>
                <a:spcPts val="0"/>
              </a:spcAft>
              <a:buClr>
                <a:srgbClr val="323232"/>
              </a:buClr>
              <a:buSzPct val="100000"/>
              <a:buNone/>
            </a:pPr>
            <a:r>
              <a:rPr lang="en-IE" sz="4500"/>
              <a:t>•</a:t>
            </a:r>
            <a:r>
              <a:rPr b="1" lang="en-IE" sz="4500"/>
              <a:t> Praticar </a:t>
            </a:r>
            <a:r>
              <a:rPr lang="en-IE" sz="4500"/>
              <a:t>– </a:t>
            </a:r>
            <a:r>
              <a:rPr lang="en-IE" sz="4500"/>
              <a:t>mudar hábitos leva tempo. É importante ter paciência durante o processo de aprendizagem para reagir de forma diferente.</a:t>
            </a:r>
            <a:endParaRPr/>
          </a:p>
          <a:p>
            <a:pPr indent="0" lvl="0" marL="0" rtl="0" algn="l">
              <a:lnSpc>
                <a:spcPct val="150000"/>
              </a:lnSpc>
              <a:spcBef>
                <a:spcPts val="0"/>
              </a:spcBef>
              <a:spcAft>
                <a:spcPts val="0"/>
              </a:spcAft>
              <a:buClr>
                <a:srgbClr val="323232"/>
              </a:buClr>
              <a:buSzPct val="100000"/>
              <a:buNone/>
            </a:pPr>
            <a:r>
              <a:t/>
            </a:r>
            <a:endParaRPr sz="2800"/>
          </a:p>
        </p:txBody>
      </p:sp>
      <p:sp>
        <p:nvSpPr>
          <p:cNvPr id="164" name="Google Shape;164;p12"/>
          <p:cNvSpPr txBox="1"/>
          <p:nvPr>
            <p:ph type="title"/>
          </p:nvPr>
        </p:nvSpPr>
        <p:spPr>
          <a:xfrm>
            <a:off x="365050" y="1788600"/>
            <a:ext cx="23984100" cy="22215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8000"/>
              <a:buFont typeface="Arial"/>
              <a:buNone/>
            </a:pPr>
            <a:r>
              <a:rPr lang="en-IE" sz="8900"/>
              <a:t>Práticas de Autocuidado</a:t>
            </a:r>
            <a:r>
              <a:rPr lang="en-IE">
                <a:latin typeface="Arial"/>
                <a:ea typeface="Arial"/>
                <a:cs typeface="Arial"/>
                <a:sym typeface="Arial"/>
              </a:rPr>
              <a:t>: </a:t>
            </a:r>
            <a:r>
              <a:rPr lang="en-IE"/>
              <a:t>Definir e Rever Limites Pessoais</a:t>
            </a:r>
            <a:endParaRPr>
              <a:latin typeface="Arial"/>
              <a:ea typeface="Arial"/>
              <a:cs typeface="Arial"/>
              <a:sym typeface="Arial"/>
            </a:endParaRPr>
          </a:p>
        </p:txBody>
      </p:sp>
      <p:pic>
        <p:nvPicPr>
          <p:cNvPr descr="A person and person giving each other a high five&#10;&#10;AI-generated content may be incorrect." id="165" name="Google Shape;165;p12"/>
          <p:cNvPicPr preferRelativeResize="0"/>
          <p:nvPr/>
        </p:nvPicPr>
        <p:blipFill rotWithShape="1">
          <a:blip r:embed="rId3">
            <a:alphaModFix/>
          </a:blip>
          <a:srcRect b="0" l="0" r="0" t="0"/>
          <a:stretch/>
        </p:blipFill>
        <p:spPr>
          <a:xfrm>
            <a:off x="557758" y="4919471"/>
            <a:ext cx="8311922" cy="7418391"/>
          </a:xfrm>
          <a:prstGeom prst="rect">
            <a:avLst/>
          </a:prstGeom>
          <a:noFill/>
          <a:ln>
            <a:noFill/>
          </a:ln>
        </p:spPr>
      </p:pic>
      <p:sp>
        <p:nvSpPr>
          <p:cNvPr id="166" name="Google Shape;166;p12"/>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3"/>
          <p:cNvSpPr txBox="1"/>
          <p:nvPr>
            <p:ph type="title"/>
          </p:nvPr>
        </p:nvSpPr>
        <p:spPr>
          <a:xfrm>
            <a:off x="1287000" y="1464600"/>
            <a:ext cx="21810000" cy="1431000"/>
          </a:xfrm>
          <a:prstGeom prst="rect">
            <a:avLst/>
          </a:prstGeom>
          <a:noFill/>
          <a:ln>
            <a:noFill/>
          </a:ln>
        </p:spPr>
        <p:txBody>
          <a:bodyPr anchorCtr="0" anchor="t" bIns="0" lIns="0" spcFirstLastPara="1" rIns="0" wrap="square" tIns="0">
            <a:normAutofit fontScale="90000"/>
          </a:bodyPr>
          <a:lstStyle/>
          <a:p>
            <a:pPr indent="0" lvl="0" marL="0" rtl="0" algn="l">
              <a:lnSpc>
                <a:spcPct val="90000"/>
              </a:lnSpc>
              <a:spcBef>
                <a:spcPts val="0"/>
              </a:spcBef>
              <a:spcAft>
                <a:spcPts val="0"/>
              </a:spcAft>
              <a:buClr>
                <a:schemeClr val="accent1"/>
              </a:buClr>
              <a:buSzPct val="100000"/>
              <a:buFont typeface="Arial"/>
              <a:buNone/>
            </a:pPr>
            <a:r>
              <a:rPr lang="en-IE"/>
              <a:t>E</a:t>
            </a:r>
            <a:r>
              <a:rPr lang="en-IE"/>
              <a:t>xemplo de um vídeo sobre como definir limites</a:t>
            </a:r>
            <a:endParaRPr/>
          </a:p>
        </p:txBody>
      </p:sp>
      <p:pic>
        <p:nvPicPr>
          <p:cNvPr id="173" name="Google Shape;173;p13" title="Setting Boundaries| Mental Health Lessons | RTÉ Player Original"/>
          <p:cNvPicPr preferRelativeResize="0"/>
          <p:nvPr/>
        </p:nvPicPr>
        <p:blipFill rotWithShape="1">
          <a:blip r:embed="rId3">
            <a:alphaModFix/>
          </a:blip>
          <a:srcRect b="0" l="0" r="0" t="0"/>
          <a:stretch/>
        </p:blipFill>
        <p:spPr>
          <a:xfrm>
            <a:off x="4571999" y="2955036"/>
            <a:ext cx="15240000" cy="8610600"/>
          </a:xfrm>
          <a:prstGeom prst="rect">
            <a:avLst/>
          </a:prstGeom>
          <a:noFill/>
          <a:ln>
            <a:noFill/>
          </a:ln>
        </p:spPr>
      </p:pic>
      <p:sp>
        <p:nvSpPr>
          <p:cNvPr id="174" name="Google Shape;174;p13"/>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
                                        <p:tgtEl>
                                          <p:spTgt spid="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4"/>
          <p:cNvSpPr txBox="1"/>
          <p:nvPr>
            <p:ph idx="1" type="body"/>
          </p:nvPr>
        </p:nvSpPr>
        <p:spPr>
          <a:xfrm>
            <a:off x="15995904" y="4860798"/>
            <a:ext cx="7504176" cy="6305550"/>
          </a:xfrm>
          <a:prstGeom prst="rect">
            <a:avLst/>
          </a:prstGeom>
          <a:noFill/>
          <a:ln>
            <a:noFill/>
          </a:ln>
        </p:spPr>
        <p:txBody>
          <a:bodyPr anchorCtr="0" anchor="t" bIns="0" lIns="0" spcFirstLastPara="1" rIns="0" wrap="square" tIns="0">
            <a:normAutofit/>
          </a:bodyPr>
          <a:lstStyle/>
          <a:p>
            <a:pPr indent="-457200" lvl="0" marL="457200" rtl="0" algn="l">
              <a:lnSpc>
                <a:spcPct val="90000"/>
              </a:lnSpc>
              <a:spcBef>
                <a:spcPts val="0"/>
              </a:spcBef>
              <a:spcAft>
                <a:spcPts val="0"/>
              </a:spcAft>
              <a:buClr>
                <a:srgbClr val="323232"/>
              </a:buClr>
              <a:buSzPts val="5600"/>
              <a:buChar char="•"/>
            </a:pPr>
            <a:r>
              <a:rPr lang="en-IE"/>
              <a:t>Insert Image</a:t>
            </a:r>
            <a:endParaRPr/>
          </a:p>
        </p:txBody>
      </p:sp>
      <p:sp>
        <p:nvSpPr>
          <p:cNvPr id="180" name="Google Shape;180;p14"/>
          <p:cNvSpPr txBox="1"/>
          <p:nvPr>
            <p:ph idx="2" type="body"/>
          </p:nvPr>
        </p:nvSpPr>
        <p:spPr>
          <a:xfrm>
            <a:off x="425075" y="4645150"/>
            <a:ext cx="15184800" cy="6996600"/>
          </a:xfrm>
          <a:prstGeom prst="rect">
            <a:avLst/>
          </a:prstGeom>
          <a:noFill/>
          <a:ln>
            <a:noFill/>
          </a:ln>
        </p:spPr>
        <p:txBody>
          <a:bodyPr anchorCtr="0" anchor="t" bIns="0" lIns="0" spcFirstLastPara="1" rIns="0" wrap="square" tIns="0">
            <a:normAutofit fontScale="25000"/>
          </a:bodyPr>
          <a:lstStyle/>
          <a:p>
            <a:pPr indent="0" lvl="0" marL="0" rtl="0" algn="l">
              <a:lnSpc>
                <a:spcPct val="170000"/>
              </a:lnSpc>
              <a:spcBef>
                <a:spcPts val="0"/>
              </a:spcBef>
              <a:spcAft>
                <a:spcPts val="0"/>
              </a:spcAft>
              <a:buClr>
                <a:srgbClr val="323232"/>
              </a:buClr>
              <a:buSzPct val="100000"/>
              <a:buNone/>
            </a:pPr>
            <a:r>
              <a:rPr lang="en-IE" sz="8600"/>
              <a:t>Aplicar definições de privacidade e segurança nas plataformas de comunicação</a:t>
            </a:r>
            <a:r>
              <a:rPr lang="en-IE" sz="8600">
                <a:latin typeface="Arial"/>
                <a:ea typeface="Arial"/>
                <a:cs typeface="Arial"/>
                <a:sym typeface="Arial"/>
              </a:rPr>
              <a:t>.</a:t>
            </a:r>
            <a:endParaRPr/>
          </a:p>
          <a:p>
            <a:pPr indent="0" lvl="0" marL="0" rtl="0" algn="l">
              <a:lnSpc>
                <a:spcPct val="170000"/>
              </a:lnSpc>
              <a:spcBef>
                <a:spcPts val="0"/>
              </a:spcBef>
              <a:spcAft>
                <a:spcPts val="0"/>
              </a:spcAft>
              <a:buClr>
                <a:srgbClr val="323232"/>
              </a:buClr>
              <a:buSzPct val="100000"/>
              <a:buNone/>
            </a:pPr>
            <a:r>
              <a:rPr b="1" lang="en-IE" sz="8600"/>
              <a:t>1. </a:t>
            </a:r>
            <a:r>
              <a:rPr b="1" lang="en-IE" sz="8600"/>
              <a:t>Criar palavras-passe fortes</a:t>
            </a:r>
            <a:r>
              <a:rPr b="1" lang="en-IE" sz="8600"/>
              <a:t> </a:t>
            </a:r>
            <a:r>
              <a:rPr lang="en-IE" sz="8600"/>
              <a:t>- </a:t>
            </a:r>
            <a:r>
              <a:rPr lang="en-IE" sz="8600"/>
              <a:t>utilizar palavras-passe únicas e seguras para cada conta. Devem ter pelo menos 12 caracteres, incluir símbolos e evitar palavras ou padrões comuns.</a:t>
            </a:r>
            <a:r>
              <a:rPr lang="en-IE" sz="8600"/>
              <a:t> </a:t>
            </a:r>
            <a:endParaRPr/>
          </a:p>
          <a:p>
            <a:pPr indent="0" lvl="0" marL="0" rtl="0" algn="l">
              <a:lnSpc>
                <a:spcPct val="170000"/>
              </a:lnSpc>
              <a:spcBef>
                <a:spcPts val="0"/>
              </a:spcBef>
              <a:spcAft>
                <a:spcPts val="0"/>
              </a:spcAft>
              <a:buClr>
                <a:srgbClr val="323232"/>
              </a:buClr>
              <a:buSzPct val="100000"/>
              <a:buNone/>
            </a:pPr>
            <a:r>
              <a:t/>
            </a:r>
            <a:endParaRPr sz="8600"/>
          </a:p>
          <a:p>
            <a:pPr indent="0" lvl="0" marL="0" rtl="0" algn="l">
              <a:lnSpc>
                <a:spcPct val="170000"/>
              </a:lnSpc>
              <a:spcBef>
                <a:spcPts val="0"/>
              </a:spcBef>
              <a:spcAft>
                <a:spcPts val="0"/>
              </a:spcAft>
              <a:buClr>
                <a:srgbClr val="323232"/>
              </a:buClr>
              <a:buSzPct val="100000"/>
              <a:buNone/>
            </a:pPr>
            <a:r>
              <a:rPr b="1" lang="en-IE" sz="8600"/>
              <a:t>2. </a:t>
            </a:r>
            <a:r>
              <a:rPr b="1" lang="en-IE" sz="8600"/>
              <a:t>Ativar autenticação multifator</a:t>
            </a:r>
            <a:r>
              <a:rPr b="1" lang="en-IE" sz="8600"/>
              <a:t> (MFA) </a:t>
            </a:r>
            <a:r>
              <a:rPr lang="en-IE" sz="8600"/>
              <a:t>- </a:t>
            </a:r>
            <a:r>
              <a:rPr lang="en-IE" sz="8600"/>
              <a:t>adiciona uma camada extra de segurança além da palavra-passe. Mesmo que a palavra-passe seja roubada, a MFA ajuda a manter as contas protegidas.</a:t>
            </a:r>
            <a:r>
              <a:rPr lang="en-IE" sz="8600"/>
              <a:t> </a:t>
            </a:r>
            <a:endParaRPr/>
          </a:p>
          <a:p>
            <a:pPr indent="0" lvl="0" marL="0" rtl="0" algn="l">
              <a:lnSpc>
                <a:spcPct val="170000"/>
              </a:lnSpc>
              <a:spcBef>
                <a:spcPts val="0"/>
              </a:spcBef>
              <a:spcAft>
                <a:spcPts val="0"/>
              </a:spcAft>
              <a:buClr>
                <a:srgbClr val="323232"/>
              </a:buClr>
              <a:buSzPct val="100000"/>
              <a:buNone/>
            </a:pPr>
            <a:r>
              <a:t/>
            </a:r>
            <a:endParaRPr sz="8600"/>
          </a:p>
          <a:p>
            <a:pPr indent="0" lvl="0" marL="0" rtl="0" algn="l">
              <a:lnSpc>
                <a:spcPct val="170000"/>
              </a:lnSpc>
              <a:spcBef>
                <a:spcPts val="0"/>
              </a:spcBef>
              <a:spcAft>
                <a:spcPts val="0"/>
              </a:spcAft>
              <a:buClr>
                <a:srgbClr val="323232"/>
              </a:buClr>
              <a:buSzPct val="100000"/>
              <a:buNone/>
            </a:pPr>
            <a:r>
              <a:rPr b="1" lang="en-IE" sz="8600"/>
              <a:t>3. </a:t>
            </a:r>
            <a:r>
              <a:rPr b="1" lang="en-IE" sz="8600"/>
              <a:t>Atualizar o software regularmente -</a:t>
            </a:r>
            <a:r>
              <a:rPr lang="en-IE" sz="8600"/>
              <a:t> as atualizações corrigem falhas de segurança que podem ser exploradas por hackers. Ativar atualizações automáticas e verificar periodicamente se existem novas atualizações.</a:t>
            </a:r>
            <a:endParaRPr/>
          </a:p>
          <a:p>
            <a:pPr indent="0" lvl="0" marL="0" rtl="0" algn="l">
              <a:lnSpc>
                <a:spcPct val="170000"/>
              </a:lnSpc>
              <a:spcBef>
                <a:spcPts val="0"/>
              </a:spcBef>
              <a:spcAft>
                <a:spcPts val="0"/>
              </a:spcAft>
              <a:buClr>
                <a:srgbClr val="323232"/>
              </a:buClr>
              <a:buSzPct val="100000"/>
              <a:buNone/>
            </a:pPr>
            <a:r>
              <a:t/>
            </a:r>
            <a:endParaRPr sz="8600"/>
          </a:p>
          <a:p>
            <a:pPr indent="0" lvl="0" marL="0" rtl="0" algn="l">
              <a:lnSpc>
                <a:spcPct val="170000"/>
              </a:lnSpc>
              <a:spcBef>
                <a:spcPts val="0"/>
              </a:spcBef>
              <a:spcAft>
                <a:spcPts val="0"/>
              </a:spcAft>
              <a:buClr>
                <a:srgbClr val="323232"/>
              </a:buClr>
              <a:buSzPct val="100000"/>
              <a:buNone/>
            </a:pPr>
            <a:r>
              <a:rPr b="1" lang="en-IE" sz="8600"/>
              <a:t>4. </a:t>
            </a:r>
            <a:r>
              <a:rPr b="1" lang="en-IE" sz="8600"/>
              <a:t>Reconhecer e denunciar tentativas de phishing</a:t>
            </a:r>
            <a:r>
              <a:rPr b="1" lang="en-IE" sz="8600"/>
              <a:t> </a:t>
            </a:r>
            <a:r>
              <a:rPr lang="en-IE" sz="8600"/>
              <a:t>- </a:t>
            </a:r>
            <a:r>
              <a:rPr lang="en-IE" sz="8600"/>
              <a:t>estar atento a possíveis burlas de phishing, que estão cada vez mais convincentes. Utilizar filtros de email e ter cuidado com mensagens ou links que pedem informação sensível.</a:t>
            </a:r>
            <a:endParaRPr sz="2800"/>
          </a:p>
        </p:txBody>
      </p:sp>
      <p:sp>
        <p:nvSpPr>
          <p:cNvPr id="181" name="Google Shape;181;p14"/>
          <p:cNvSpPr txBox="1"/>
          <p:nvPr>
            <p:ph type="title"/>
          </p:nvPr>
        </p:nvSpPr>
        <p:spPr>
          <a:xfrm>
            <a:off x="762000" y="2019300"/>
            <a:ext cx="23460300" cy="16755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lt1"/>
              </a:buClr>
              <a:buSzPts val="8000"/>
              <a:buFont typeface="Arial"/>
              <a:buNone/>
            </a:pPr>
            <a:r>
              <a:rPr lang="en-IE"/>
              <a:t>Práticas de Autocuidado</a:t>
            </a:r>
            <a:r>
              <a:rPr lang="en-IE">
                <a:latin typeface="Arial"/>
                <a:ea typeface="Arial"/>
                <a:cs typeface="Arial"/>
                <a:sym typeface="Arial"/>
              </a:rPr>
              <a:t>: </a:t>
            </a:r>
            <a:r>
              <a:rPr lang="en-IE"/>
              <a:t>Manter-se Seguro</a:t>
            </a:r>
            <a:endParaRPr>
              <a:latin typeface="Arial"/>
              <a:ea typeface="Arial"/>
              <a:cs typeface="Arial"/>
              <a:sym typeface="Arial"/>
            </a:endParaRPr>
          </a:p>
        </p:txBody>
      </p:sp>
      <p:pic>
        <p:nvPicPr>
          <p:cNvPr descr="A person holding a padlock&#10;&#10;AI-generated content may be incorrect." id="182" name="Google Shape;182;p14"/>
          <p:cNvPicPr preferRelativeResize="0"/>
          <p:nvPr/>
        </p:nvPicPr>
        <p:blipFill rotWithShape="1">
          <a:blip r:embed="rId3">
            <a:alphaModFix/>
          </a:blip>
          <a:srcRect b="0" l="0" r="0" t="0"/>
          <a:stretch/>
        </p:blipFill>
        <p:spPr>
          <a:xfrm>
            <a:off x="15721584" y="4645152"/>
            <a:ext cx="7424928" cy="7424928"/>
          </a:xfrm>
          <a:prstGeom prst="rect">
            <a:avLst/>
          </a:prstGeom>
          <a:noFill/>
          <a:ln>
            <a:noFill/>
          </a:ln>
        </p:spPr>
      </p:pic>
      <p:sp>
        <p:nvSpPr>
          <p:cNvPr id="183" name="Google Shape;183;p14"/>
          <p:cNvSpPr txBox="1"/>
          <p:nvPr/>
        </p:nvSpPr>
        <p:spPr>
          <a:xfrm>
            <a:off x="15721584" y="12508992"/>
            <a:ext cx="395630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sng" cap="none" strike="noStrike">
                <a:solidFill>
                  <a:srgbClr val="000000"/>
                </a:solidFill>
                <a:latin typeface="Arial"/>
                <a:ea typeface="Arial"/>
                <a:cs typeface="Arial"/>
                <a:sym typeface="Arial"/>
                <a:hlinkClick r:id="rId4">
                  <a:extLst>
                    <a:ext uri="{A12FA001-AC4F-418D-AE19-62706E023703}">
                      <ahyp:hlinkClr val="tx"/>
                    </a:ext>
                  </a:extLst>
                </a:hlinkClick>
              </a:rPr>
              <a:t>Image</a:t>
            </a:r>
            <a:r>
              <a:rPr b="0" i="0" lang="en-IE" sz="1400" u="none" cap="none" strike="noStrike">
                <a:solidFill>
                  <a:srgbClr val="000000"/>
                </a:solidFill>
                <a:latin typeface="Arial"/>
                <a:ea typeface="Arial"/>
                <a:cs typeface="Arial"/>
                <a:sym typeface="Arial"/>
              </a:rPr>
              <a:t> from Freepik by vectorjuice</a:t>
            </a:r>
            <a:endParaRPr b="0" i="0" sz="1400" u="none" cap="none" strike="noStrike">
              <a:solidFill>
                <a:srgbClr val="000000"/>
              </a:solidFill>
              <a:latin typeface="Arial"/>
              <a:ea typeface="Arial"/>
              <a:cs typeface="Arial"/>
              <a:sym typeface="Arial"/>
            </a:endParaRPr>
          </a:p>
        </p:txBody>
      </p:sp>
      <p:sp>
        <p:nvSpPr>
          <p:cNvPr id="184" name="Google Shape;184;p14"/>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5"/>
          <p:cNvSpPr txBox="1"/>
          <p:nvPr>
            <p:ph type="title"/>
          </p:nvPr>
        </p:nvSpPr>
        <p:spPr>
          <a:xfrm>
            <a:off x="761999" y="1524000"/>
            <a:ext cx="22860001" cy="2021633"/>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accent1"/>
              </a:buClr>
              <a:buSzPts val="8000"/>
              <a:buFont typeface="Arial"/>
              <a:buNone/>
            </a:pPr>
            <a:r>
              <a:rPr lang="en-IE"/>
              <a:t>As suas palavras-passe estão realmente a manter as suas contas seguras</a:t>
            </a:r>
            <a:r>
              <a:rPr lang="en-IE">
                <a:latin typeface="Arial"/>
                <a:ea typeface="Arial"/>
                <a:cs typeface="Arial"/>
                <a:sym typeface="Arial"/>
              </a:rPr>
              <a:t>?</a:t>
            </a:r>
            <a:br>
              <a:rPr lang="en-IE">
                <a:latin typeface="Arial"/>
                <a:ea typeface="Arial"/>
                <a:cs typeface="Arial"/>
                <a:sym typeface="Arial"/>
              </a:rPr>
            </a:br>
            <a:endParaRPr>
              <a:latin typeface="Arial"/>
              <a:ea typeface="Arial"/>
              <a:cs typeface="Arial"/>
              <a:sym typeface="Arial"/>
            </a:endParaRPr>
          </a:p>
        </p:txBody>
      </p:sp>
      <p:sp>
        <p:nvSpPr>
          <p:cNvPr id="191" name="Google Shape;191;p15"/>
          <p:cNvSpPr txBox="1"/>
          <p:nvPr>
            <p:ph idx="1" type="body"/>
          </p:nvPr>
        </p:nvSpPr>
        <p:spPr>
          <a:xfrm>
            <a:off x="481325" y="4015350"/>
            <a:ext cx="10383900" cy="8176800"/>
          </a:xfrm>
          <a:prstGeom prst="rect">
            <a:avLst/>
          </a:prstGeom>
          <a:noFill/>
          <a:ln>
            <a:noFill/>
          </a:ln>
        </p:spPr>
        <p:txBody>
          <a:bodyPr anchorCtr="0" anchor="t" bIns="0" lIns="0" spcFirstLastPara="1" rIns="0" wrap="square" tIns="0">
            <a:normAutofit lnSpcReduction="20000"/>
          </a:bodyPr>
          <a:lstStyle/>
          <a:p>
            <a:pPr indent="-473676" lvl="0" marL="457200" rtl="0" algn="l">
              <a:lnSpc>
                <a:spcPct val="160000"/>
              </a:lnSpc>
              <a:spcBef>
                <a:spcPts val="0"/>
              </a:spcBef>
              <a:spcAft>
                <a:spcPts val="0"/>
              </a:spcAft>
              <a:buClr>
                <a:srgbClr val="323232"/>
              </a:buClr>
              <a:buSzPts val="3459"/>
              <a:buFont typeface="Arial"/>
              <a:buChar char="•"/>
            </a:pPr>
            <a:r>
              <a:rPr lang="en-IE" sz="2800"/>
              <a:t>Rever as palavras-passe atuais, tendo em conta que uma palavra-passe forte:</a:t>
            </a:r>
            <a:endParaRPr/>
          </a:p>
          <a:p>
            <a:pPr indent="-349568" lvl="1" marL="800100" rtl="0" algn="l">
              <a:lnSpc>
                <a:spcPct val="160000"/>
              </a:lnSpc>
              <a:spcBef>
                <a:spcPts val="0"/>
              </a:spcBef>
              <a:spcAft>
                <a:spcPts val="0"/>
              </a:spcAft>
              <a:buSzPts val="1400"/>
              <a:buFont typeface="Courier New"/>
              <a:buChar char="o"/>
            </a:pPr>
            <a:r>
              <a:rPr lang="en-IE" sz="2800"/>
              <a:t>Tem 8 caracteres ou mais</a:t>
            </a:r>
            <a:endParaRPr/>
          </a:p>
          <a:p>
            <a:pPr indent="-349568" lvl="1" marL="800100" rtl="0" algn="l">
              <a:lnSpc>
                <a:spcPct val="160000"/>
              </a:lnSpc>
              <a:spcBef>
                <a:spcPts val="0"/>
              </a:spcBef>
              <a:spcAft>
                <a:spcPts val="0"/>
              </a:spcAft>
              <a:buSzPts val="1400"/>
              <a:buFont typeface="Courier New"/>
              <a:buChar char="o"/>
            </a:pPr>
            <a:r>
              <a:rPr lang="en-IE" sz="2800"/>
              <a:t>Inclui letras maiúsculas e minúsculas</a:t>
            </a:r>
            <a:endParaRPr/>
          </a:p>
          <a:p>
            <a:pPr indent="-349568" lvl="1" marL="800100" rtl="0" algn="l">
              <a:lnSpc>
                <a:spcPct val="160000"/>
              </a:lnSpc>
              <a:spcBef>
                <a:spcPts val="0"/>
              </a:spcBef>
              <a:spcAft>
                <a:spcPts val="0"/>
              </a:spcAft>
              <a:buSzPts val="1400"/>
              <a:buFont typeface="Courier New"/>
              <a:buChar char="o"/>
            </a:pPr>
            <a:r>
              <a:rPr lang="en-IE" sz="2800"/>
              <a:t>Tem pelo menos um número</a:t>
            </a:r>
            <a:endParaRPr/>
          </a:p>
          <a:p>
            <a:pPr indent="-349568" lvl="1" marL="800100" rtl="0" algn="l">
              <a:lnSpc>
                <a:spcPct val="160000"/>
              </a:lnSpc>
              <a:spcBef>
                <a:spcPts val="0"/>
              </a:spcBef>
              <a:spcAft>
                <a:spcPts val="0"/>
              </a:spcAft>
              <a:buSzPts val="1400"/>
              <a:buFont typeface="Courier New"/>
              <a:buChar char="o"/>
            </a:pPr>
            <a:r>
              <a:rPr lang="en-IE" sz="2800"/>
              <a:t>Tem pelo menos um símbolo</a:t>
            </a:r>
            <a:endParaRPr/>
          </a:p>
          <a:p>
            <a:pPr indent="-349568" lvl="1" marL="800100" rtl="0" algn="l">
              <a:lnSpc>
                <a:spcPct val="160000"/>
              </a:lnSpc>
              <a:spcBef>
                <a:spcPts val="0"/>
              </a:spcBef>
              <a:spcAft>
                <a:spcPts val="0"/>
              </a:spcAft>
              <a:buSzPts val="1400"/>
              <a:buFont typeface="Courier New"/>
              <a:buChar char="o"/>
            </a:pPr>
            <a:r>
              <a:rPr lang="en-IE" sz="2800"/>
              <a:t>Não contém nomes de pessoas ou lugares, nem palavras diretas do dicionário</a:t>
            </a:r>
            <a:endParaRPr/>
          </a:p>
          <a:p>
            <a:pPr indent="-473676" lvl="0" marL="457200" rtl="0" algn="l">
              <a:lnSpc>
                <a:spcPct val="160000"/>
              </a:lnSpc>
              <a:spcBef>
                <a:spcPts val="0"/>
              </a:spcBef>
              <a:spcAft>
                <a:spcPts val="0"/>
              </a:spcAft>
              <a:buClr>
                <a:srgbClr val="323232"/>
              </a:buClr>
              <a:buSzPts val="3459"/>
              <a:buFont typeface="Arial"/>
              <a:buChar char="•"/>
            </a:pPr>
            <a:r>
              <a:rPr lang="en-IE" sz="2800"/>
              <a:t>Verificar se a palavra-passe é segura através deste</a:t>
            </a:r>
            <a:r>
              <a:rPr lang="en-IE" sz="2800"/>
              <a:t> </a:t>
            </a:r>
            <a:r>
              <a:rPr lang="en-IE" sz="2800" u="sng">
                <a:solidFill>
                  <a:schemeClr val="hlink"/>
                </a:solidFill>
                <a:hlinkClick r:id="rId3"/>
              </a:rPr>
              <a:t>link</a:t>
            </a:r>
            <a:r>
              <a:rPr lang="en-IE" sz="2800"/>
              <a:t>.</a:t>
            </a:r>
            <a:endParaRPr sz="2800">
              <a:latin typeface="Arial"/>
              <a:ea typeface="Arial"/>
              <a:cs typeface="Arial"/>
              <a:sym typeface="Arial"/>
            </a:endParaRPr>
          </a:p>
          <a:p>
            <a:pPr indent="-473676" lvl="0" marL="457200" rtl="0" algn="l">
              <a:lnSpc>
                <a:spcPct val="160000"/>
              </a:lnSpc>
              <a:spcBef>
                <a:spcPts val="0"/>
              </a:spcBef>
              <a:spcAft>
                <a:spcPts val="0"/>
              </a:spcAft>
              <a:buClr>
                <a:srgbClr val="323232"/>
              </a:buClr>
              <a:buSzPts val="3459"/>
              <a:buFont typeface="Arial"/>
              <a:buChar char="•"/>
            </a:pPr>
            <a:r>
              <a:rPr lang="en-IE" sz="2800"/>
              <a:t>Ou utilizar um gerador de palavras-passe para criar palavras-passe seguras</a:t>
            </a:r>
            <a:endParaRPr/>
          </a:p>
          <a:p>
            <a:pPr indent="-473676" lvl="0" marL="457200" rtl="0" algn="l">
              <a:lnSpc>
                <a:spcPct val="160000"/>
              </a:lnSpc>
              <a:spcBef>
                <a:spcPts val="0"/>
              </a:spcBef>
              <a:spcAft>
                <a:spcPts val="0"/>
              </a:spcAft>
              <a:buClr>
                <a:srgbClr val="323232"/>
              </a:buClr>
              <a:buSzPts val="3459"/>
              <a:buFont typeface="Arial"/>
              <a:buChar char="•"/>
            </a:pPr>
            <a:r>
              <a:rPr lang="en-IE" sz="2800"/>
              <a:t>Lembrar-se de alterar as palavras-passe regularmente e guardá-las em segurança num gestor de palavras-passe.</a:t>
            </a:r>
            <a:r>
              <a:rPr lang="en-IE" sz="2800">
                <a:latin typeface="Arial"/>
                <a:ea typeface="Arial"/>
                <a:cs typeface="Arial"/>
                <a:sym typeface="Arial"/>
              </a:rPr>
              <a:t> </a:t>
            </a:r>
            <a:endParaRPr sz="2800">
              <a:latin typeface="Arial"/>
              <a:ea typeface="Arial"/>
              <a:cs typeface="Arial"/>
              <a:sym typeface="Arial"/>
            </a:endParaRPr>
          </a:p>
        </p:txBody>
      </p:sp>
      <p:pic>
        <p:nvPicPr>
          <p:cNvPr id="192" name="Google Shape;192;p15" title="How To Create Strong and Memorable Passwords - Tech Tips from Best Buy"/>
          <p:cNvPicPr preferRelativeResize="0"/>
          <p:nvPr/>
        </p:nvPicPr>
        <p:blipFill rotWithShape="1">
          <a:blip r:embed="rId4">
            <a:alphaModFix/>
          </a:blip>
          <a:srcRect b="0" l="0" r="0" t="0"/>
          <a:stretch/>
        </p:blipFill>
        <p:spPr>
          <a:xfrm>
            <a:off x="11001662" y="4229100"/>
            <a:ext cx="11612070" cy="6560820"/>
          </a:xfrm>
          <a:prstGeom prst="rect">
            <a:avLst/>
          </a:prstGeom>
          <a:noFill/>
          <a:ln>
            <a:noFill/>
          </a:ln>
        </p:spPr>
      </p:pic>
      <p:sp>
        <p:nvSpPr>
          <p:cNvPr id="193" name="Google Shape;193;p15"/>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6"/>
          <p:cNvSpPr txBox="1"/>
          <p:nvPr>
            <p:ph idx="2" type="body"/>
          </p:nvPr>
        </p:nvSpPr>
        <p:spPr>
          <a:xfrm>
            <a:off x="908438" y="4358586"/>
            <a:ext cx="22897323" cy="1535274"/>
          </a:xfrm>
          <a:prstGeom prst="rect">
            <a:avLst/>
          </a:prstGeom>
          <a:noFill/>
          <a:ln>
            <a:noFill/>
          </a:ln>
        </p:spPr>
        <p:txBody>
          <a:bodyPr anchorCtr="0" anchor="t" bIns="0" lIns="0" spcFirstLastPara="1" rIns="0" wrap="square" tIns="0">
            <a:normAutofit lnSpcReduction="10000"/>
          </a:bodyPr>
          <a:lstStyle/>
          <a:p>
            <a:pPr indent="0" lvl="0" marL="0" rtl="0" algn="l">
              <a:lnSpc>
                <a:spcPct val="115000"/>
              </a:lnSpc>
              <a:spcBef>
                <a:spcPts val="1200"/>
              </a:spcBef>
              <a:spcAft>
                <a:spcPts val="0"/>
              </a:spcAft>
              <a:buClr>
                <a:schemeClr val="dk1"/>
              </a:buClr>
              <a:buSzPts val="1100"/>
              <a:buFont typeface="Arial"/>
              <a:buNone/>
            </a:pPr>
            <a:r>
              <a:rPr lang="en-IE" sz="2800"/>
              <a:t>Como foi referido anteriormente, também é responsabilidade dos prestadores de serviços garantir a segurança dos utilizadores nas plataformas de redes sociais.</a:t>
            </a:r>
            <a:endParaRPr sz="2800"/>
          </a:p>
          <a:p>
            <a:pPr indent="0" lvl="0" marL="0" rtl="0" algn="l">
              <a:lnSpc>
                <a:spcPct val="115000"/>
              </a:lnSpc>
              <a:spcBef>
                <a:spcPts val="1200"/>
              </a:spcBef>
              <a:spcAft>
                <a:spcPts val="1200"/>
              </a:spcAft>
              <a:buClr>
                <a:schemeClr val="dk1"/>
              </a:buClr>
              <a:buSzPts val="1100"/>
              <a:buNone/>
            </a:pPr>
            <a:r>
              <a:rPr lang="en-IE" sz="2800"/>
              <a:t>Seguem-se alguns exemplos de como as plataformas mais comuns estão a fazê-lo:</a:t>
            </a:r>
            <a:endParaRPr sz="2800"/>
          </a:p>
        </p:txBody>
      </p:sp>
      <p:sp>
        <p:nvSpPr>
          <p:cNvPr id="199" name="Google Shape;199;p16"/>
          <p:cNvSpPr txBox="1"/>
          <p:nvPr>
            <p:ph type="title"/>
          </p:nvPr>
        </p:nvSpPr>
        <p:spPr>
          <a:xfrm>
            <a:off x="736600" y="2057850"/>
            <a:ext cx="23241000" cy="1675500"/>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Clr>
                <a:schemeClr val="lt1"/>
              </a:buClr>
              <a:buSzPts val="8000"/>
              <a:buFont typeface="Arial"/>
              <a:buNone/>
            </a:pPr>
            <a:r>
              <a:rPr lang="en-IE"/>
              <a:t>Abordagens e Ferramentas</a:t>
            </a:r>
            <a:endParaRPr/>
          </a:p>
        </p:txBody>
      </p:sp>
      <p:sp>
        <p:nvSpPr>
          <p:cNvPr id="200" name="Google Shape;200;p16"/>
          <p:cNvSpPr txBox="1"/>
          <p:nvPr/>
        </p:nvSpPr>
        <p:spPr>
          <a:xfrm>
            <a:off x="3480302" y="6163938"/>
            <a:ext cx="7529820" cy="6305549"/>
          </a:xfrm>
          <a:prstGeom prst="rect">
            <a:avLst/>
          </a:prstGeom>
          <a:noFill/>
          <a:ln>
            <a:noFill/>
          </a:ln>
        </p:spPr>
        <p:txBody>
          <a:bodyPr anchorCtr="0" anchor="t" bIns="0" lIns="0" spcFirstLastPara="1" rIns="0" wrap="square" tIns="0">
            <a:normAutofit fontScale="92500"/>
          </a:bodyPr>
          <a:lstStyle/>
          <a:p>
            <a:pPr indent="0" lvl="0" marL="0" marR="0" rtl="0" algn="l">
              <a:lnSpc>
                <a:spcPct val="150000"/>
              </a:lnSpc>
              <a:spcBef>
                <a:spcPts val="0"/>
              </a:spcBef>
              <a:spcAft>
                <a:spcPts val="0"/>
              </a:spcAft>
              <a:buClr>
                <a:srgbClr val="323232"/>
              </a:buClr>
              <a:buSzPct val="103704"/>
              <a:buFont typeface="Arial"/>
              <a:buNone/>
            </a:pPr>
            <a:r>
              <a:rPr b="1" i="0" lang="en-IE" sz="2700" u="none" cap="none" strike="noStrike">
                <a:solidFill>
                  <a:srgbClr val="323232"/>
                </a:solidFill>
                <a:latin typeface="Arial"/>
                <a:ea typeface="Arial"/>
                <a:cs typeface="Arial"/>
                <a:sym typeface="Arial"/>
              </a:rPr>
              <a:t>Meta</a:t>
            </a:r>
            <a:r>
              <a:rPr b="0" i="0" lang="en-IE" sz="2700" u="none" cap="none" strike="noStrike">
                <a:solidFill>
                  <a:srgbClr val="323232"/>
                </a:solidFill>
                <a:latin typeface="Arial"/>
                <a:ea typeface="Arial"/>
                <a:cs typeface="Arial"/>
                <a:sym typeface="Arial"/>
              </a:rPr>
              <a:t>, </a:t>
            </a:r>
            <a:r>
              <a:rPr lang="en-IE" sz="2700">
                <a:solidFill>
                  <a:srgbClr val="323232"/>
                </a:solidFill>
              </a:rPr>
              <a:t>empresa proprietária do Instagram, WhatsApp, Facebook e Messenger, possui um</a:t>
            </a:r>
            <a:r>
              <a:rPr b="0" i="0" lang="en-IE" sz="2700" u="none" cap="none" strike="noStrike">
                <a:solidFill>
                  <a:srgbClr val="323232"/>
                </a:solidFill>
                <a:latin typeface="Arial"/>
                <a:ea typeface="Arial"/>
                <a:cs typeface="Arial"/>
                <a:sym typeface="Arial"/>
              </a:rPr>
              <a:t> </a:t>
            </a:r>
            <a:r>
              <a:rPr b="0" i="0" lang="en-IE" sz="2700" u="sng" cap="none" strike="noStrike">
                <a:solidFill>
                  <a:srgbClr val="323232"/>
                </a:solidFill>
                <a:latin typeface="Arial"/>
                <a:ea typeface="Arial"/>
                <a:cs typeface="Arial"/>
                <a:sym typeface="Arial"/>
                <a:hlinkClick r:id="rId3">
                  <a:extLst>
                    <a:ext uri="{A12FA001-AC4F-418D-AE19-62706E023703}">
                      <ahyp:hlinkClr val="tx"/>
                    </a:ext>
                  </a:extLst>
                </a:hlinkClick>
              </a:rPr>
              <a:t>Safety Centre </a:t>
            </a:r>
            <a:r>
              <a:rPr lang="en-IE" sz="2700">
                <a:solidFill>
                  <a:srgbClr val="323232"/>
                </a:solidFill>
              </a:rPr>
              <a:t>onde é possível encontrar recursos e ferramentas de segurança baseados em especialistas para as suas tecnologias.</a:t>
            </a:r>
            <a:endParaRPr b="0" i="0" sz="13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323232"/>
              </a:buClr>
              <a:buSzPct val="103704"/>
              <a:buFont typeface="Arial"/>
              <a:buNone/>
            </a:pPr>
            <a:r>
              <a:rPr b="0" i="0" lang="en-IE" sz="2700" u="none" cap="none" strike="noStrike">
                <a:solidFill>
                  <a:srgbClr val="323232"/>
                </a:solidFill>
                <a:latin typeface="Arial"/>
                <a:ea typeface="Arial"/>
                <a:cs typeface="Arial"/>
                <a:sym typeface="Arial"/>
              </a:rPr>
              <a:t> </a:t>
            </a:r>
            <a:endParaRPr b="0" i="0" sz="13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323232"/>
              </a:buClr>
              <a:buSzPct val="103704"/>
              <a:buFont typeface="Arial"/>
              <a:buNone/>
            </a:pPr>
            <a:r>
              <a:rPr b="1" i="0" lang="en-IE" sz="2700" u="none" cap="none" strike="noStrike">
                <a:solidFill>
                  <a:srgbClr val="323232"/>
                </a:solidFill>
                <a:latin typeface="Arial"/>
                <a:ea typeface="Arial"/>
                <a:cs typeface="Arial"/>
                <a:sym typeface="Arial"/>
              </a:rPr>
              <a:t>Snapchat</a:t>
            </a:r>
            <a:r>
              <a:rPr b="0" i="0" lang="en-IE" sz="2700" u="none" cap="none" strike="noStrike">
                <a:solidFill>
                  <a:srgbClr val="323232"/>
                </a:solidFill>
                <a:latin typeface="Arial"/>
                <a:ea typeface="Arial"/>
                <a:cs typeface="Arial"/>
                <a:sym typeface="Arial"/>
              </a:rPr>
              <a:t>, </a:t>
            </a:r>
            <a:r>
              <a:rPr lang="en-IE" sz="2700">
                <a:solidFill>
                  <a:srgbClr val="323232"/>
                </a:solidFill>
              </a:rPr>
              <a:t>uma aplicação popular de mensagens e redes sociais onde os utilizadores partilham fotografias, vídeos e mensagens de texto, conhecidas como “Snaps”, com amigos. O Safety Centre pode ser encontrado através deste</a:t>
            </a:r>
            <a:r>
              <a:rPr b="0" i="0" lang="en-IE" sz="2700" u="none" cap="none" strike="noStrike">
                <a:solidFill>
                  <a:srgbClr val="323232"/>
                </a:solidFill>
                <a:latin typeface="Arial"/>
                <a:ea typeface="Arial"/>
                <a:cs typeface="Arial"/>
                <a:sym typeface="Arial"/>
              </a:rPr>
              <a:t> </a:t>
            </a:r>
            <a:r>
              <a:rPr b="0" i="0" lang="en-IE" sz="2700" u="sng" cap="none" strike="noStrike">
                <a:solidFill>
                  <a:srgbClr val="323232"/>
                </a:solidFill>
                <a:latin typeface="Arial"/>
                <a:ea typeface="Arial"/>
                <a:cs typeface="Arial"/>
                <a:sym typeface="Arial"/>
                <a:hlinkClick r:id="rId4">
                  <a:extLst>
                    <a:ext uri="{A12FA001-AC4F-418D-AE19-62706E023703}">
                      <ahyp:hlinkClr val="tx"/>
                    </a:ext>
                  </a:extLst>
                </a:hlinkClick>
              </a:rPr>
              <a:t>link</a:t>
            </a:r>
            <a:r>
              <a:rPr b="0" i="0" lang="en-IE" sz="2700" u="none" cap="none" strike="noStrike">
                <a:solidFill>
                  <a:srgbClr val="323232"/>
                </a:solidFill>
                <a:latin typeface="Arial"/>
                <a:ea typeface="Arial"/>
                <a:cs typeface="Arial"/>
                <a:sym typeface="Arial"/>
              </a:rPr>
              <a:t>.</a:t>
            </a:r>
            <a:r>
              <a:rPr b="0" i="0" lang="en-IE" sz="2800" u="none" cap="none" strike="noStrike">
                <a:solidFill>
                  <a:srgbClr val="323232"/>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01" name="Google Shape;201;p16"/>
          <p:cNvSpPr txBox="1"/>
          <p:nvPr/>
        </p:nvSpPr>
        <p:spPr>
          <a:xfrm>
            <a:off x="14876100" y="6163923"/>
            <a:ext cx="7529700" cy="7552200"/>
          </a:xfrm>
          <a:prstGeom prst="rect">
            <a:avLst/>
          </a:prstGeom>
          <a:noFill/>
          <a:ln>
            <a:noFill/>
          </a:ln>
        </p:spPr>
        <p:txBody>
          <a:bodyPr anchorCtr="0" anchor="t" bIns="0" lIns="0" spcFirstLastPara="1" rIns="0" wrap="square" tIns="0">
            <a:normAutofit fontScale="92500" lnSpcReduction="10000"/>
          </a:bodyPr>
          <a:lstStyle/>
          <a:p>
            <a:pPr indent="0" lvl="0" marL="0" marR="0" rtl="0" algn="l">
              <a:lnSpc>
                <a:spcPct val="160000"/>
              </a:lnSpc>
              <a:spcBef>
                <a:spcPts val="0"/>
              </a:spcBef>
              <a:spcAft>
                <a:spcPts val="0"/>
              </a:spcAft>
              <a:buClr>
                <a:srgbClr val="323232"/>
              </a:buClr>
              <a:buSzPct val="100000"/>
              <a:buFont typeface="Arial"/>
              <a:buNone/>
            </a:pPr>
            <a:r>
              <a:rPr b="1" i="0" lang="en-IE" sz="3000" u="none" cap="none" strike="noStrike">
                <a:solidFill>
                  <a:srgbClr val="323232"/>
                </a:solidFill>
                <a:latin typeface="Arial"/>
                <a:ea typeface="Arial"/>
                <a:cs typeface="Arial"/>
                <a:sym typeface="Arial"/>
              </a:rPr>
              <a:t>TikTok</a:t>
            </a:r>
            <a:r>
              <a:rPr b="0" i="0" lang="en-IE" sz="3000" u="none" cap="none" strike="noStrike">
                <a:solidFill>
                  <a:srgbClr val="323232"/>
                </a:solidFill>
                <a:latin typeface="Arial"/>
                <a:ea typeface="Arial"/>
                <a:cs typeface="Arial"/>
                <a:sym typeface="Arial"/>
              </a:rPr>
              <a:t>, </a:t>
            </a:r>
            <a:r>
              <a:rPr lang="en-IE" sz="3000">
                <a:solidFill>
                  <a:srgbClr val="323232"/>
                </a:solidFill>
              </a:rPr>
              <a:t>uma plataforma de redes sociais para criar, partilhar e descobrir vídeos curtos. É possível saber mais sobre segurança no TikTok através deste</a:t>
            </a:r>
            <a:r>
              <a:rPr b="0" i="0" lang="en-IE" sz="3000" u="none" cap="none" strike="noStrike">
                <a:solidFill>
                  <a:srgbClr val="323232"/>
                </a:solidFill>
                <a:latin typeface="Arial"/>
                <a:ea typeface="Arial"/>
                <a:cs typeface="Arial"/>
                <a:sym typeface="Arial"/>
              </a:rPr>
              <a:t> </a:t>
            </a:r>
            <a:r>
              <a:rPr b="0" i="0" lang="en-IE" sz="3000" u="sng" cap="none" strike="noStrike">
                <a:solidFill>
                  <a:srgbClr val="323232"/>
                </a:solidFill>
                <a:latin typeface="Arial"/>
                <a:ea typeface="Arial"/>
                <a:cs typeface="Arial"/>
                <a:sym typeface="Arial"/>
                <a:hlinkClick r:id="rId5">
                  <a:extLst>
                    <a:ext uri="{A12FA001-AC4F-418D-AE19-62706E023703}">
                      <ahyp:hlinkClr val="tx"/>
                    </a:ext>
                  </a:extLst>
                </a:hlinkClick>
              </a:rPr>
              <a:t>link</a:t>
            </a:r>
            <a:r>
              <a:rPr b="0" i="0" lang="en-IE" sz="3000" u="none" cap="none" strike="noStrike">
                <a:solidFill>
                  <a:srgbClr val="323232"/>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60000"/>
              </a:lnSpc>
              <a:spcBef>
                <a:spcPts val="0"/>
              </a:spcBef>
              <a:spcAft>
                <a:spcPts val="0"/>
              </a:spcAft>
              <a:buClr>
                <a:srgbClr val="323232"/>
              </a:buClr>
              <a:buSzPct val="100000"/>
              <a:buFont typeface="Arial"/>
              <a:buNone/>
            </a:pPr>
            <a:r>
              <a:t/>
            </a:r>
            <a:endParaRPr b="0" i="0" sz="3000" u="none" cap="none" strike="noStrike">
              <a:solidFill>
                <a:srgbClr val="323232"/>
              </a:solidFill>
              <a:latin typeface="Arial"/>
              <a:ea typeface="Arial"/>
              <a:cs typeface="Arial"/>
              <a:sym typeface="Arial"/>
            </a:endParaRPr>
          </a:p>
          <a:p>
            <a:pPr indent="0" lvl="0" marL="0" marR="0" rtl="0" algn="l">
              <a:lnSpc>
                <a:spcPct val="160000"/>
              </a:lnSpc>
              <a:spcBef>
                <a:spcPts val="0"/>
              </a:spcBef>
              <a:spcAft>
                <a:spcPts val="0"/>
              </a:spcAft>
              <a:buClr>
                <a:srgbClr val="323232"/>
              </a:buClr>
              <a:buSzPct val="100000"/>
              <a:buFont typeface="Arial"/>
              <a:buNone/>
            </a:pPr>
            <a:r>
              <a:rPr b="1" i="0" lang="en-IE" sz="3000" u="none" cap="none" strike="noStrike">
                <a:solidFill>
                  <a:srgbClr val="323232"/>
                </a:solidFill>
                <a:latin typeface="Arial"/>
                <a:ea typeface="Arial"/>
                <a:cs typeface="Arial"/>
                <a:sym typeface="Arial"/>
              </a:rPr>
              <a:t>YouTube</a:t>
            </a:r>
            <a:r>
              <a:rPr b="0" i="0" lang="en-IE" sz="3000" u="none" cap="none" strike="noStrike">
                <a:solidFill>
                  <a:srgbClr val="323232"/>
                </a:solidFill>
                <a:latin typeface="Arial"/>
                <a:ea typeface="Arial"/>
                <a:cs typeface="Arial"/>
                <a:sym typeface="Arial"/>
              </a:rPr>
              <a:t>, </a:t>
            </a:r>
            <a:r>
              <a:rPr lang="en-IE" sz="3000">
                <a:solidFill>
                  <a:srgbClr val="323232"/>
                </a:solidFill>
              </a:rPr>
              <a:t>uma plataforma gratuita para carregar, partilhar e assistir a vídeos sobre diversos temas. É possível aceder ao Creator Safety Centre através deste</a:t>
            </a:r>
            <a:r>
              <a:rPr b="0" i="0" lang="en-IE" sz="3000" u="none" cap="none" strike="noStrike">
                <a:solidFill>
                  <a:srgbClr val="323232"/>
                </a:solidFill>
                <a:latin typeface="Arial"/>
                <a:ea typeface="Arial"/>
                <a:cs typeface="Arial"/>
                <a:sym typeface="Arial"/>
              </a:rPr>
              <a:t> </a:t>
            </a:r>
            <a:r>
              <a:rPr b="0" i="0" lang="en-IE" sz="3000" u="sng" cap="none" strike="noStrike">
                <a:solidFill>
                  <a:srgbClr val="323232"/>
                </a:solidFill>
                <a:latin typeface="Arial"/>
                <a:ea typeface="Arial"/>
                <a:cs typeface="Arial"/>
                <a:sym typeface="Arial"/>
                <a:hlinkClick r:id="rId6">
                  <a:extLst>
                    <a:ext uri="{A12FA001-AC4F-418D-AE19-62706E023703}">
                      <ahyp:hlinkClr val="tx"/>
                    </a:ext>
                  </a:extLst>
                </a:hlinkClick>
              </a:rPr>
              <a:t>link</a:t>
            </a:r>
            <a:r>
              <a:rPr b="0" i="0" lang="en-IE" sz="3000" u="none" cap="none" strike="noStrike">
                <a:solidFill>
                  <a:srgbClr val="323232"/>
                </a:solidFill>
                <a:latin typeface="Arial"/>
                <a:ea typeface="Arial"/>
                <a:cs typeface="Arial"/>
                <a:sym typeface="Arial"/>
              </a:rPr>
              <a:t> </a:t>
            </a:r>
            <a:r>
              <a:rPr lang="en-IE" sz="3000">
                <a:solidFill>
                  <a:srgbClr val="323232"/>
                </a:solidFill>
              </a:rPr>
              <a:t>e consultar as definições de privacidade da conta</a:t>
            </a:r>
            <a:r>
              <a:rPr b="0" i="0" lang="en-IE" sz="3000" u="none" cap="none" strike="noStrike">
                <a:solidFill>
                  <a:srgbClr val="323232"/>
                </a:solidFill>
                <a:latin typeface="Arial"/>
                <a:ea typeface="Arial"/>
                <a:cs typeface="Arial"/>
                <a:sym typeface="Arial"/>
              </a:rPr>
              <a:t> </a:t>
            </a:r>
            <a:r>
              <a:rPr lang="en-IE" sz="3000" u="sng">
                <a:solidFill>
                  <a:srgbClr val="323232"/>
                </a:solidFill>
                <a:hlinkClick r:id="rId7">
                  <a:extLst>
                    <a:ext uri="{A12FA001-AC4F-418D-AE19-62706E023703}">
                      <ahyp:hlinkClr val="tx"/>
                    </a:ext>
                  </a:extLst>
                </a:hlinkClick>
              </a:rPr>
              <a:t>aqui</a:t>
            </a:r>
            <a:r>
              <a:rPr b="0" i="0" lang="en-IE" sz="3000" u="none" cap="none" strike="noStrike">
                <a:solidFill>
                  <a:srgbClr val="323232"/>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104775" lvl="0" marL="457200" marR="0" rtl="0" algn="l">
              <a:lnSpc>
                <a:spcPct val="150000"/>
              </a:lnSpc>
              <a:spcBef>
                <a:spcPts val="0"/>
              </a:spcBef>
              <a:spcAft>
                <a:spcPts val="0"/>
              </a:spcAft>
              <a:buClr>
                <a:srgbClr val="323232"/>
              </a:buClr>
              <a:buSzPct val="100000"/>
              <a:buFont typeface="Arial"/>
              <a:buNone/>
            </a:pPr>
            <a:r>
              <a:t/>
            </a:r>
            <a:endParaRPr b="0" i="0" sz="6000" u="none" cap="none" strike="noStrike">
              <a:solidFill>
                <a:srgbClr val="323232"/>
              </a:solidFill>
              <a:latin typeface="Arial"/>
              <a:ea typeface="Arial"/>
              <a:cs typeface="Arial"/>
              <a:sym typeface="Arial"/>
            </a:endParaRPr>
          </a:p>
        </p:txBody>
      </p:sp>
      <p:pic>
        <p:nvPicPr>
          <p:cNvPr descr="A blue infinity symbol on a white background&#10;&#10;AI-generated content may be incorrect." id="202" name="Google Shape;202;p16"/>
          <p:cNvPicPr preferRelativeResize="0"/>
          <p:nvPr/>
        </p:nvPicPr>
        <p:blipFill rotWithShape="1">
          <a:blip r:embed="rId8">
            <a:alphaModFix/>
          </a:blip>
          <a:srcRect b="0" l="0" r="0" t="0"/>
          <a:stretch/>
        </p:blipFill>
        <p:spPr>
          <a:xfrm>
            <a:off x="1184987" y="6246721"/>
            <a:ext cx="1684299" cy="1684299"/>
          </a:xfrm>
          <a:prstGeom prst="rect">
            <a:avLst/>
          </a:prstGeom>
          <a:noFill/>
          <a:ln>
            <a:noFill/>
          </a:ln>
        </p:spPr>
      </p:pic>
      <p:pic>
        <p:nvPicPr>
          <p:cNvPr descr="A yellow square with a white logo&#10;&#10;AI-generated content may be incorrect." id="203" name="Google Shape;203;p16"/>
          <p:cNvPicPr preferRelativeResize="0"/>
          <p:nvPr/>
        </p:nvPicPr>
        <p:blipFill rotWithShape="1">
          <a:blip r:embed="rId9">
            <a:alphaModFix/>
          </a:blip>
          <a:srcRect b="0" l="0" r="0" t="0"/>
          <a:stretch/>
        </p:blipFill>
        <p:spPr>
          <a:xfrm>
            <a:off x="1334011" y="9949696"/>
            <a:ext cx="1535275" cy="1535275"/>
          </a:xfrm>
          <a:prstGeom prst="rect">
            <a:avLst/>
          </a:prstGeom>
          <a:noFill/>
          <a:ln>
            <a:noFill/>
          </a:ln>
        </p:spPr>
      </p:pic>
      <p:pic>
        <p:nvPicPr>
          <p:cNvPr descr="A black circle with a white and blue logo&#10;&#10;AI-generated content may be incorrect." id="204" name="Google Shape;204;p16"/>
          <p:cNvPicPr preferRelativeResize="0"/>
          <p:nvPr/>
        </p:nvPicPr>
        <p:blipFill rotWithShape="1">
          <a:blip r:embed="rId10">
            <a:alphaModFix/>
          </a:blip>
          <a:srcRect b="0" l="0" r="0" t="0"/>
          <a:stretch/>
        </p:blipFill>
        <p:spPr>
          <a:xfrm>
            <a:off x="12759489" y="6246721"/>
            <a:ext cx="1684299" cy="1684299"/>
          </a:xfrm>
          <a:prstGeom prst="rect">
            <a:avLst/>
          </a:prstGeom>
          <a:noFill/>
          <a:ln>
            <a:noFill/>
          </a:ln>
        </p:spPr>
      </p:pic>
      <p:pic>
        <p:nvPicPr>
          <p:cNvPr descr="A logo of a company&#10;&#10;AI-generated content may be incorrect." id="205" name="Google Shape;205;p16"/>
          <p:cNvPicPr preferRelativeResize="0"/>
          <p:nvPr/>
        </p:nvPicPr>
        <p:blipFill rotWithShape="1">
          <a:blip r:embed="rId11">
            <a:alphaModFix/>
          </a:blip>
          <a:srcRect b="0" l="0" r="0" t="0"/>
          <a:stretch/>
        </p:blipFill>
        <p:spPr>
          <a:xfrm>
            <a:off x="11881563" y="9736371"/>
            <a:ext cx="2562225" cy="1409700"/>
          </a:xfrm>
          <a:prstGeom prst="rect">
            <a:avLst/>
          </a:prstGeom>
          <a:noFill/>
          <a:ln>
            <a:noFill/>
          </a:ln>
        </p:spPr>
      </p:pic>
      <p:sp>
        <p:nvSpPr>
          <p:cNvPr id="206" name="Google Shape;206;p16"/>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7"/>
          <p:cNvSpPr txBox="1"/>
          <p:nvPr>
            <p:ph type="title"/>
          </p:nvPr>
        </p:nvSpPr>
        <p:spPr>
          <a:xfrm>
            <a:off x="170550" y="1186125"/>
            <a:ext cx="24042900" cy="19836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1"/>
              </a:buClr>
              <a:buSzPts val="7200"/>
              <a:buFont typeface="Arial"/>
              <a:buNone/>
            </a:pPr>
            <a:r>
              <a:rPr lang="en-IE" sz="6800"/>
              <a:t>Funcionalidades de segurança do TikTok para utilizadores</a:t>
            </a:r>
            <a:endParaRPr sz="6800">
              <a:latin typeface="Arial"/>
              <a:ea typeface="Arial"/>
              <a:cs typeface="Arial"/>
              <a:sym typeface="Arial"/>
            </a:endParaRPr>
          </a:p>
        </p:txBody>
      </p:sp>
      <p:graphicFrame>
        <p:nvGraphicFramePr>
          <p:cNvPr id="213" name="Google Shape;213;p17"/>
          <p:cNvGraphicFramePr/>
          <p:nvPr/>
        </p:nvGraphicFramePr>
        <p:xfrm>
          <a:off x="2690501" y="2460077"/>
          <a:ext cx="3000000" cy="3000000"/>
        </p:xfrm>
        <a:graphic>
          <a:graphicData uri="http://schemas.openxmlformats.org/drawingml/2006/table">
            <a:tbl>
              <a:tblPr bandRow="1" firstCol="1" firstRow="1">
                <a:noFill/>
                <a:tableStyleId>{DCAD45A7-19C0-4CEA-A4B0-3CD7D2ADC828}</a:tableStyleId>
              </a:tblPr>
              <a:tblGrid>
                <a:gridCol w="6521150"/>
                <a:gridCol w="12151625"/>
              </a:tblGrid>
              <a:tr h="419100">
                <a:tc>
                  <a:txBody>
                    <a:bodyPr/>
                    <a:lstStyle/>
                    <a:p>
                      <a:pPr indent="0" lvl="0" marL="0" marR="0" rtl="0" algn="ctr">
                        <a:lnSpc>
                          <a:spcPct val="115000"/>
                        </a:lnSpc>
                        <a:spcBef>
                          <a:spcPts val="0"/>
                        </a:spcBef>
                        <a:spcAft>
                          <a:spcPts val="0"/>
                        </a:spcAft>
                        <a:buClr>
                          <a:srgbClr val="000000"/>
                        </a:buClr>
                        <a:buSzPts val="3300"/>
                        <a:buFont typeface="Arial"/>
                        <a:buNone/>
                      </a:pPr>
                      <a:r>
                        <a:rPr lang="en-IE" sz="3300"/>
                        <a:t>Funcionalidade</a:t>
                      </a:r>
                      <a:endParaRPr sz="3300" u="none" cap="none" strike="noStrike">
                        <a:latin typeface="Arial"/>
                        <a:ea typeface="Arial"/>
                        <a:cs typeface="Arial"/>
                        <a:sym typeface="Arial"/>
                      </a:endParaRPr>
                    </a:p>
                  </a:txBody>
                  <a:tcPr marT="0" marB="0" marR="11200" marL="11200"/>
                </a:tc>
                <a:tc>
                  <a:txBody>
                    <a:bodyPr/>
                    <a:lstStyle/>
                    <a:p>
                      <a:pPr indent="0" lvl="0" marL="0" marR="0" rtl="0" algn="ctr">
                        <a:lnSpc>
                          <a:spcPct val="115000"/>
                        </a:lnSpc>
                        <a:spcBef>
                          <a:spcPts val="0"/>
                        </a:spcBef>
                        <a:spcAft>
                          <a:spcPts val="0"/>
                        </a:spcAft>
                        <a:buClr>
                          <a:srgbClr val="000000"/>
                        </a:buClr>
                        <a:buSzPts val="3300"/>
                        <a:buFont typeface="Arial"/>
                        <a:buNone/>
                      </a:pPr>
                      <a:r>
                        <a:rPr lang="en-IE" sz="3300"/>
                        <a:t>O que faz / Porque é importante</a:t>
                      </a:r>
                      <a:endParaRPr sz="3300" u="none" cap="none" strike="noStrike">
                        <a:latin typeface="Arial"/>
                        <a:ea typeface="Arial"/>
                        <a:cs typeface="Arial"/>
                        <a:sym typeface="Arial"/>
                      </a:endParaRPr>
                    </a:p>
                  </a:txBody>
                  <a:tcPr marT="0" marB="0" marR="11200" marL="11200"/>
                </a:tc>
              </a:tr>
              <a:tr h="1012950">
                <a:tc>
                  <a:txBody>
                    <a:bodyPr/>
                    <a:lstStyle/>
                    <a:p>
                      <a:pPr indent="0" lvl="0" marL="0" marR="0" rtl="0" algn="ctr">
                        <a:lnSpc>
                          <a:spcPct val="115000"/>
                        </a:lnSpc>
                        <a:spcBef>
                          <a:spcPts val="0"/>
                        </a:spcBef>
                        <a:spcAft>
                          <a:spcPts val="0"/>
                        </a:spcAft>
                        <a:buClr>
                          <a:srgbClr val="000000"/>
                        </a:buClr>
                        <a:buSzPts val="2800"/>
                        <a:buFont typeface="Arial"/>
                        <a:buNone/>
                      </a:pPr>
                      <a:r>
                        <a:rPr b="0" lang="en-IE" sz="2800"/>
                        <a:t>Privacidade da conta</a:t>
                      </a:r>
                      <a:endParaRPr b="0" sz="2800" u="none" cap="none" strike="noStrike">
                        <a:latin typeface="Arial"/>
                        <a:ea typeface="Arial"/>
                        <a:cs typeface="Arial"/>
                        <a:sym typeface="Arial"/>
                      </a:endParaRPr>
                    </a:p>
                  </a:txBody>
                  <a:tcPr marT="0" marB="0" marR="11200" marL="11200"/>
                </a:tc>
                <a:tc>
                  <a:txBody>
                    <a:bodyPr/>
                    <a:lstStyle/>
                    <a:p>
                      <a:pPr indent="0" lvl="0" marL="0" marR="0" rtl="0" algn="l">
                        <a:lnSpc>
                          <a:spcPct val="115000"/>
                        </a:lnSpc>
                        <a:spcBef>
                          <a:spcPts val="0"/>
                        </a:spcBef>
                        <a:spcAft>
                          <a:spcPts val="0"/>
                        </a:spcAft>
                        <a:buClr>
                          <a:srgbClr val="000000"/>
                        </a:buClr>
                        <a:buSzPts val="2800"/>
                        <a:buFont typeface="Arial"/>
                        <a:buNone/>
                      </a:pPr>
                      <a:r>
                        <a:rPr lang="en-IE" sz="2800"/>
                        <a:t>Se a conta for privada, apenas seguidores aprovados podem ver o conteúdo; contas públicas podem ser vistas por qualquer pessoa.</a:t>
                      </a:r>
                      <a:endParaRPr sz="2800" u="none" cap="none" strike="noStrike">
                        <a:latin typeface="Arial"/>
                        <a:ea typeface="Arial"/>
                        <a:cs typeface="Arial"/>
                        <a:sym typeface="Arial"/>
                      </a:endParaRPr>
                    </a:p>
                  </a:txBody>
                  <a:tcPr marT="0" marB="0" marR="11200" marL="11200"/>
                </a:tc>
              </a:tr>
              <a:tr h="858800">
                <a:tc>
                  <a:txBody>
                    <a:bodyPr/>
                    <a:lstStyle/>
                    <a:p>
                      <a:pPr indent="0" lvl="0" marL="0" marR="0" rtl="0" algn="ctr">
                        <a:lnSpc>
                          <a:spcPct val="115000"/>
                        </a:lnSpc>
                        <a:spcBef>
                          <a:spcPts val="0"/>
                        </a:spcBef>
                        <a:spcAft>
                          <a:spcPts val="0"/>
                        </a:spcAft>
                        <a:buClr>
                          <a:srgbClr val="000000"/>
                        </a:buClr>
                        <a:buSzPts val="2800"/>
                        <a:buFont typeface="Arial"/>
                        <a:buNone/>
                      </a:pPr>
                      <a:r>
                        <a:rPr b="0" lang="en-IE" sz="2800"/>
                        <a:t>Comentários / Mensagens diretas</a:t>
                      </a:r>
                      <a:endParaRPr b="0" sz="2800" u="none" cap="none" strike="noStrike">
                        <a:latin typeface="Arial"/>
                        <a:ea typeface="Arial"/>
                        <a:cs typeface="Arial"/>
                        <a:sym typeface="Arial"/>
                      </a:endParaRPr>
                    </a:p>
                  </a:txBody>
                  <a:tcPr marT="0" marB="0" marR="11200" marL="11200"/>
                </a:tc>
                <a:tc>
                  <a:txBody>
                    <a:bodyPr/>
                    <a:lstStyle/>
                    <a:p>
                      <a:pPr indent="0" lvl="0" marL="0" marR="0" rtl="0" algn="l">
                        <a:lnSpc>
                          <a:spcPct val="115000"/>
                        </a:lnSpc>
                        <a:spcBef>
                          <a:spcPts val="0"/>
                        </a:spcBef>
                        <a:spcAft>
                          <a:spcPts val="0"/>
                        </a:spcAft>
                        <a:buClr>
                          <a:srgbClr val="000000"/>
                        </a:buClr>
                        <a:buSzPts val="2800"/>
                        <a:buFont typeface="Arial"/>
                        <a:buNone/>
                      </a:pPr>
                      <a:r>
                        <a:rPr lang="en-IE" sz="2800"/>
                        <a:t>Permite decidir quem pode comentar nos vídeos (todos/amigos/ninguém) ou quem pode enviar mensagens diretas.</a:t>
                      </a:r>
                      <a:endParaRPr sz="2800" u="none" cap="none" strike="noStrike">
                        <a:latin typeface="Arial"/>
                        <a:ea typeface="Arial"/>
                        <a:cs typeface="Arial"/>
                        <a:sym typeface="Arial"/>
                      </a:endParaRPr>
                    </a:p>
                  </a:txBody>
                  <a:tcPr marT="0" marB="0" marR="11200" marL="11200"/>
                </a:tc>
              </a:tr>
              <a:tr h="858800">
                <a:tc>
                  <a:txBody>
                    <a:bodyPr/>
                    <a:lstStyle/>
                    <a:p>
                      <a:pPr indent="0" lvl="0" marL="0" marR="0" rtl="0" algn="ctr">
                        <a:lnSpc>
                          <a:spcPct val="115000"/>
                        </a:lnSpc>
                        <a:spcBef>
                          <a:spcPts val="0"/>
                        </a:spcBef>
                        <a:spcAft>
                          <a:spcPts val="0"/>
                        </a:spcAft>
                        <a:buClr>
                          <a:srgbClr val="000000"/>
                        </a:buClr>
                        <a:buSzPts val="2800"/>
                        <a:buFont typeface="Arial"/>
                        <a:buNone/>
                      </a:pPr>
                      <a:r>
                        <a:rPr b="0" lang="en-IE" sz="2800"/>
                        <a:t>Permissões de Duet e Stitch</a:t>
                      </a:r>
                      <a:endParaRPr b="0" sz="2800" u="none" cap="none" strike="noStrike">
                        <a:latin typeface="Arial"/>
                        <a:ea typeface="Arial"/>
                        <a:cs typeface="Arial"/>
                        <a:sym typeface="Arial"/>
                      </a:endParaRPr>
                    </a:p>
                  </a:txBody>
                  <a:tcPr marT="0" marB="0" marR="11200" marL="11200"/>
                </a:tc>
                <a:tc>
                  <a:txBody>
                    <a:bodyPr/>
                    <a:lstStyle/>
                    <a:p>
                      <a:pPr indent="0" lvl="0" marL="0" marR="0" rtl="0" algn="l">
                        <a:lnSpc>
                          <a:spcPct val="115000"/>
                        </a:lnSpc>
                        <a:spcBef>
                          <a:spcPts val="0"/>
                        </a:spcBef>
                        <a:spcAft>
                          <a:spcPts val="0"/>
                        </a:spcAft>
                        <a:buClr>
                          <a:srgbClr val="000000"/>
                        </a:buClr>
                        <a:buSzPts val="2800"/>
                        <a:buFont typeface="Arial"/>
                        <a:buNone/>
                      </a:pPr>
                      <a:r>
                        <a:rPr lang="en-IE" sz="2800"/>
                        <a:t>Impede que outras pessoas reutilizem o conteúdo de formas indesejadas ou inesperadas.</a:t>
                      </a:r>
                      <a:endParaRPr sz="2800" u="none" cap="none" strike="noStrike">
                        <a:latin typeface="Arial"/>
                        <a:ea typeface="Arial"/>
                        <a:cs typeface="Arial"/>
                        <a:sym typeface="Arial"/>
                      </a:endParaRPr>
                    </a:p>
                  </a:txBody>
                  <a:tcPr marT="0" marB="0" marR="11200" marL="11200"/>
                </a:tc>
              </a:tr>
              <a:tr h="963325">
                <a:tc>
                  <a:txBody>
                    <a:bodyPr/>
                    <a:lstStyle/>
                    <a:p>
                      <a:pPr indent="0" lvl="0" marL="0" marR="0" rtl="0" algn="ctr">
                        <a:lnSpc>
                          <a:spcPct val="115000"/>
                        </a:lnSpc>
                        <a:spcBef>
                          <a:spcPts val="0"/>
                        </a:spcBef>
                        <a:spcAft>
                          <a:spcPts val="0"/>
                        </a:spcAft>
                        <a:buClr>
                          <a:srgbClr val="000000"/>
                        </a:buClr>
                        <a:buSzPts val="2800"/>
                        <a:buFont typeface="Arial"/>
                        <a:buNone/>
                      </a:pPr>
                      <a:r>
                        <a:rPr b="0" lang="en-IE" sz="2800"/>
                        <a:t>Transferências de vídeo / Remover sons originais</a:t>
                      </a:r>
                      <a:endParaRPr b="0" sz="2800" u="none" cap="none" strike="noStrike">
                        <a:latin typeface="Arial"/>
                        <a:ea typeface="Arial"/>
                        <a:cs typeface="Arial"/>
                        <a:sym typeface="Arial"/>
                      </a:endParaRPr>
                    </a:p>
                  </a:txBody>
                  <a:tcPr marT="0" marB="0" marR="11200" marL="11200"/>
                </a:tc>
                <a:tc>
                  <a:txBody>
                    <a:bodyPr/>
                    <a:lstStyle/>
                    <a:p>
                      <a:pPr indent="0" lvl="0" marL="0" marR="0" rtl="0" algn="l">
                        <a:lnSpc>
                          <a:spcPct val="115000"/>
                        </a:lnSpc>
                        <a:spcBef>
                          <a:spcPts val="0"/>
                        </a:spcBef>
                        <a:spcAft>
                          <a:spcPts val="0"/>
                        </a:spcAft>
                        <a:buClr>
                          <a:srgbClr val="000000"/>
                        </a:buClr>
                        <a:buSzPts val="2800"/>
                        <a:buFont typeface="Arial"/>
                        <a:buNone/>
                      </a:pPr>
                      <a:r>
                        <a:rPr lang="en-IE" sz="2800"/>
                        <a:t>Permite impedir que outras pessoas descarreguem os vídeos; também permite remover o áudio original para que não possa ser reutilizado. Ajuda a reduzir usos indevidos.</a:t>
                      </a:r>
                      <a:endParaRPr sz="2800" u="none" cap="none" strike="noStrike">
                        <a:latin typeface="Arial"/>
                        <a:ea typeface="Arial"/>
                        <a:cs typeface="Arial"/>
                        <a:sym typeface="Arial"/>
                      </a:endParaRPr>
                    </a:p>
                  </a:txBody>
                  <a:tcPr marT="0" marB="0" marR="11200" marL="11200"/>
                </a:tc>
              </a:tr>
              <a:tr h="858800">
                <a:tc>
                  <a:txBody>
                    <a:bodyPr/>
                    <a:lstStyle/>
                    <a:p>
                      <a:pPr indent="0" lvl="0" marL="0" marR="0" rtl="0" algn="ctr">
                        <a:lnSpc>
                          <a:spcPct val="115000"/>
                        </a:lnSpc>
                        <a:spcBef>
                          <a:spcPts val="0"/>
                        </a:spcBef>
                        <a:spcAft>
                          <a:spcPts val="0"/>
                        </a:spcAft>
                        <a:buClr>
                          <a:srgbClr val="000000"/>
                        </a:buClr>
                        <a:buSzPts val="2800"/>
                        <a:buFont typeface="Arial"/>
                        <a:buNone/>
                      </a:pPr>
                      <a:r>
                        <a:rPr b="0" lang="en-IE" sz="2800"/>
                        <a:t>Filtros de palavras-chave / conteúdo</a:t>
                      </a:r>
                      <a:endParaRPr b="0" sz="2800" u="none" cap="none" strike="noStrike">
                        <a:latin typeface="Arial"/>
                        <a:ea typeface="Arial"/>
                        <a:cs typeface="Arial"/>
                        <a:sym typeface="Arial"/>
                      </a:endParaRPr>
                    </a:p>
                  </a:txBody>
                  <a:tcPr marT="0" marB="0" marR="11200" marL="11200"/>
                </a:tc>
                <a:tc>
                  <a:txBody>
                    <a:bodyPr/>
                    <a:lstStyle/>
                    <a:p>
                      <a:pPr indent="0" lvl="0" marL="0" marR="0" rtl="0" algn="l">
                        <a:lnSpc>
                          <a:spcPct val="115000"/>
                        </a:lnSpc>
                        <a:spcBef>
                          <a:spcPts val="0"/>
                        </a:spcBef>
                        <a:spcAft>
                          <a:spcPts val="0"/>
                        </a:spcAft>
                        <a:buClr>
                          <a:srgbClr val="000000"/>
                        </a:buClr>
                        <a:buSzPts val="2800"/>
                        <a:buFont typeface="Arial"/>
                        <a:buNone/>
                      </a:pPr>
                      <a:r>
                        <a:rPr lang="en-IE" sz="2800"/>
                        <a:t>Permite bloquear ou filtrar determinadas palavras ou temas para que não apareçam no feed “Para ti” ou “A seguir”, ou filtrar comentários.</a:t>
                      </a:r>
                      <a:endParaRPr sz="2800" u="none" cap="none" strike="noStrike">
                        <a:latin typeface="Arial"/>
                        <a:ea typeface="Arial"/>
                        <a:cs typeface="Arial"/>
                        <a:sym typeface="Arial"/>
                      </a:endParaRPr>
                    </a:p>
                  </a:txBody>
                  <a:tcPr marT="0" marB="0" marR="11200" marL="11200"/>
                </a:tc>
              </a:tr>
              <a:tr h="1012950">
                <a:tc>
                  <a:txBody>
                    <a:bodyPr/>
                    <a:lstStyle/>
                    <a:p>
                      <a:pPr indent="0" lvl="0" marL="0" marR="0" rtl="0" algn="ctr">
                        <a:lnSpc>
                          <a:spcPct val="115000"/>
                        </a:lnSpc>
                        <a:spcBef>
                          <a:spcPts val="0"/>
                        </a:spcBef>
                        <a:spcAft>
                          <a:spcPts val="0"/>
                        </a:spcAft>
                        <a:buClr>
                          <a:srgbClr val="000000"/>
                        </a:buClr>
                        <a:buSzPts val="2800"/>
                        <a:buFont typeface="Arial"/>
                        <a:buNone/>
                      </a:pPr>
                      <a:r>
                        <a:rPr b="0" lang="en-IE" sz="2800"/>
                        <a:t>Modo restrito</a:t>
                      </a:r>
                      <a:endParaRPr b="0" sz="2800" u="none" cap="none" strike="noStrike">
                        <a:latin typeface="Arial"/>
                        <a:ea typeface="Arial"/>
                        <a:cs typeface="Arial"/>
                        <a:sym typeface="Arial"/>
                      </a:endParaRPr>
                    </a:p>
                  </a:txBody>
                  <a:tcPr marT="0" marB="0" marR="11200" marL="11200"/>
                </a:tc>
                <a:tc>
                  <a:txBody>
                    <a:bodyPr/>
                    <a:lstStyle/>
                    <a:p>
                      <a:pPr indent="0" lvl="0" marL="0" marR="0" rtl="0" algn="l">
                        <a:lnSpc>
                          <a:spcPct val="115000"/>
                        </a:lnSpc>
                        <a:spcBef>
                          <a:spcPts val="0"/>
                        </a:spcBef>
                        <a:spcAft>
                          <a:spcPts val="0"/>
                        </a:spcAft>
                        <a:buClr>
                          <a:srgbClr val="000000"/>
                        </a:buClr>
                        <a:buSzPts val="2800"/>
                        <a:buFont typeface="Arial"/>
                        <a:buNone/>
                      </a:pPr>
                      <a:r>
                        <a:rPr lang="en-IE" sz="2800"/>
                        <a:t>Limita a exposição a conteúdos com temas mais maduros ou complexos, ajudando a reduzir o risco de ver conteúdos desconfortáveis.</a:t>
                      </a:r>
                      <a:endParaRPr sz="2800" u="none" cap="none" strike="noStrike">
                        <a:latin typeface="Arial"/>
                        <a:ea typeface="Arial"/>
                        <a:cs typeface="Arial"/>
                        <a:sym typeface="Arial"/>
                      </a:endParaRPr>
                    </a:p>
                  </a:txBody>
                  <a:tcPr marT="0" marB="0" marR="11200" marL="11200"/>
                </a:tc>
              </a:tr>
              <a:tr h="1012950">
                <a:tc>
                  <a:txBody>
                    <a:bodyPr/>
                    <a:lstStyle/>
                    <a:p>
                      <a:pPr indent="0" lvl="0" marL="0" marR="0" rtl="0" algn="ctr">
                        <a:lnSpc>
                          <a:spcPct val="115000"/>
                        </a:lnSpc>
                        <a:spcBef>
                          <a:spcPts val="0"/>
                        </a:spcBef>
                        <a:spcAft>
                          <a:spcPts val="0"/>
                        </a:spcAft>
                        <a:buClr>
                          <a:srgbClr val="000000"/>
                        </a:buClr>
                        <a:buSzPts val="2800"/>
                        <a:buFont typeface="Arial"/>
                        <a:buNone/>
                      </a:pPr>
                      <a:r>
                        <a:rPr b="0" lang="en-IE" sz="2800"/>
                        <a:t>Modo Creator Care</a:t>
                      </a:r>
                      <a:endParaRPr b="0" sz="2800" u="none" cap="none" strike="noStrike">
                        <a:latin typeface="Arial"/>
                        <a:ea typeface="Arial"/>
                        <a:cs typeface="Arial"/>
                        <a:sym typeface="Arial"/>
                      </a:endParaRPr>
                    </a:p>
                  </a:txBody>
                  <a:tcPr marT="0" marB="0" marR="11200" marL="11200"/>
                </a:tc>
                <a:tc>
                  <a:txBody>
                    <a:bodyPr/>
                    <a:lstStyle/>
                    <a:p>
                      <a:pPr indent="0" lvl="0" marL="0" marR="0" rtl="0" algn="l">
                        <a:lnSpc>
                          <a:spcPct val="115000"/>
                        </a:lnSpc>
                        <a:spcBef>
                          <a:spcPts val="0"/>
                        </a:spcBef>
                        <a:spcAft>
                          <a:spcPts val="0"/>
                        </a:spcAft>
                        <a:buClr>
                          <a:srgbClr val="000000"/>
                        </a:buClr>
                        <a:buSzPts val="2800"/>
                        <a:buFont typeface="Arial"/>
                        <a:buNone/>
                      </a:pPr>
                      <a:r>
                        <a:rPr lang="en-IE" sz="2800"/>
                        <a:t>Filtra comentários inadequados ou ofensivos, comentários que já foram denunciados, marcados como “não gosto”, entre outros. Dá aos criadores mais controlo e tranquilidade.</a:t>
                      </a:r>
                      <a:endParaRPr sz="2800" u="none" cap="none" strike="noStrike">
                        <a:latin typeface="Arial"/>
                        <a:ea typeface="Arial"/>
                        <a:cs typeface="Arial"/>
                        <a:sym typeface="Arial"/>
                      </a:endParaRPr>
                    </a:p>
                  </a:txBody>
                  <a:tcPr marT="0" marB="0" marR="11200" marL="11200"/>
                </a:tc>
              </a:tr>
              <a:tr h="1701400">
                <a:tc>
                  <a:txBody>
                    <a:bodyPr/>
                    <a:lstStyle/>
                    <a:p>
                      <a:pPr indent="0" lvl="0" marL="0" marR="0" rtl="0" algn="ctr">
                        <a:lnSpc>
                          <a:spcPct val="115000"/>
                        </a:lnSpc>
                        <a:spcBef>
                          <a:spcPts val="0"/>
                        </a:spcBef>
                        <a:spcAft>
                          <a:spcPts val="0"/>
                        </a:spcAft>
                        <a:buClr>
                          <a:srgbClr val="000000"/>
                        </a:buClr>
                        <a:buSzPts val="2800"/>
                        <a:buFont typeface="Arial"/>
                        <a:buNone/>
                      </a:pPr>
                      <a:r>
                        <a:rPr b="0" lang="en-IE" sz="2800"/>
                        <a:t>Medidas de segurança</a:t>
                      </a:r>
                      <a:endParaRPr b="0" sz="2800" u="none" cap="none" strike="noStrike">
                        <a:latin typeface="Arial"/>
                        <a:ea typeface="Arial"/>
                        <a:cs typeface="Arial"/>
                        <a:sym typeface="Arial"/>
                      </a:endParaRPr>
                    </a:p>
                  </a:txBody>
                  <a:tcPr marT="0" marB="0" marR="11200" marL="11200"/>
                </a:tc>
                <a:tc>
                  <a:txBody>
                    <a:bodyPr/>
                    <a:lstStyle/>
                    <a:p>
                      <a:pPr indent="0" lvl="0" marL="0" marR="0" rtl="0" algn="l">
                        <a:lnSpc>
                          <a:spcPct val="115000"/>
                        </a:lnSpc>
                        <a:spcBef>
                          <a:spcPts val="0"/>
                        </a:spcBef>
                        <a:spcAft>
                          <a:spcPts val="0"/>
                        </a:spcAft>
                        <a:buClr>
                          <a:srgbClr val="000000"/>
                        </a:buClr>
                        <a:buSzPts val="2800"/>
                        <a:buFont typeface="Arial"/>
                        <a:buNone/>
                      </a:pPr>
                      <a:r>
                        <a:rPr lang="en-IE" sz="2800"/>
                        <a:t>Incluem associar e verificar o número de telefone ou email, verificação em dois passos (2FA), passkeys, verificar dispositivos de confiança e consultar atividade recente de início de sessão. Estas medidas ajudam a proteger a conta contra acessos não autorizados ou uso indevido.</a:t>
                      </a:r>
                      <a:endParaRPr sz="2800" u="none" cap="none" strike="noStrike">
                        <a:latin typeface="Arial"/>
                        <a:ea typeface="Arial"/>
                        <a:cs typeface="Arial"/>
                        <a:sym typeface="Arial"/>
                      </a:endParaRPr>
                    </a:p>
                  </a:txBody>
                  <a:tcPr marT="0" marB="0" marR="11200" marL="11200"/>
                </a:tc>
              </a:tr>
            </a:tbl>
          </a:graphicData>
        </a:graphic>
      </p:graphicFrame>
      <p:sp>
        <p:nvSpPr>
          <p:cNvPr id="214" name="Google Shape;214;p17"/>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51"/>
          <p:cNvSpPr txBox="1"/>
          <p:nvPr>
            <p:ph type="title"/>
          </p:nvPr>
        </p:nvSpPr>
        <p:spPr>
          <a:xfrm>
            <a:off x="1035575" y="1947177"/>
            <a:ext cx="22860000" cy="14022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1"/>
              </a:buClr>
              <a:buSzPts val="8000"/>
              <a:buFont typeface="Arial"/>
              <a:buNone/>
            </a:pPr>
            <a:r>
              <a:rPr lang="en-IE"/>
              <a:t>Tornar o TikTok mais seguro para si</a:t>
            </a:r>
            <a:endParaRPr>
              <a:latin typeface="Arial"/>
              <a:ea typeface="Arial"/>
              <a:cs typeface="Arial"/>
              <a:sym typeface="Arial"/>
            </a:endParaRPr>
          </a:p>
        </p:txBody>
      </p:sp>
      <p:sp>
        <p:nvSpPr>
          <p:cNvPr id="221" name="Google Shape;221;p51"/>
          <p:cNvSpPr txBox="1"/>
          <p:nvPr>
            <p:ph idx="1" type="body"/>
          </p:nvPr>
        </p:nvSpPr>
        <p:spPr>
          <a:xfrm>
            <a:off x="1035575" y="3489650"/>
            <a:ext cx="21591900" cy="8073600"/>
          </a:xfrm>
          <a:prstGeom prst="rect">
            <a:avLst/>
          </a:prstGeom>
          <a:noFill/>
          <a:ln>
            <a:noFill/>
          </a:ln>
        </p:spPr>
        <p:txBody>
          <a:bodyPr anchorCtr="0" anchor="t" bIns="0" lIns="0" spcFirstLastPara="1" rIns="0" wrap="square" tIns="0">
            <a:normAutofit lnSpcReduction="20000"/>
          </a:bodyPr>
          <a:lstStyle/>
          <a:p>
            <a:pPr indent="0" lvl="0" marL="0" rtl="0" algn="l">
              <a:lnSpc>
                <a:spcPct val="150000"/>
              </a:lnSpc>
              <a:spcBef>
                <a:spcPts val="0"/>
              </a:spcBef>
              <a:spcAft>
                <a:spcPts val="0"/>
              </a:spcAft>
              <a:buClr>
                <a:srgbClr val="323232"/>
              </a:buClr>
              <a:buSzPts val="3200"/>
              <a:buNone/>
            </a:pPr>
            <a:r>
              <a:rPr lang="en-IE" sz="2800"/>
              <a:t>Imaginemos que alguém criou recentemente uma conta no TikTok e quer torná-la o mais segura possível.</a:t>
            </a:r>
            <a:endParaRPr/>
          </a:p>
          <a:p>
            <a:pPr indent="0" lvl="0" marL="0" rtl="0" algn="l">
              <a:lnSpc>
                <a:spcPct val="150000"/>
              </a:lnSpc>
              <a:spcBef>
                <a:spcPts val="0"/>
              </a:spcBef>
              <a:spcAft>
                <a:spcPts val="0"/>
              </a:spcAft>
              <a:buClr>
                <a:srgbClr val="323232"/>
              </a:buClr>
              <a:buSzPts val="3200"/>
              <a:buNone/>
            </a:pPr>
            <a:r>
              <a:t/>
            </a:r>
            <a:endParaRPr sz="2800">
              <a:latin typeface="Arial"/>
              <a:ea typeface="Arial"/>
              <a:cs typeface="Arial"/>
              <a:sym typeface="Arial"/>
            </a:endParaRPr>
          </a:p>
          <a:p>
            <a:pPr indent="0" lvl="0" marL="0" rtl="0" algn="l">
              <a:lnSpc>
                <a:spcPct val="150000"/>
              </a:lnSpc>
              <a:spcBef>
                <a:spcPts val="0"/>
              </a:spcBef>
              <a:spcAft>
                <a:spcPts val="0"/>
              </a:spcAft>
              <a:buClr>
                <a:srgbClr val="323232"/>
              </a:buClr>
              <a:buSzPts val="3200"/>
              <a:buNone/>
            </a:pPr>
            <a:r>
              <a:rPr lang="en-IE" sz="2800"/>
              <a:t>Como aceder / utilizar estas funcionalidades</a:t>
            </a:r>
            <a:r>
              <a:rPr lang="en-IE" sz="2800">
                <a:latin typeface="Arial"/>
                <a:ea typeface="Arial"/>
                <a:cs typeface="Arial"/>
                <a:sym typeface="Arial"/>
              </a:rPr>
              <a:t>:</a:t>
            </a:r>
            <a:endParaRPr/>
          </a:p>
          <a:p>
            <a:pPr indent="-514350" lvl="0" marL="514350" rtl="0" algn="l">
              <a:lnSpc>
                <a:spcPct val="150000"/>
              </a:lnSpc>
              <a:spcBef>
                <a:spcPts val="0"/>
              </a:spcBef>
              <a:spcAft>
                <a:spcPts val="0"/>
              </a:spcAft>
              <a:buClr>
                <a:srgbClr val="323232"/>
              </a:buClr>
              <a:buSzPts val="2800"/>
              <a:buFont typeface="Arial"/>
              <a:buAutoNum type="arabicPeriod"/>
            </a:pPr>
            <a:r>
              <a:rPr lang="en-IE" sz="2800"/>
              <a:t>Abrir a aplicação TikTok e ir a Perfil</a:t>
            </a:r>
            <a:r>
              <a:rPr lang="en-IE" sz="2800">
                <a:latin typeface="Arial"/>
                <a:ea typeface="Arial"/>
                <a:cs typeface="Arial"/>
                <a:sym typeface="Arial"/>
              </a:rPr>
              <a:t> → Menu (☰ </a:t>
            </a:r>
            <a:r>
              <a:rPr lang="en-IE" sz="2800"/>
              <a:t>ou três pontos</a:t>
            </a:r>
            <a:r>
              <a:rPr lang="en-IE" sz="2800">
                <a:latin typeface="Arial"/>
                <a:ea typeface="Arial"/>
                <a:cs typeface="Arial"/>
                <a:sym typeface="Arial"/>
              </a:rPr>
              <a:t>) → </a:t>
            </a:r>
            <a:r>
              <a:rPr lang="en-IE" sz="2800"/>
              <a:t>Definições e privacidade</a:t>
            </a:r>
            <a:r>
              <a:rPr lang="en-IE" sz="2800">
                <a:latin typeface="Arial"/>
                <a:ea typeface="Arial"/>
                <a:cs typeface="Arial"/>
                <a:sym typeface="Arial"/>
              </a:rPr>
              <a:t>. </a:t>
            </a:r>
            <a:endParaRPr/>
          </a:p>
          <a:p>
            <a:pPr indent="-514350" lvl="0" marL="514350" rtl="0" algn="l">
              <a:lnSpc>
                <a:spcPct val="150000"/>
              </a:lnSpc>
              <a:spcBef>
                <a:spcPts val="0"/>
              </a:spcBef>
              <a:spcAft>
                <a:spcPts val="0"/>
              </a:spcAft>
              <a:buClr>
                <a:srgbClr val="323232"/>
              </a:buClr>
              <a:buSzPts val="2800"/>
              <a:buFont typeface="Arial"/>
              <a:buAutoNum type="arabicPeriod"/>
            </a:pPr>
            <a:r>
              <a:rPr lang="en-IE" sz="2800"/>
              <a:t>Nas definições de privacidade</a:t>
            </a:r>
            <a:r>
              <a:rPr lang="en-IE" sz="2800">
                <a:latin typeface="Arial"/>
                <a:ea typeface="Arial"/>
                <a:cs typeface="Arial"/>
                <a:sym typeface="Arial"/>
              </a:rPr>
              <a:t>: </a:t>
            </a:r>
            <a:r>
              <a:rPr lang="en-IE" sz="2800"/>
              <a:t>procurar a secção “Privacidade” - inclui opções como privacidade da conta, comentários, definições de mensagens e permissões de duet/stitch.</a:t>
            </a:r>
            <a:endParaRPr/>
          </a:p>
          <a:p>
            <a:pPr indent="-514350" lvl="0" marL="514350" rtl="0" algn="l">
              <a:lnSpc>
                <a:spcPct val="150000"/>
              </a:lnSpc>
              <a:spcBef>
                <a:spcPts val="0"/>
              </a:spcBef>
              <a:spcAft>
                <a:spcPts val="0"/>
              </a:spcAft>
              <a:buClr>
                <a:srgbClr val="323232"/>
              </a:buClr>
              <a:buSzPts val="2800"/>
              <a:buFont typeface="Arial"/>
              <a:buAutoNum type="arabicPeriod"/>
            </a:pPr>
            <a:r>
              <a:rPr lang="en-IE" sz="2800"/>
              <a:t>Para filtros de segurança e conteúdo: procurar em Preferências de conteúdo, Bem-estar digital e Modo restrito.</a:t>
            </a:r>
            <a:endParaRPr/>
          </a:p>
          <a:p>
            <a:pPr indent="-514350" lvl="0" marL="514350" rtl="0" algn="l">
              <a:lnSpc>
                <a:spcPct val="150000"/>
              </a:lnSpc>
              <a:spcBef>
                <a:spcPts val="0"/>
              </a:spcBef>
              <a:spcAft>
                <a:spcPts val="0"/>
              </a:spcAft>
              <a:buClr>
                <a:srgbClr val="323232"/>
              </a:buClr>
              <a:buSzPts val="2800"/>
              <a:buFont typeface="Arial"/>
              <a:buAutoNum type="arabicPeriod"/>
            </a:pPr>
            <a:r>
              <a:rPr lang="en-IE" sz="2800"/>
              <a:t>Para segurança: aceder a Segurança e permissões (ou semelhante), configurar a verificação em dois passos (2FA), associar email ou número de telefone e verificar os dispositivos ligados.</a:t>
            </a:r>
            <a:endParaRPr/>
          </a:p>
          <a:p>
            <a:pPr indent="-514350" lvl="0" marL="514350" rtl="0" algn="l">
              <a:lnSpc>
                <a:spcPct val="150000"/>
              </a:lnSpc>
              <a:spcBef>
                <a:spcPts val="0"/>
              </a:spcBef>
              <a:spcAft>
                <a:spcPts val="0"/>
              </a:spcAft>
              <a:buClr>
                <a:srgbClr val="323232"/>
              </a:buClr>
              <a:buSzPts val="2800"/>
              <a:buFont typeface="Arial"/>
              <a:buAutoNum type="arabicPeriod"/>
            </a:pPr>
            <a:r>
              <a:rPr lang="en-IE" sz="2800"/>
              <a:t>Para denunciar conteúdo ou utilizadores: Menu (≡ ou três pontos) → selecionar Denunciar e escolher o motivo da denúncia.</a:t>
            </a:r>
            <a:endParaRPr/>
          </a:p>
          <a:p>
            <a:pPr indent="-336550" lvl="0" marL="514350" rtl="0" algn="l">
              <a:lnSpc>
                <a:spcPct val="150000"/>
              </a:lnSpc>
              <a:spcBef>
                <a:spcPts val="0"/>
              </a:spcBef>
              <a:spcAft>
                <a:spcPts val="0"/>
              </a:spcAft>
              <a:buClr>
                <a:srgbClr val="323232"/>
              </a:buClr>
              <a:buSzPts val="2800"/>
              <a:buFont typeface="Arial"/>
              <a:buNone/>
            </a:pPr>
            <a:r>
              <a:t/>
            </a:r>
            <a:endParaRPr sz="2800">
              <a:latin typeface="Arial"/>
              <a:ea typeface="Arial"/>
              <a:cs typeface="Arial"/>
              <a:sym typeface="Arial"/>
            </a:endParaRPr>
          </a:p>
          <a:p>
            <a:pPr indent="0" lvl="0" marL="0" rtl="0" algn="l">
              <a:lnSpc>
                <a:spcPct val="150000"/>
              </a:lnSpc>
              <a:spcBef>
                <a:spcPts val="0"/>
              </a:spcBef>
              <a:spcAft>
                <a:spcPts val="0"/>
              </a:spcAft>
              <a:buClr>
                <a:srgbClr val="323232"/>
              </a:buClr>
              <a:buSzPts val="2800"/>
              <a:buNone/>
            </a:pPr>
            <a:r>
              <a:rPr lang="en-IE" sz="2800"/>
              <a:t>Para mais informações sobre como ativar as definições de privacidade e segurança do TikTok, consultar o</a:t>
            </a:r>
            <a:r>
              <a:rPr lang="en-IE" sz="2800">
                <a:latin typeface="Arial"/>
                <a:ea typeface="Arial"/>
                <a:cs typeface="Arial"/>
                <a:sym typeface="Arial"/>
              </a:rPr>
              <a:t> </a:t>
            </a:r>
            <a:r>
              <a:rPr lang="en-IE" sz="2800" u="sng">
                <a:solidFill>
                  <a:schemeClr val="hlink"/>
                </a:solidFill>
                <a:latin typeface="Arial"/>
                <a:ea typeface="Arial"/>
                <a:cs typeface="Arial"/>
                <a:sym typeface="Arial"/>
                <a:hlinkClick r:id="rId3"/>
              </a:rPr>
              <a:t>link</a:t>
            </a:r>
            <a:r>
              <a:rPr lang="en-IE" sz="2800">
                <a:latin typeface="Arial"/>
                <a:ea typeface="Arial"/>
                <a:cs typeface="Arial"/>
                <a:sym typeface="Arial"/>
              </a:rPr>
              <a:t>. </a:t>
            </a:r>
            <a:endParaRPr/>
          </a:p>
          <a:p>
            <a:pPr indent="-336550" lvl="0" marL="514350" rtl="0" algn="l">
              <a:lnSpc>
                <a:spcPct val="150000"/>
              </a:lnSpc>
              <a:spcBef>
                <a:spcPts val="0"/>
              </a:spcBef>
              <a:spcAft>
                <a:spcPts val="0"/>
              </a:spcAft>
              <a:buClr>
                <a:srgbClr val="323232"/>
              </a:buClr>
              <a:buSzPts val="2800"/>
              <a:buFont typeface="Arial"/>
              <a:buNone/>
            </a:pPr>
            <a:r>
              <a:t/>
            </a:r>
            <a:endParaRPr sz="2800">
              <a:latin typeface="Arial"/>
              <a:ea typeface="Arial"/>
              <a:cs typeface="Arial"/>
              <a:sym typeface="Arial"/>
            </a:endParaRPr>
          </a:p>
          <a:p>
            <a:pPr indent="0" lvl="0" marL="0" rtl="0" algn="l">
              <a:lnSpc>
                <a:spcPct val="150000"/>
              </a:lnSpc>
              <a:spcBef>
                <a:spcPts val="0"/>
              </a:spcBef>
              <a:spcAft>
                <a:spcPts val="0"/>
              </a:spcAft>
              <a:buClr>
                <a:srgbClr val="323232"/>
              </a:buClr>
              <a:buSzPts val="3200"/>
              <a:buNone/>
            </a:pPr>
            <a:r>
              <a:t/>
            </a:r>
            <a:endParaRPr sz="2800"/>
          </a:p>
        </p:txBody>
      </p:sp>
      <p:sp>
        <p:nvSpPr>
          <p:cNvPr id="222" name="Google Shape;222;p51"/>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52"/>
          <p:cNvSpPr txBox="1"/>
          <p:nvPr>
            <p:ph type="title"/>
          </p:nvPr>
        </p:nvSpPr>
        <p:spPr>
          <a:xfrm>
            <a:off x="1035575" y="1524000"/>
            <a:ext cx="23186700" cy="2021700"/>
          </a:xfrm>
          <a:prstGeom prst="rect">
            <a:avLst/>
          </a:prstGeom>
          <a:noFill/>
          <a:ln>
            <a:noFill/>
          </a:ln>
        </p:spPr>
        <p:txBody>
          <a:bodyPr anchorCtr="0" anchor="t" bIns="0" lIns="0" spcFirstLastPara="1" rIns="0" wrap="square" tIns="0">
            <a:normAutofit fontScale="90000"/>
          </a:bodyPr>
          <a:lstStyle/>
          <a:p>
            <a:pPr indent="0" lvl="0" marL="0" rtl="0" algn="l">
              <a:lnSpc>
                <a:spcPct val="90000"/>
              </a:lnSpc>
              <a:spcBef>
                <a:spcPts val="0"/>
              </a:spcBef>
              <a:spcAft>
                <a:spcPts val="0"/>
              </a:spcAft>
              <a:buClr>
                <a:schemeClr val="accent1"/>
              </a:buClr>
              <a:buSzPct val="100000"/>
              <a:buFont typeface="Arial"/>
              <a:buNone/>
            </a:pPr>
            <a:r>
              <a:rPr lang="en-IE"/>
              <a:t>Vídeo sobre como ajustar as definições de privacidade do TikTok</a:t>
            </a:r>
            <a:endParaRPr>
              <a:latin typeface="Arial"/>
              <a:ea typeface="Arial"/>
              <a:cs typeface="Arial"/>
              <a:sym typeface="Arial"/>
            </a:endParaRPr>
          </a:p>
        </p:txBody>
      </p:sp>
      <p:sp>
        <p:nvSpPr>
          <p:cNvPr id="229" name="Google Shape;229;p52"/>
          <p:cNvSpPr txBox="1"/>
          <p:nvPr>
            <p:ph idx="1" type="body"/>
          </p:nvPr>
        </p:nvSpPr>
        <p:spPr>
          <a:xfrm>
            <a:off x="1035568" y="3489649"/>
            <a:ext cx="17998881" cy="8098972"/>
          </a:xfrm>
          <a:prstGeom prst="rect">
            <a:avLst/>
          </a:prstGeom>
          <a:noFill/>
          <a:ln>
            <a:noFill/>
          </a:ln>
        </p:spPr>
        <p:txBody>
          <a:bodyPr anchorCtr="0" anchor="t" bIns="0" lIns="0" spcFirstLastPara="1" rIns="0" wrap="square" tIns="0">
            <a:normAutofit/>
          </a:bodyPr>
          <a:lstStyle/>
          <a:p>
            <a:pPr indent="-336550" lvl="0" marL="514350" rtl="0" algn="l">
              <a:lnSpc>
                <a:spcPct val="150000"/>
              </a:lnSpc>
              <a:spcBef>
                <a:spcPts val="0"/>
              </a:spcBef>
              <a:spcAft>
                <a:spcPts val="0"/>
              </a:spcAft>
              <a:buClr>
                <a:srgbClr val="323232"/>
              </a:buClr>
              <a:buSzPts val="2800"/>
              <a:buFont typeface="Arial"/>
              <a:buNone/>
            </a:pPr>
            <a:r>
              <a:t/>
            </a:r>
            <a:endParaRPr sz="2800"/>
          </a:p>
          <a:p>
            <a:pPr indent="0" lvl="0" marL="0" rtl="0" algn="l">
              <a:lnSpc>
                <a:spcPct val="150000"/>
              </a:lnSpc>
              <a:spcBef>
                <a:spcPts val="0"/>
              </a:spcBef>
              <a:spcAft>
                <a:spcPts val="0"/>
              </a:spcAft>
              <a:buClr>
                <a:srgbClr val="323232"/>
              </a:buClr>
              <a:buSzPts val="3200"/>
              <a:buNone/>
            </a:pPr>
            <a:r>
              <a:t/>
            </a:r>
            <a:endParaRPr sz="2800"/>
          </a:p>
        </p:txBody>
      </p:sp>
      <p:pic>
        <p:nvPicPr>
          <p:cNvPr id="230" name="Google Shape;230;p52" title="How To Fix TikTok Privacy Settings"/>
          <p:cNvPicPr preferRelativeResize="0"/>
          <p:nvPr/>
        </p:nvPicPr>
        <p:blipFill rotWithShape="1">
          <a:blip r:embed="rId3">
            <a:alphaModFix/>
          </a:blip>
          <a:srcRect b="0" l="0" r="0" t="0"/>
          <a:stretch/>
        </p:blipFill>
        <p:spPr>
          <a:xfrm>
            <a:off x="3794449" y="3473418"/>
            <a:ext cx="15240000" cy="8610600"/>
          </a:xfrm>
          <a:prstGeom prst="rect">
            <a:avLst/>
          </a:prstGeom>
          <a:noFill/>
          <a:ln>
            <a:noFill/>
          </a:ln>
        </p:spPr>
      </p:pic>
      <p:sp>
        <p:nvSpPr>
          <p:cNvPr id="231" name="Google Shape;231;p52"/>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0"/>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2"/>
              </a:buClr>
              <a:buSzPts val="11500"/>
              <a:buFont typeface="Arial"/>
              <a:buNone/>
            </a:pPr>
            <a:r>
              <a:rPr lang="en-IE">
                <a:latin typeface="Arial"/>
                <a:ea typeface="Arial"/>
                <a:cs typeface="Arial"/>
                <a:sym typeface="Arial"/>
              </a:rPr>
              <a:t>A</a:t>
            </a:r>
            <a:r>
              <a:rPr lang="en-IE"/>
              <a:t>tividade</a:t>
            </a:r>
            <a:r>
              <a:rPr lang="en-IE">
                <a:latin typeface="Arial"/>
                <a:ea typeface="Arial"/>
                <a:cs typeface="Arial"/>
                <a:sym typeface="Arial"/>
              </a:rPr>
              <a:t> 1</a:t>
            </a:r>
            <a:endParaRPr>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idx="1" type="body"/>
          </p:nvPr>
        </p:nvSpPr>
        <p:spPr>
          <a:xfrm>
            <a:off x="8107500" y="2493275"/>
            <a:ext cx="15197700" cy="9698700"/>
          </a:xfrm>
          <a:prstGeom prst="rect">
            <a:avLst/>
          </a:prstGeom>
          <a:noFill/>
          <a:ln>
            <a:noFill/>
          </a:ln>
        </p:spPr>
        <p:txBody>
          <a:bodyPr anchorCtr="0" anchor="t" bIns="0" lIns="0" spcFirstLastPara="1" rIns="0" wrap="square" tIns="0">
            <a:normAutofit/>
          </a:bodyPr>
          <a:lstStyle/>
          <a:p>
            <a:pPr indent="-457200" lvl="0" marL="457200" rtl="0" algn="l">
              <a:lnSpc>
                <a:spcPct val="150000"/>
              </a:lnSpc>
              <a:spcBef>
                <a:spcPts val="0"/>
              </a:spcBef>
              <a:spcAft>
                <a:spcPts val="0"/>
              </a:spcAft>
              <a:buSzPts val="2800"/>
              <a:buFont typeface="Arial"/>
              <a:buChar char="•"/>
            </a:pPr>
            <a:r>
              <a:rPr lang="en-IE" sz="2800"/>
              <a:t>Compreender as plataformas de comunicação online, as suas funcionalidades e os riscos de interagir com desconhecidos, como catfishing e burlas.</a:t>
            </a:r>
            <a:endParaRPr/>
          </a:p>
          <a:p>
            <a:pPr indent="-457200" lvl="0" marL="457200" rtl="0" algn="l">
              <a:lnSpc>
                <a:spcPct val="150000"/>
              </a:lnSpc>
              <a:spcBef>
                <a:spcPts val="0"/>
              </a:spcBef>
              <a:spcAft>
                <a:spcPts val="0"/>
              </a:spcAft>
              <a:buSzPts val="2800"/>
              <a:buFont typeface="Arial"/>
              <a:buChar char="•"/>
            </a:pPr>
            <a:r>
              <a:rPr lang="en-IE" sz="2800"/>
              <a:t>Reconhecer sinais de alerta nas interações digitais, aplicar controlos de privacidade e saber como denunciar comportamentos suspeitos.</a:t>
            </a:r>
            <a:endParaRPr/>
          </a:p>
          <a:p>
            <a:pPr indent="-457200" lvl="0" marL="457200" rtl="0" algn="l">
              <a:lnSpc>
                <a:spcPct val="150000"/>
              </a:lnSpc>
              <a:spcBef>
                <a:spcPts val="0"/>
              </a:spcBef>
              <a:spcAft>
                <a:spcPts val="0"/>
              </a:spcAft>
              <a:buSzPts val="2800"/>
              <a:buFont typeface="Arial"/>
              <a:buChar char="•"/>
            </a:pPr>
            <a:r>
              <a:rPr lang="en-IE" sz="2800"/>
              <a:t>Compreender as dinâmicas de grooming online, os limites digitais e os princípios de segurança por design.</a:t>
            </a:r>
            <a:endParaRPr/>
          </a:p>
          <a:p>
            <a:pPr indent="-457200" lvl="0" marL="457200" rtl="0" algn="l">
              <a:lnSpc>
                <a:spcPct val="150000"/>
              </a:lnSpc>
              <a:spcBef>
                <a:spcPts val="0"/>
              </a:spcBef>
              <a:spcAft>
                <a:spcPts val="0"/>
              </a:spcAft>
              <a:buSzPts val="2800"/>
              <a:buFont typeface="Arial"/>
              <a:buChar char="•"/>
            </a:pPr>
            <a:r>
              <a:rPr lang="en-IE" sz="2800"/>
              <a:t>Manter limites pessoais através de uma comunicação clara, afastando-se quando algo causa desconforto e utilizando as funções de bloquear ou denunciar.</a:t>
            </a:r>
            <a:r>
              <a:rPr lang="en-IE" sz="2800"/>
              <a:t> </a:t>
            </a:r>
            <a:endParaRPr/>
          </a:p>
          <a:p>
            <a:pPr indent="-457200" lvl="0" marL="457200" rtl="0" algn="l">
              <a:lnSpc>
                <a:spcPct val="150000"/>
              </a:lnSpc>
              <a:spcBef>
                <a:spcPts val="0"/>
              </a:spcBef>
              <a:spcAft>
                <a:spcPts val="0"/>
              </a:spcAft>
              <a:buSzPts val="2800"/>
              <a:buFont typeface="Arial"/>
              <a:buChar char="•"/>
            </a:pPr>
            <a:r>
              <a:rPr lang="en-IE" sz="2800"/>
              <a:t>Dar prioridade à segurança, evitando partilhar conteúdo pessoal com contactos desconhecidos e guardando provas de mensagens preocupantes.</a:t>
            </a:r>
            <a:endParaRPr/>
          </a:p>
          <a:p>
            <a:pPr indent="-457200" lvl="0" marL="457200" rtl="0" algn="l">
              <a:lnSpc>
                <a:spcPct val="150000"/>
              </a:lnSpc>
              <a:spcBef>
                <a:spcPts val="0"/>
              </a:spcBef>
              <a:spcAft>
                <a:spcPts val="0"/>
              </a:spcAft>
              <a:buSzPts val="2800"/>
              <a:buFont typeface="Arial"/>
              <a:buChar char="•"/>
            </a:pPr>
            <a:r>
              <a:rPr lang="en-IE" sz="2800"/>
              <a:t>Promover uma cultura de comunicação online respeitosa e segura, incentivando outras pessoas a fazer o mesmo e assumindo responsabilidade pela própria segurança digital.</a:t>
            </a:r>
            <a:endParaRPr/>
          </a:p>
        </p:txBody>
      </p:sp>
      <p:sp>
        <p:nvSpPr>
          <p:cNvPr id="100" name="Google Shape;100;p3"/>
          <p:cNvSpPr txBox="1"/>
          <p:nvPr>
            <p:ph type="title"/>
          </p:nvPr>
        </p:nvSpPr>
        <p:spPr>
          <a:xfrm>
            <a:off x="761999" y="1524000"/>
            <a:ext cx="5467351" cy="42672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lt1"/>
              </a:buClr>
              <a:buSzPts val="8000"/>
              <a:buFont typeface="Arial"/>
              <a:buNone/>
            </a:pPr>
            <a:r>
              <a:rPr b="1" lang="en-IE"/>
              <a:t>No final deste módulo, serei capaz de:</a:t>
            </a:r>
            <a:endParaRPr b="1">
              <a:latin typeface="Arial"/>
              <a:ea typeface="Arial"/>
              <a:cs typeface="Arial"/>
              <a:sym typeface="Arial"/>
            </a:endParaRPr>
          </a:p>
        </p:txBody>
      </p:sp>
      <p:sp>
        <p:nvSpPr>
          <p:cNvPr id="101" name="Google Shape;101;p3"/>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1"/>
          <p:cNvSpPr txBox="1"/>
          <p:nvPr>
            <p:ph idx="1" type="body"/>
          </p:nvPr>
        </p:nvSpPr>
        <p:spPr>
          <a:xfrm>
            <a:off x="7672401" y="762000"/>
            <a:ext cx="15134400" cy="12409800"/>
          </a:xfrm>
          <a:prstGeom prst="rect">
            <a:avLst/>
          </a:prstGeom>
          <a:noFill/>
          <a:ln>
            <a:noFill/>
          </a:ln>
        </p:spPr>
        <p:txBody>
          <a:bodyPr anchorCtr="0" anchor="t" bIns="0" lIns="0" spcFirstLastPara="1" rIns="0" wrap="square" tIns="0">
            <a:normAutofit fontScale="25000" lnSpcReduction="20000"/>
          </a:bodyPr>
          <a:lstStyle/>
          <a:p>
            <a:pPr indent="0" lvl="0" marL="0" rtl="0" algn="l">
              <a:lnSpc>
                <a:spcPct val="170000"/>
              </a:lnSpc>
              <a:spcBef>
                <a:spcPts val="0"/>
              </a:spcBef>
              <a:spcAft>
                <a:spcPts val="0"/>
              </a:spcAft>
              <a:buClr>
                <a:srgbClr val="323232"/>
              </a:buClr>
              <a:buSzPct val="100000"/>
              <a:buNone/>
            </a:pPr>
            <a:r>
              <a:rPr b="1" lang="en-IE" sz="13200"/>
              <a:t>Rede de Segurança Online</a:t>
            </a:r>
            <a:r>
              <a:rPr b="1" lang="en-IE" sz="13200">
                <a:latin typeface="Arial"/>
                <a:ea typeface="Arial"/>
                <a:cs typeface="Arial"/>
                <a:sym typeface="Arial"/>
              </a:rPr>
              <a:t> </a:t>
            </a:r>
            <a:endParaRPr/>
          </a:p>
          <a:p>
            <a:pPr indent="0" lvl="0" marL="0" rtl="0" algn="l">
              <a:lnSpc>
                <a:spcPct val="170000"/>
              </a:lnSpc>
              <a:spcBef>
                <a:spcPts val="0"/>
              </a:spcBef>
              <a:spcAft>
                <a:spcPts val="0"/>
              </a:spcAft>
              <a:buClr>
                <a:srgbClr val="323232"/>
              </a:buClr>
              <a:buSzPct val="100000"/>
              <a:buNone/>
            </a:pPr>
            <a:r>
              <a:rPr lang="en-IE" sz="11200"/>
              <a:t>Esta atividade ajuda a refletir sobre como assumir responsabilidade pela própria segurança online, ao mesmo tempo que promove uma comunicação digital respeitosa.</a:t>
            </a:r>
            <a:endParaRPr/>
          </a:p>
          <a:p>
            <a:pPr indent="0" lvl="0" marL="0" rtl="0" algn="l">
              <a:lnSpc>
                <a:spcPct val="170000"/>
              </a:lnSpc>
              <a:spcBef>
                <a:spcPts val="0"/>
              </a:spcBef>
              <a:spcAft>
                <a:spcPts val="0"/>
              </a:spcAft>
              <a:buClr>
                <a:srgbClr val="323232"/>
              </a:buClr>
              <a:buSzPct val="100000"/>
              <a:buNone/>
            </a:pPr>
            <a:r>
              <a:t/>
            </a:r>
            <a:endParaRPr sz="11200">
              <a:latin typeface="Arial"/>
              <a:ea typeface="Arial"/>
              <a:cs typeface="Arial"/>
              <a:sym typeface="Arial"/>
            </a:endParaRPr>
          </a:p>
          <a:p>
            <a:pPr indent="0" lvl="0" marL="0" rtl="0" algn="l">
              <a:lnSpc>
                <a:spcPct val="170000"/>
              </a:lnSpc>
              <a:spcBef>
                <a:spcPts val="0"/>
              </a:spcBef>
              <a:spcAft>
                <a:spcPts val="0"/>
              </a:spcAft>
              <a:buClr>
                <a:srgbClr val="323232"/>
              </a:buClr>
              <a:buSzPct val="100000"/>
              <a:buNone/>
            </a:pPr>
            <a:r>
              <a:rPr b="1" lang="en-IE" sz="11200"/>
              <a:t>Passo</a:t>
            </a:r>
            <a:r>
              <a:rPr b="1" lang="en-IE" sz="11200">
                <a:latin typeface="Arial"/>
                <a:ea typeface="Arial"/>
                <a:cs typeface="Arial"/>
                <a:sym typeface="Arial"/>
              </a:rPr>
              <a:t> 1. </a:t>
            </a:r>
            <a:r>
              <a:rPr lang="en-IE" sz="11200"/>
              <a:t>Criar um mapa mental desenhando um círculo no centro de uma folha A4</a:t>
            </a:r>
            <a:r>
              <a:rPr lang="en-IE" sz="11200">
                <a:latin typeface="Arial"/>
                <a:ea typeface="Arial"/>
                <a:cs typeface="Arial"/>
                <a:sym typeface="Arial"/>
              </a:rPr>
              <a:t>:</a:t>
            </a:r>
            <a:endParaRPr/>
          </a:p>
          <a:p>
            <a:pPr indent="0" lvl="0" marL="0" rtl="0" algn="l">
              <a:lnSpc>
                <a:spcPct val="170000"/>
              </a:lnSpc>
              <a:spcBef>
                <a:spcPts val="0"/>
              </a:spcBef>
              <a:spcAft>
                <a:spcPts val="0"/>
              </a:spcAft>
              <a:buClr>
                <a:srgbClr val="323232"/>
              </a:buClr>
              <a:buSzPct val="100000"/>
              <a:buNone/>
            </a:pPr>
            <a:r>
              <a:rPr lang="en-IE" sz="11200"/>
              <a:t>Escrever “A minha rede de segurança online” no centro da página (ou utilizar uma ferramenta digital de mapas mentais).</a:t>
            </a:r>
            <a:endParaRPr/>
          </a:p>
          <a:p>
            <a:pPr indent="0" lvl="0" marL="0" rtl="0" algn="l">
              <a:lnSpc>
                <a:spcPct val="170000"/>
              </a:lnSpc>
              <a:spcBef>
                <a:spcPts val="0"/>
              </a:spcBef>
              <a:spcAft>
                <a:spcPts val="0"/>
              </a:spcAft>
              <a:buClr>
                <a:srgbClr val="323232"/>
              </a:buClr>
              <a:buSzPct val="100000"/>
              <a:buNone/>
            </a:pPr>
            <a:r>
              <a:t/>
            </a:r>
            <a:endParaRPr sz="11200">
              <a:latin typeface="Arial"/>
              <a:ea typeface="Arial"/>
              <a:cs typeface="Arial"/>
              <a:sym typeface="Arial"/>
            </a:endParaRPr>
          </a:p>
          <a:p>
            <a:pPr indent="0" lvl="0" marL="0" rtl="0" algn="l">
              <a:lnSpc>
                <a:spcPct val="170000"/>
              </a:lnSpc>
              <a:spcBef>
                <a:spcPts val="0"/>
              </a:spcBef>
              <a:spcAft>
                <a:spcPts val="0"/>
              </a:spcAft>
              <a:buClr>
                <a:srgbClr val="323232"/>
              </a:buClr>
              <a:buSzPct val="100000"/>
              <a:buNone/>
            </a:pPr>
            <a:r>
              <a:rPr b="1" lang="en-IE" sz="11200"/>
              <a:t>Passo</a:t>
            </a:r>
            <a:r>
              <a:rPr b="1" lang="en-IE" sz="11200"/>
              <a:t> 2. </a:t>
            </a:r>
            <a:r>
              <a:rPr lang="en-IE" sz="11200"/>
              <a:t>Adicionar ramos principais à volta do centro</a:t>
            </a:r>
            <a:r>
              <a:rPr lang="en-IE" sz="11200">
                <a:latin typeface="Arial"/>
                <a:ea typeface="Arial"/>
                <a:cs typeface="Arial"/>
                <a:sym typeface="Arial"/>
              </a:rPr>
              <a:t>:</a:t>
            </a:r>
            <a:endParaRPr/>
          </a:p>
          <a:p>
            <a:pPr indent="-857250" lvl="1" marL="1314450" rtl="0" algn="l">
              <a:lnSpc>
                <a:spcPct val="170000"/>
              </a:lnSpc>
              <a:spcBef>
                <a:spcPts val="0"/>
              </a:spcBef>
              <a:spcAft>
                <a:spcPts val="0"/>
              </a:spcAft>
              <a:buSzPct val="100000"/>
              <a:buFont typeface="Courier New"/>
              <a:buChar char="o"/>
            </a:pPr>
            <a:r>
              <a:rPr lang="en-IE" sz="11200"/>
              <a:t>Proteger-se - não partilhar informação pessoal com desconhecidos, utilizar definições de privacidade e estabelecer limites pessoais.</a:t>
            </a:r>
            <a:endParaRPr/>
          </a:p>
          <a:p>
            <a:pPr indent="-857250" lvl="1" marL="1314450" rtl="0" algn="l">
              <a:lnSpc>
                <a:spcPct val="170000"/>
              </a:lnSpc>
              <a:spcBef>
                <a:spcPts val="0"/>
              </a:spcBef>
              <a:spcAft>
                <a:spcPts val="0"/>
              </a:spcAft>
              <a:buSzPct val="100000"/>
              <a:buFont typeface="Courier New"/>
              <a:buChar char="o"/>
            </a:pPr>
            <a:r>
              <a:rPr lang="en-IE" sz="11200"/>
              <a:t>Responder a riscos - bloquear ou denunciar mensagens prejudiciais e guardar capturas de ecrã como prova.</a:t>
            </a:r>
            <a:endParaRPr/>
          </a:p>
          <a:p>
            <a:pPr indent="-857250" lvl="1" marL="1314450" rtl="0" algn="l">
              <a:lnSpc>
                <a:spcPct val="170000"/>
              </a:lnSpc>
              <a:spcBef>
                <a:spcPts val="0"/>
              </a:spcBef>
              <a:spcAft>
                <a:spcPts val="0"/>
              </a:spcAft>
              <a:buSzPct val="100000"/>
              <a:buFont typeface="Courier New"/>
              <a:buChar char="o"/>
            </a:pPr>
            <a:r>
              <a:rPr lang="en-IE" sz="11200"/>
              <a:t>Promover o respeito - chamar a atenção para comportamentos tóxicos de forma respeitosa e dar um exemplo positivo online.</a:t>
            </a:r>
            <a:endParaRPr/>
          </a:p>
          <a:p>
            <a:pPr indent="-857250" lvl="1" marL="1314450" rtl="0" algn="l">
              <a:lnSpc>
                <a:spcPct val="170000"/>
              </a:lnSpc>
              <a:spcBef>
                <a:spcPts val="0"/>
              </a:spcBef>
              <a:spcAft>
                <a:spcPts val="0"/>
              </a:spcAft>
              <a:buSzPct val="100000"/>
              <a:buFont typeface="Courier New"/>
              <a:buChar char="o"/>
            </a:pPr>
            <a:r>
              <a:rPr lang="en-IE" sz="11200"/>
              <a:t>Sistemas de apoio - adultos de confiança, amigos ou profissionais da escola a quem se pode recorrer.</a:t>
            </a:r>
            <a:endParaRPr/>
          </a:p>
          <a:p>
            <a:pPr indent="-857250" lvl="1" marL="1314450" rtl="0" algn="l">
              <a:lnSpc>
                <a:spcPct val="170000"/>
              </a:lnSpc>
              <a:spcBef>
                <a:spcPts val="0"/>
              </a:spcBef>
              <a:spcAft>
                <a:spcPts val="0"/>
              </a:spcAft>
              <a:buSzPct val="100000"/>
              <a:buFont typeface="Courier New"/>
              <a:buChar char="o"/>
            </a:pPr>
            <a:r>
              <a:rPr lang="en-IE" sz="11200"/>
              <a:t>Hábitos digitais - fazer uma pausa antes de publicar, verificar informação e pensar no tom das mensagens.</a:t>
            </a:r>
            <a:endParaRPr/>
          </a:p>
        </p:txBody>
      </p:sp>
      <p:sp>
        <p:nvSpPr>
          <p:cNvPr id="243" name="Google Shape;243;p21"/>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lt1"/>
              </a:buClr>
              <a:buSzPts val="8000"/>
              <a:buFont typeface="Arial"/>
              <a:buNone/>
            </a:pPr>
            <a:r>
              <a:rPr b="1" lang="en-IE"/>
              <a:t>Hora da Atividade</a:t>
            </a:r>
            <a:endParaRPr b="1">
              <a:latin typeface="Arial"/>
              <a:ea typeface="Arial"/>
              <a:cs typeface="Arial"/>
              <a:sym typeface="Arial"/>
            </a:endParaRPr>
          </a:p>
        </p:txBody>
      </p:sp>
      <p:pic>
        <p:nvPicPr>
          <p:cNvPr descr="Dance with solid fill" id="244" name="Google Shape;244;p21"/>
          <p:cNvPicPr preferRelativeResize="0"/>
          <p:nvPr/>
        </p:nvPicPr>
        <p:blipFill rotWithShape="1">
          <a:blip r:embed="rId3">
            <a:alphaModFix/>
          </a:blip>
          <a:srcRect b="0" l="0" r="0" t="0"/>
          <a:stretch/>
        </p:blipFill>
        <p:spPr>
          <a:xfrm>
            <a:off x="926353" y="4180541"/>
            <a:ext cx="2438400" cy="2438400"/>
          </a:xfrm>
          <a:prstGeom prst="rect">
            <a:avLst/>
          </a:prstGeom>
          <a:noFill/>
          <a:ln>
            <a:noFill/>
          </a:ln>
        </p:spPr>
      </p:pic>
      <p:sp>
        <p:nvSpPr>
          <p:cNvPr id="245" name="Google Shape;245;p21"/>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53"/>
          <p:cNvSpPr txBox="1"/>
          <p:nvPr>
            <p:ph idx="1" type="body"/>
          </p:nvPr>
        </p:nvSpPr>
        <p:spPr>
          <a:xfrm>
            <a:off x="7672400" y="1029350"/>
            <a:ext cx="15074700" cy="11162700"/>
          </a:xfrm>
          <a:prstGeom prst="rect">
            <a:avLst/>
          </a:prstGeom>
          <a:noFill/>
          <a:ln>
            <a:noFill/>
          </a:ln>
        </p:spPr>
        <p:txBody>
          <a:bodyPr anchorCtr="0" anchor="t" bIns="0" lIns="0" spcFirstLastPara="1" rIns="0" wrap="square" tIns="0">
            <a:normAutofit/>
          </a:bodyPr>
          <a:lstStyle/>
          <a:p>
            <a:pPr indent="0" lvl="0" marL="0" rtl="0" algn="l">
              <a:lnSpc>
                <a:spcPct val="170000"/>
              </a:lnSpc>
              <a:spcBef>
                <a:spcPts val="0"/>
              </a:spcBef>
              <a:spcAft>
                <a:spcPts val="0"/>
              </a:spcAft>
              <a:buSzPts val="2800"/>
              <a:buNone/>
            </a:pPr>
            <a:r>
              <a:rPr b="1" lang="en-IE" sz="2800"/>
              <a:t>Passo</a:t>
            </a:r>
            <a:r>
              <a:rPr b="1" lang="en-IE" sz="2800"/>
              <a:t> 3. </a:t>
            </a:r>
            <a:r>
              <a:rPr lang="en-IE" sz="2800"/>
              <a:t>Expandir cada ramo com estratégias pessoais</a:t>
            </a:r>
            <a:r>
              <a:rPr lang="en-IE" sz="2800"/>
              <a:t>:</a:t>
            </a:r>
            <a:endParaRPr/>
          </a:p>
          <a:p>
            <a:pPr indent="0" lvl="0" marL="0" rtl="0" algn="l">
              <a:lnSpc>
                <a:spcPct val="170000"/>
              </a:lnSpc>
              <a:spcBef>
                <a:spcPts val="0"/>
              </a:spcBef>
              <a:spcAft>
                <a:spcPts val="0"/>
              </a:spcAft>
              <a:buSzPts val="2800"/>
              <a:buNone/>
            </a:pPr>
            <a:r>
              <a:rPr lang="en-IE" sz="2800"/>
              <a:t>Em cada tema, pensar em exemplos concretos que façam sentido. Por exemplo</a:t>
            </a:r>
            <a:r>
              <a:rPr lang="en-IE" sz="2800"/>
              <a:t>:</a:t>
            </a:r>
            <a:endParaRPr/>
          </a:p>
          <a:p>
            <a:pPr indent="-857250" lvl="1" marL="1314450" rtl="0" algn="l">
              <a:lnSpc>
                <a:spcPct val="115000"/>
              </a:lnSpc>
              <a:spcBef>
                <a:spcPts val="0"/>
              </a:spcBef>
              <a:spcAft>
                <a:spcPts val="0"/>
              </a:spcAft>
              <a:buSzPts val="2800"/>
              <a:buFont typeface="Courier New"/>
              <a:buChar char="o"/>
            </a:pPr>
            <a:r>
              <a:rPr lang="en-IE" sz="2800"/>
              <a:t>Proteger-se: “Não aceitar pedidos de amizade de pessoas que não se conhece na vida offline.</a:t>
            </a:r>
            <a:r>
              <a:rPr lang="en-IE" sz="2800"/>
              <a:t>”</a:t>
            </a:r>
            <a:endParaRPr/>
          </a:p>
          <a:p>
            <a:pPr indent="-857250" lvl="1" marL="1314450" rtl="0" algn="l">
              <a:lnSpc>
                <a:spcPct val="115000"/>
              </a:lnSpc>
              <a:spcBef>
                <a:spcPts val="0"/>
              </a:spcBef>
              <a:spcAft>
                <a:spcPts val="0"/>
              </a:spcAft>
              <a:buSzPts val="2800"/>
              <a:buFont typeface="Courier New"/>
              <a:buChar char="o"/>
            </a:pPr>
            <a:r>
              <a:rPr lang="en-IE" sz="2800"/>
              <a:t>Sistemas de apoio: “Se algo parecer inseguro, falar com um professor ou com um irmão mais velho.</a:t>
            </a:r>
            <a:r>
              <a:rPr lang="en-IE" sz="2800"/>
              <a:t>”</a:t>
            </a:r>
            <a:endParaRPr/>
          </a:p>
          <a:p>
            <a:pPr indent="0" lvl="1" marL="457200" rtl="0" algn="l">
              <a:lnSpc>
                <a:spcPct val="170000"/>
              </a:lnSpc>
              <a:spcBef>
                <a:spcPts val="0"/>
              </a:spcBef>
              <a:spcAft>
                <a:spcPts val="0"/>
              </a:spcAft>
              <a:buSzPts val="2800"/>
              <a:buNone/>
            </a:pPr>
            <a:r>
              <a:t/>
            </a:r>
            <a:endParaRPr sz="2800"/>
          </a:p>
          <a:p>
            <a:pPr indent="0" lvl="0" marL="0" rtl="0" algn="l">
              <a:lnSpc>
                <a:spcPct val="170000"/>
              </a:lnSpc>
              <a:spcBef>
                <a:spcPts val="0"/>
              </a:spcBef>
              <a:spcAft>
                <a:spcPts val="0"/>
              </a:spcAft>
              <a:buSzPts val="2800"/>
              <a:buNone/>
            </a:pPr>
            <a:r>
              <a:rPr b="1" lang="en-IE" sz="2800"/>
              <a:t>Passo</a:t>
            </a:r>
            <a:r>
              <a:rPr b="1" lang="en-IE" sz="2800"/>
              <a:t> 4.</a:t>
            </a:r>
            <a:r>
              <a:rPr lang="en-IE" sz="2800"/>
              <a:t> Refletir:</a:t>
            </a:r>
            <a:endParaRPr/>
          </a:p>
          <a:p>
            <a:pPr indent="0" lvl="0" marL="0" rtl="0" algn="l">
              <a:lnSpc>
                <a:spcPct val="170000"/>
              </a:lnSpc>
              <a:spcBef>
                <a:spcPts val="0"/>
              </a:spcBef>
              <a:spcAft>
                <a:spcPts val="0"/>
              </a:spcAft>
              <a:buSzPts val="2800"/>
              <a:buNone/>
            </a:pPr>
            <a:r>
              <a:rPr lang="en-IE" sz="2800"/>
              <a:t>Depois de concluir o mapa mental, refletir sobre as seguintes questões</a:t>
            </a:r>
            <a:r>
              <a:rPr lang="en-IE" sz="2800"/>
              <a:t>:</a:t>
            </a:r>
            <a:endParaRPr/>
          </a:p>
          <a:p>
            <a:pPr indent="-857250" lvl="1" marL="1314450" rtl="0" algn="l">
              <a:lnSpc>
                <a:spcPct val="115000"/>
              </a:lnSpc>
              <a:spcBef>
                <a:spcPts val="0"/>
              </a:spcBef>
              <a:spcAft>
                <a:spcPts val="0"/>
              </a:spcAft>
              <a:buSzPts val="2800"/>
              <a:buFont typeface="Courier New"/>
              <a:buChar char="o"/>
            </a:pPr>
            <a:r>
              <a:rPr lang="en-IE" sz="2800"/>
              <a:t>Qual é a minha área mais forte</a:t>
            </a:r>
            <a:r>
              <a:rPr lang="en-IE" sz="2800"/>
              <a:t>?</a:t>
            </a:r>
            <a:endParaRPr/>
          </a:p>
          <a:p>
            <a:pPr indent="-857250" lvl="1" marL="1314450" rtl="0" algn="l">
              <a:lnSpc>
                <a:spcPct val="115000"/>
              </a:lnSpc>
              <a:spcBef>
                <a:spcPts val="0"/>
              </a:spcBef>
              <a:spcAft>
                <a:spcPts val="0"/>
              </a:spcAft>
              <a:buSzPts val="2800"/>
              <a:buFont typeface="Courier New"/>
              <a:buChar char="o"/>
            </a:pPr>
            <a:r>
              <a:rPr lang="en-IE" sz="2800"/>
              <a:t>Em que área preciso de melhorar?</a:t>
            </a:r>
            <a:endParaRPr/>
          </a:p>
          <a:p>
            <a:pPr indent="-857250" lvl="1" marL="1314450" rtl="0" algn="l">
              <a:lnSpc>
                <a:spcPct val="115000"/>
              </a:lnSpc>
              <a:spcBef>
                <a:spcPts val="0"/>
              </a:spcBef>
              <a:spcAft>
                <a:spcPts val="0"/>
              </a:spcAft>
              <a:buSzPts val="2800"/>
              <a:buFont typeface="Courier New"/>
              <a:buChar char="o"/>
            </a:pPr>
            <a:r>
              <a:rPr lang="en-IE" sz="2800"/>
              <a:t>Como posso incentivar os colegas a também criarem as suas próprias redes de segurança</a:t>
            </a:r>
            <a:r>
              <a:rPr lang="en-IE" sz="2800"/>
              <a:t>?</a:t>
            </a:r>
            <a:endParaRPr/>
          </a:p>
        </p:txBody>
      </p:sp>
      <p:sp>
        <p:nvSpPr>
          <p:cNvPr id="252" name="Google Shape;252;p53"/>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
        <p:nvSpPr>
          <p:cNvPr id="253" name="Google Shape;253;p53"/>
          <p:cNvSpPr txBox="1"/>
          <p:nvPr>
            <p:ph type="title"/>
          </p:nvPr>
        </p:nvSpPr>
        <p:spPr>
          <a:xfrm>
            <a:off x="761999" y="1524000"/>
            <a:ext cx="5467500" cy="34905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lt1"/>
              </a:buClr>
              <a:buSzPts val="8000"/>
              <a:buFont typeface="Arial"/>
              <a:buNone/>
            </a:pPr>
            <a:r>
              <a:rPr b="1" lang="en-IE"/>
              <a:t>Hora da Atividade</a:t>
            </a:r>
            <a:endParaRPr b="1">
              <a:latin typeface="Arial"/>
              <a:ea typeface="Arial"/>
              <a:cs typeface="Arial"/>
              <a:sym typeface="Arial"/>
            </a:endParaRPr>
          </a:p>
        </p:txBody>
      </p:sp>
      <p:pic>
        <p:nvPicPr>
          <p:cNvPr descr="Dance with solid fill" id="254" name="Google Shape;254;p53"/>
          <p:cNvPicPr preferRelativeResize="0"/>
          <p:nvPr/>
        </p:nvPicPr>
        <p:blipFill rotWithShape="1">
          <a:blip r:embed="rId3">
            <a:alphaModFix/>
          </a:blip>
          <a:srcRect b="0" l="0" r="0" t="0"/>
          <a:stretch/>
        </p:blipFill>
        <p:spPr>
          <a:xfrm>
            <a:off x="926353" y="4180541"/>
            <a:ext cx="2438400" cy="2438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2"/>
          <p:cNvSpPr txBox="1"/>
          <p:nvPr>
            <p:ph type="title"/>
          </p:nvPr>
        </p:nvSpPr>
        <p:spPr>
          <a:xfrm>
            <a:off x="914326" y="956005"/>
            <a:ext cx="22860001" cy="2021633"/>
          </a:xfrm>
          <a:prstGeom prst="rect">
            <a:avLst/>
          </a:prstGeom>
          <a:noFill/>
          <a:ln>
            <a:noFill/>
          </a:ln>
        </p:spPr>
        <p:txBody>
          <a:bodyPr anchorCtr="0" anchor="t" bIns="0" lIns="0" spcFirstLastPara="1" rIns="0" wrap="square" tIns="0">
            <a:normAutofit/>
          </a:bodyPr>
          <a:lstStyle/>
          <a:p>
            <a:pPr indent="0" lvl="0" marL="0" rtl="0" algn="ctr">
              <a:spcBef>
                <a:spcPts val="0"/>
              </a:spcBef>
              <a:spcAft>
                <a:spcPts val="0"/>
              </a:spcAft>
              <a:buClr>
                <a:schemeClr val="accent1"/>
              </a:buClr>
              <a:buSzPts val="8000"/>
              <a:buFont typeface="Arial"/>
              <a:buNone/>
            </a:pPr>
            <a:r>
              <a:rPr lang="en-IE"/>
              <a:t>Perguntas de Reflexão</a:t>
            </a:r>
            <a:endParaRPr/>
          </a:p>
        </p:txBody>
      </p:sp>
      <p:sp>
        <p:nvSpPr>
          <p:cNvPr id="260" name="Google Shape;260;p22"/>
          <p:cNvSpPr/>
          <p:nvPr/>
        </p:nvSpPr>
        <p:spPr>
          <a:xfrm>
            <a:off x="959479" y="2674118"/>
            <a:ext cx="6672600" cy="9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lang="en-IE" sz="2800">
                <a:solidFill>
                  <a:srgbClr val="181A3C"/>
                </a:solidFill>
              </a:rPr>
              <a:t>Que parte da sua segurança online é mais forte, e porquê</a:t>
            </a:r>
            <a:r>
              <a:rPr b="1" i="0" lang="en-IE" sz="2800" u="none" cap="none" strike="noStrike">
                <a:solidFill>
                  <a:srgbClr val="181A3C"/>
                </a:solidFill>
                <a:latin typeface="Arial"/>
                <a:ea typeface="Arial"/>
                <a:cs typeface="Arial"/>
                <a:sym typeface="Arial"/>
              </a:rPr>
              <a:t>?</a:t>
            </a:r>
            <a:endParaRPr b="1" i="0" sz="2800" u="none" cap="none" strike="noStrike">
              <a:solidFill>
                <a:srgbClr val="181A3C"/>
              </a:solidFill>
              <a:latin typeface="Arial"/>
              <a:ea typeface="Arial"/>
              <a:cs typeface="Arial"/>
              <a:sym typeface="Arial"/>
            </a:endParaRPr>
          </a:p>
        </p:txBody>
      </p:sp>
      <p:sp>
        <p:nvSpPr>
          <p:cNvPr id="261" name="Google Shape;261;p22"/>
          <p:cNvSpPr/>
          <p:nvPr/>
        </p:nvSpPr>
        <p:spPr>
          <a:xfrm>
            <a:off x="914326" y="3628120"/>
            <a:ext cx="7824432" cy="2308284"/>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400"/>
              <a:buFont typeface="Arial"/>
              <a:buNone/>
            </a:pPr>
            <a:r>
              <a:rPr lang="en-IE" sz="2400">
                <a:solidFill>
                  <a:srgbClr val="7F7F7F"/>
                </a:solidFill>
              </a:rPr>
              <a:t>Pensar nas estratégias utilizadas com confiança, como usar palavras-passe fortes e evitar a partilha excessiva de informação. Porque existe maior sensação de segurança nestas áreas - foi devido à experiência, formação ou valores pessoais?</a:t>
            </a:r>
            <a:endParaRPr b="0" i="0" sz="2400" u="none" cap="none" strike="noStrike">
              <a:solidFill>
                <a:srgbClr val="000000"/>
              </a:solidFill>
              <a:latin typeface="Arial"/>
              <a:ea typeface="Arial"/>
              <a:cs typeface="Arial"/>
              <a:sym typeface="Arial"/>
            </a:endParaRPr>
          </a:p>
        </p:txBody>
      </p:sp>
      <p:sp>
        <p:nvSpPr>
          <p:cNvPr id="262" name="Google Shape;262;p22"/>
          <p:cNvSpPr/>
          <p:nvPr/>
        </p:nvSpPr>
        <p:spPr>
          <a:xfrm>
            <a:off x="914326" y="8791407"/>
            <a:ext cx="7580923" cy="3416279"/>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400"/>
              <a:buFont typeface="Arial"/>
              <a:buNone/>
            </a:pPr>
            <a:r>
              <a:rPr lang="en-IE" sz="2400">
                <a:solidFill>
                  <a:srgbClr val="7F7F7F"/>
                </a:solidFill>
              </a:rPr>
              <a:t>Identificar situações que já causaram desconforto ou insegurança (pressão para partilhar dados pessoais, cyberbullying, phishing). Pensar em pequenos passos que podem ajudar a melhorar (ajustar definições de privacidade, falar com um adulto ou pessoa de confiança, praticar como responder à pressão de colegas).</a:t>
            </a:r>
            <a:endParaRPr b="0" i="0" sz="2400" u="none" cap="none" strike="noStrike">
              <a:solidFill>
                <a:srgbClr val="000000"/>
              </a:solidFill>
              <a:latin typeface="Arial"/>
              <a:ea typeface="Arial"/>
              <a:cs typeface="Arial"/>
              <a:sym typeface="Arial"/>
            </a:endParaRPr>
          </a:p>
        </p:txBody>
      </p:sp>
      <p:sp>
        <p:nvSpPr>
          <p:cNvPr id="263" name="Google Shape;263;p22"/>
          <p:cNvSpPr/>
          <p:nvPr/>
        </p:nvSpPr>
        <p:spPr>
          <a:xfrm>
            <a:off x="957646" y="7490443"/>
            <a:ext cx="7203692" cy="13849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lang="en-IE" sz="2800">
                <a:solidFill>
                  <a:srgbClr val="181A3C"/>
                </a:solidFill>
              </a:rPr>
              <a:t>Onde existe maior sensação de risco online, e o que pode ser feito para fortalecer essa área?</a:t>
            </a:r>
            <a:endParaRPr b="1" i="0" sz="2800" u="none" cap="none" strike="noStrike">
              <a:solidFill>
                <a:srgbClr val="000000"/>
              </a:solidFill>
              <a:latin typeface="Arial"/>
              <a:ea typeface="Arial"/>
              <a:cs typeface="Arial"/>
              <a:sym typeface="Arial"/>
            </a:endParaRPr>
          </a:p>
        </p:txBody>
      </p:sp>
      <p:sp>
        <p:nvSpPr>
          <p:cNvPr id="264" name="Google Shape;264;p22"/>
          <p:cNvSpPr/>
          <p:nvPr/>
        </p:nvSpPr>
        <p:spPr>
          <a:xfrm>
            <a:off x="15731866" y="2787766"/>
            <a:ext cx="6726431" cy="9540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lang="en-IE" sz="2800">
                <a:solidFill>
                  <a:srgbClr val="181A3C"/>
                </a:solidFill>
              </a:rPr>
              <a:t>Como contribuir para uma cultura de comunicação respeitosa online</a:t>
            </a:r>
            <a:endParaRPr b="1" i="0" sz="2800" u="none" cap="none" strike="noStrike">
              <a:solidFill>
                <a:srgbClr val="000000"/>
              </a:solidFill>
              <a:latin typeface="Arial"/>
              <a:ea typeface="Arial"/>
              <a:cs typeface="Arial"/>
              <a:sym typeface="Arial"/>
            </a:endParaRPr>
          </a:p>
        </p:txBody>
      </p:sp>
      <p:sp>
        <p:nvSpPr>
          <p:cNvPr id="265" name="Google Shape;265;p22"/>
          <p:cNvSpPr/>
          <p:nvPr/>
        </p:nvSpPr>
        <p:spPr>
          <a:xfrm>
            <a:off x="15794620" y="7642835"/>
            <a:ext cx="6600922" cy="18158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lang="en-IE" sz="2800">
                <a:solidFill>
                  <a:srgbClr val="181A3C"/>
                </a:solidFill>
              </a:rPr>
              <a:t>Quem faz parte da rede de apoio e quão confortável é pedir ajuda quando surge algo preocupante?</a:t>
            </a:r>
            <a:endParaRPr b="1" i="0" sz="2800" u="none" cap="none" strike="noStrike">
              <a:solidFill>
                <a:srgbClr val="000000"/>
              </a:solidFill>
              <a:latin typeface="Arial"/>
              <a:ea typeface="Arial"/>
              <a:cs typeface="Arial"/>
              <a:sym typeface="Arial"/>
            </a:endParaRPr>
          </a:p>
        </p:txBody>
      </p:sp>
      <p:sp>
        <p:nvSpPr>
          <p:cNvPr id="266" name="Google Shape;266;p22"/>
          <p:cNvSpPr/>
          <p:nvPr/>
        </p:nvSpPr>
        <p:spPr>
          <a:xfrm>
            <a:off x="15723345" y="3628120"/>
            <a:ext cx="6663677" cy="3416279"/>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400"/>
              <a:buFont typeface="Arial"/>
              <a:buNone/>
            </a:pPr>
            <a:r>
              <a:rPr lang="en-IE" sz="2400">
                <a:solidFill>
                  <a:srgbClr val="7F7F7F"/>
                </a:solidFill>
              </a:rPr>
              <a:t>Refletir sobre a própria pegada digital - os comentários, publicações e mensagens incentivam positividade e respeito? Pensar em formas de dar o exemplo com comportamentos positivos: chamar a atenção para piadas ou comentários prejudiciais, demonstrar empatia ou apoiar amigos que enfrentam problemas online.</a:t>
            </a:r>
            <a:endParaRPr b="0" i="0" sz="2400" u="none" cap="none" strike="noStrike">
              <a:solidFill>
                <a:srgbClr val="000000"/>
              </a:solidFill>
              <a:latin typeface="Arial"/>
              <a:ea typeface="Arial"/>
              <a:cs typeface="Arial"/>
              <a:sym typeface="Arial"/>
            </a:endParaRPr>
          </a:p>
        </p:txBody>
      </p:sp>
      <p:sp>
        <p:nvSpPr>
          <p:cNvPr id="267" name="Google Shape;267;p22"/>
          <p:cNvSpPr/>
          <p:nvPr/>
        </p:nvSpPr>
        <p:spPr>
          <a:xfrm>
            <a:off x="15794620" y="9345404"/>
            <a:ext cx="6663677" cy="2308284"/>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2400"/>
              <a:buFont typeface="Arial"/>
              <a:buNone/>
            </a:pPr>
            <a:r>
              <a:rPr lang="en-IE" sz="2400">
                <a:solidFill>
                  <a:srgbClr val="7F7F7F"/>
                </a:solidFill>
              </a:rPr>
              <a:t>Listar as pessoas a quem se recorreria (amigos, família, professores, youth workers ou outras organizações de apoio). Refletir honestamente: existe conforto em falar com essas pessoas? Se não, porquê?</a:t>
            </a:r>
            <a:endParaRPr b="0" i="0" sz="2400" u="none" cap="none" strike="noStrike">
              <a:solidFill>
                <a:srgbClr val="000000"/>
              </a:solidFill>
              <a:latin typeface="Arial"/>
              <a:ea typeface="Arial"/>
              <a:cs typeface="Arial"/>
              <a:sym typeface="Arial"/>
            </a:endParaRPr>
          </a:p>
        </p:txBody>
      </p:sp>
      <p:pic>
        <p:nvPicPr>
          <p:cNvPr descr="A logo with a black background&#10;&#10;AI-generated content may be incorrect." id="268" name="Google Shape;268;p22"/>
          <p:cNvPicPr preferRelativeResize="0"/>
          <p:nvPr/>
        </p:nvPicPr>
        <p:blipFill rotWithShape="1">
          <a:blip r:embed="rId3">
            <a:alphaModFix/>
          </a:blip>
          <a:srcRect b="0" l="0" r="0" t="0"/>
          <a:stretch/>
        </p:blipFill>
        <p:spPr>
          <a:xfrm>
            <a:off x="8161338" y="3545633"/>
            <a:ext cx="7429511" cy="7429511"/>
          </a:xfrm>
          <a:prstGeom prst="rect">
            <a:avLst/>
          </a:prstGeom>
          <a:noFill/>
          <a:ln>
            <a:noFill/>
          </a:ln>
        </p:spPr>
      </p:pic>
      <p:sp>
        <p:nvSpPr>
          <p:cNvPr id="269" name="Google Shape;269;p22"/>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3"/>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Clr>
                <a:schemeClr val="dk1"/>
              </a:buClr>
              <a:buSzPts val="1100"/>
              <a:buFont typeface="Arial"/>
              <a:buNone/>
            </a:pPr>
            <a:r>
              <a:rPr lang="en-IE" sz="10400"/>
              <a:t>Estudos de Caso</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24"/>
          <p:cNvSpPr txBox="1"/>
          <p:nvPr>
            <p:ph type="title"/>
          </p:nvPr>
        </p:nvSpPr>
        <p:spPr>
          <a:xfrm>
            <a:off x="761999" y="1504950"/>
            <a:ext cx="22860001" cy="2021633"/>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accent1"/>
              </a:buClr>
              <a:buSzPts val="8000"/>
              <a:buFont typeface="Arial"/>
              <a:buNone/>
            </a:pPr>
            <a:r>
              <a:rPr lang="en-IE"/>
              <a:t>Estudo de Caso</a:t>
            </a:r>
            <a:r>
              <a:rPr lang="en-IE">
                <a:latin typeface="Arial"/>
                <a:ea typeface="Arial"/>
                <a:cs typeface="Arial"/>
                <a:sym typeface="Arial"/>
              </a:rPr>
              <a:t>: Between Teenagers - </a:t>
            </a:r>
            <a:r>
              <a:rPr lang="en-IE"/>
              <a:t>Manter-se seguro online</a:t>
            </a:r>
            <a:endParaRPr>
              <a:latin typeface="Arial"/>
              <a:ea typeface="Arial"/>
              <a:cs typeface="Arial"/>
              <a:sym typeface="Arial"/>
            </a:endParaRPr>
          </a:p>
        </p:txBody>
      </p:sp>
      <p:pic>
        <p:nvPicPr>
          <p:cNvPr id="281" name="Google Shape;281;p24" title="Between Teenagers - Stay safe online"/>
          <p:cNvPicPr preferRelativeResize="0"/>
          <p:nvPr/>
        </p:nvPicPr>
        <p:blipFill rotWithShape="1">
          <a:blip r:embed="rId3">
            <a:alphaModFix/>
          </a:blip>
          <a:srcRect b="0" l="0" r="0" t="0"/>
          <a:stretch/>
        </p:blipFill>
        <p:spPr>
          <a:xfrm>
            <a:off x="4406900" y="3880434"/>
            <a:ext cx="15240000" cy="8610600"/>
          </a:xfrm>
          <a:prstGeom prst="rect">
            <a:avLst/>
          </a:prstGeom>
          <a:noFill/>
          <a:ln>
            <a:noFill/>
          </a:ln>
        </p:spPr>
      </p:pic>
      <p:sp>
        <p:nvSpPr>
          <p:cNvPr id="282" name="Google Shape;282;p24"/>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1"/>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5"/>
          <p:cNvSpPr txBox="1"/>
          <p:nvPr>
            <p:ph idx="1" type="body"/>
          </p:nvPr>
        </p:nvSpPr>
        <p:spPr>
          <a:xfrm>
            <a:off x="762000" y="4309775"/>
            <a:ext cx="22860000" cy="8969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rgbClr val="000000"/>
              </a:buClr>
              <a:buSzPts val="4000"/>
              <a:buNone/>
            </a:pPr>
            <a:r>
              <a:rPr b="1" lang="en-IE" sz="2800">
                <a:solidFill>
                  <a:srgbClr val="000000"/>
                </a:solidFill>
              </a:rPr>
              <a:t>Sobre o que é</a:t>
            </a:r>
            <a:r>
              <a:rPr b="1" lang="en-IE" sz="2800">
                <a:solidFill>
                  <a:srgbClr val="000000"/>
                </a:solidFill>
                <a:latin typeface="Arial"/>
                <a:ea typeface="Arial"/>
                <a:cs typeface="Arial"/>
                <a:sym typeface="Arial"/>
              </a:rPr>
              <a:t>: </a:t>
            </a:r>
            <a:r>
              <a:rPr lang="en-IE" sz="2800">
                <a:solidFill>
                  <a:srgbClr val="000000"/>
                </a:solidFill>
              </a:rPr>
              <a:t>Um vídeo em que 5 jovens partilham experiências reais e reações a situações que encontraram online.</a:t>
            </a:r>
            <a:endParaRPr/>
          </a:p>
          <a:p>
            <a:pPr indent="0" lvl="0" marL="0" rtl="0" algn="l">
              <a:lnSpc>
                <a:spcPct val="115000"/>
              </a:lnSpc>
              <a:spcBef>
                <a:spcPts val="0"/>
              </a:spcBef>
              <a:spcAft>
                <a:spcPts val="0"/>
              </a:spcAft>
              <a:buClr>
                <a:srgbClr val="000000"/>
              </a:buClr>
              <a:buSzPts val="4000"/>
              <a:buNone/>
            </a:pPr>
            <a:r>
              <a:rPr b="1" lang="en-IE" sz="2800">
                <a:solidFill>
                  <a:srgbClr val="000000"/>
                </a:solidFill>
              </a:rPr>
              <a:t>Porque é importante</a:t>
            </a:r>
            <a:r>
              <a:rPr b="1" lang="en-IE" sz="2800">
                <a:solidFill>
                  <a:srgbClr val="000000"/>
                </a:solidFill>
                <a:latin typeface="Arial"/>
                <a:ea typeface="Arial"/>
                <a:cs typeface="Arial"/>
                <a:sym typeface="Arial"/>
              </a:rPr>
              <a:t>: </a:t>
            </a:r>
            <a:r>
              <a:rPr lang="en-IE" sz="2800">
                <a:solidFill>
                  <a:srgbClr val="000000"/>
                </a:solidFill>
              </a:rPr>
              <a:t>Ajuda a conhecer diferentes perspetivas sobre interações online e a perceber como outras pessoas lidam com situações difíceis na internet e tomam decisões mais seguras.</a:t>
            </a:r>
            <a:endParaRPr/>
          </a:p>
          <a:p>
            <a:pPr indent="0" lvl="0" marL="0" rtl="0" algn="l">
              <a:lnSpc>
                <a:spcPct val="115000"/>
              </a:lnSpc>
              <a:spcBef>
                <a:spcPts val="0"/>
              </a:spcBef>
              <a:spcAft>
                <a:spcPts val="0"/>
              </a:spcAft>
              <a:buClr>
                <a:srgbClr val="000000"/>
              </a:buClr>
              <a:buSzPts val="4000"/>
              <a:buNone/>
            </a:pPr>
            <a:r>
              <a:rPr b="1" lang="en-IE" sz="2800">
                <a:solidFill>
                  <a:srgbClr val="000000"/>
                </a:solidFill>
              </a:rPr>
              <a:t>Temas principais</a:t>
            </a:r>
            <a:r>
              <a:rPr lang="en-IE" sz="2800">
                <a:solidFill>
                  <a:srgbClr val="000000"/>
                </a:solidFill>
              </a:rPr>
              <a:t>: </a:t>
            </a:r>
            <a:endParaRPr/>
          </a:p>
          <a:p>
            <a:pPr indent="-457200" lvl="0" marL="457200" rtl="0" algn="l">
              <a:lnSpc>
                <a:spcPct val="115000"/>
              </a:lnSpc>
              <a:spcBef>
                <a:spcPts val="0"/>
              </a:spcBef>
              <a:spcAft>
                <a:spcPts val="0"/>
              </a:spcAft>
              <a:buClr>
                <a:srgbClr val="000000"/>
              </a:buClr>
              <a:buSzPts val="2800"/>
              <a:buChar char="•"/>
            </a:pPr>
            <a:r>
              <a:rPr lang="en-IE" sz="2800">
                <a:solidFill>
                  <a:srgbClr val="000000"/>
                </a:solidFill>
              </a:rPr>
              <a:t>Partilhar com segurança: dicas simples para partilhar informação pessoal online sem colocar a segurança em risco.</a:t>
            </a:r>
            <a:endParaRPr/>
          </a:p>
          <a:p>
            <a:pPr indent="-457200" lvl="0" marL="457200" rtl="0" algn="l">
              <a:lnSpc>
                <a:spcPct val="115000"/>
              </a:lnSpc>
              <a:spcBef>
                <a:spcPts val="0"/>
              </a:spcBef>
              <a:spcAft>
                <a:spcPts val="0"/>
              </a:spcAft>
              <a:buClr>
                <a:srgbClr val="000000"/>
              </a:buClr>
              <a:buSzPts val="2800"/>
              <a:buChar char="•"/>
            </a:pPr>
            <a:r>
              <a:rPr lang="en-IE" sz="2800">
                <a:solidFill>
                  <a:srgbClr val="000000"/>
                </a:solidFill>
              </a:rPr>
              <a:t>Responsabilidade individual: o papel importante que cada utilizador tem na proteção das suas contas online.</a:t>
            </a:r>
            <a:endParaRPr/>
          </a:p>
          <a:p>
            <a:pPr indent="-457200" lvl="0" marL="457200" rtl="0" algn="l">
              <a:lnSpc>
                <a:spcPct val="115000"/>
              </a:lnSpc>
              <a:spcBef>
                <a:spcPts val="0"/>
              </a:spcBef>
              <a:spcAft>
                <a:spcPts val="0"/>
              </a:spcAft>
              <a:buClr>
                <a:srgbClr val="000000"/>
              </a:buClr>
              <a:buSzPts val="2800"/>
              <a:buChar char="•"/>
            </a:pPr>
            <a:r>
              <a:rPr lang="en-IE" sz="2800">
                <a:solidFill>
                  <a:srgbClr val="000000"/>
                </a:solidFill>
              </a:rPr>
              <a:t>Questionar conteúdos: aprender a questionar o que aparece online e verificar se é verdadeiro, incluindo comentários, links, conteúdos ou notícias.</a:t>
            </a:r>
            <a:endParaRPr/>
          </a:p>
          <a:p>
            <a:pPr indent="-457200" lvl="0" marL="457200" rtl="0" algn="l">
              <a:lnSpc>
                <a:spcPct val="115000"/>
              </a:lnSpc>
              <a:spcBef>
                <a:spcPts val="0"/>
              </a:spcBef>
              <a:spcAft>
                <a:spcPts val="0"/>
              </a:spcAft>
              <a:buClr>
                <a:srgbClr val="000000"/>
              </a:buClr>
              <a:buSzPts val="2800"/>
              <a:buChar char="•"/>
            </a:pPr>
            <a:r>
              <a:rPr lang="en-IE" sz="2800">
                <a:solidFill>
                  <a:srgbClr val="000000"/>
                </a:solidFill>
              </a:rPr>
              <a:t>Identificar burlas: estar atento quando alguém contacta de forma incomum, por exemplo através de email em vez de uma mensagem habitual no WhatsApp.</a:t>
            </a:r>
            <a:r>
              <a:rPr lang="en-IE" sz="2800">
                <a:solidFill>
                  <a:srgbClr val="000000"/>
                </a:solidFill>
              </a:rPr>
              <a:t> </a:t>
            </a:r>
            <a:endParaRPr/>
          </a:p>
          <a:p>
            <a:pPr indent="-457200" lvl="0" marL="457200" rtl="0" algn="l">
              <a:lnSpc>
                <a:spcPct val="115000"/>
              </a:lnSpc>
              <a:spcBef>
                <a:spcPts val="0"/>
              </a:spcBef>
              <a:spcAft>
                <a:spcPts val="0"/>
              </a:spcAft>
              <a:buClr>
                <a:srgbClr val="000000"/>
              </a:buClr>
              <a:buSzPts val="2800"/>
              <a:buChar char="•"/>
            </a:pPr>
            <a:r>
              <a:rPr lang="en-IE" sz="2800">
                <a:solidFill>
                  <a:srgbClr val="000000"/>
                </a:solidFill>
              </a:rPr>
              <a:t>Remover conteúdos: os desafios de apagar publicações antigas que podem causar problemas ou tornar-se embaraçosas no futuro.</a:t>
            </a:r>
            <a:r>
              <a:rPr lang="en-IE" sz="2800">
                <a:solidFill>
                  <a:srgbClr val="000000"/>
                </a:solidFill>
              </a:rPr>
              <a:t>.</a:t>
            </a:r>
            <a:endParaRPr/>
          </a:p>
          <a:p>
            <a:pPr indent="-457200" lvl="0" marL="457200" rtl="0" algn="l">
              <a:lnSpc>
                <a:spcPct val="115000"/>
              </a:lnSpc>
              <a:spcBef>
                <a:spcPts val="0"/>
              </a:spcBef>
              <a:spcAft>
                <a:spcPts val="0"/>
              </a:spcAft>
              <a:buClr>
                <a:srgbClr val="000000"/>
              </a:buClr>
              <a:buSzPts val="2800"/>
              <a:buChar char="•"/>
            </a:pPr>
            <a:r>
              <a:rPr lang="en-IE" sz="2800">
                <a:solidFill>
                  <a:srgbClr val="000000"/>
                </a:solidFill>
              </a:rPr>
              <a:t>Manter contas separadas: perceber porque é importante evitar ligar diferentes contas para proteger a identidade.</a:t>
            </a:r>
            <a:endParaRPr/>
          </a:p>
          <a:p>
            <a:pPr indent="-457200" lvl="0" marL="457200" rtl="0" algn="l">
              <a:lnSpc>
                <a:spcPct val="115000"/>
              </a:lnSpc>
              <a:spcBef>
                <a:spcPts val="0"/>
              </a:spcBef>
              <a:spcAft>
                <a:spcPts val="0"/>
              </a:spcAft>
              <a:buClr>
                <a:srgbClr val="000000"/>
              </a:buClr>
              <a:buSzPts val="2800"/>
              <a:buChar char="•"/>
            </a:pPr>
            <a:r>
              <a:rPr lang="en-IE" sz="2800">
                <a:solidFill>
                  <a:srgbClr val="000000"/>
                </a:solidFill>
              </a:rPr>
              <a:t>Promover positividade: como as pessoas podem ajudar-se mutuamente a criar um espaço online mais amigável.</a:t>
            </a:r>
            <a:endParaRPr/>
          </a:p>
          <a:p>
            <a:pPr indent="-457200" lvl="0" marL="457200" rtl="0" algn="l">
              <a:lnSpc>
                <a:spcPct val="115000"/>
              </a:lnSpc>
              <a:spcBef>
                <a:spcPts val="0"/>
              </a:spcBef>
              <a:spcAft>
                <a:spcPts val="0"/>
              </a:spcAft>
              <a:buClr>
                <a:srgbClr val="000000"/>
              </a:buClr>
              <a:buSzPts val="2800"/>
              <a:buChar char="•"/>
            </a:pPr>
            <a:r>
              <a:rPr lang="en-IE" sz="2800">
                <a:solidFill>
                  <a:srgbClr val="000000"/>
                </a:solidFill>
              </a:rPr>
              <a:t>Tornar a internet mais segura: compreender que, embora não seja possível parar todos os abusos online, é possível tomar medidas para tornar o ambiente digital mais seguro para todos.</a:t>
            </a:r>
            <a:endParaRPr sz="2800">
              <a:solidFill>
                <a:srgbClr val="000000"/>
              </a:solidFill>
              <a:latin typeface="Arial"/>
              <a:ea typeface="Arial"/>
              <a:cs typeface="Arial"/>
              <a:sym typeface="Arial"/>
            </a:endParaRPr>
          </a:p>
        </p:txBody>
      </p:sp>
      <p:sp>
        <p:nvSpPr>
          <p:cNvPr id="288" name="Google Shape;288;p25"/>
          <p:cNvSpPr txBox="1"/>
          <p:nvPr>
            <p:ph type="title"/>
          </p:nvPr>
        </p:nvSpPr>
        <p:spPr>
          <a:xfrm>
            <a:off x="804250" y="1737499"/>
            <a:ext cx="23105700" cy="2190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8000"/>
              <a:buFont typeface="Arial"/>
              <a:buNone/>
            </a:pPr>
            <a:r>
              <a:rPr lang="en-IE"/>
              <a:t>Estudo de Caso</a:t>
            </a:r>
            <a:r>
              <a:rPr lang="en-IE">
                <a:latin typeface="Arial"/>
                <a:ea typeface="Arial"/>
                <a:cs typeface="Arial"/>
                <a:sym typeface="Arial"/>
              </a:rPr>
              <a:t>: Between Teenagers - </a:t>
            </a:r>
            <a:r>
              <a:rPr lang="en-IE"/>
              <a:t>Manter-se seguro online</a:t>
            </a:r>
            <a:endParaRPr>
              <a:latin typeface="Arial"/>
              <a:ea typeface="Arial"/>
              <a:cs typeface="Arial"/>
              <a:sym typeface="Arial"/>
            </a:endParaRPr>
          </a:p>
        </p:txBody>
      </p:sp>
      <p:sp>
        <p:nvSpPr>
          <p:cNvPr id="289" name="Google Shape;289;p25"/>
          <p:cNvSpPr/>
          <p:nvPr/>
        </p:nvSpPr>
        <p:spPr>
          <a:xfrm>
            <a:off x="4740200" y="12074675"/>
            <a:ext cx="14573400" cy="984900"/>
          </a:xfrm>
          <a:prstGeom prst="rect">
            <a:avLst/>
          </a:prstGeom>
          <a:noFill/>
          <a:ln>
            <a:noFill/>
          </a:ln>
        </p:spPr>
        <p:txBody>
          <a:bodyPr anchorCtr="0" anchor="t" bIns="121900" lIns="243825" spcFirstLastPara="1" rIns="243825" wrap="square" tIns="121900">
            <a:spAutoFit/>
          </a:bodyPr>
          <a:lstStyle/>
          <a:p>
            <a:pPr indent="0" lvl="0" marL="0" marR="0" rtl="0" algn="ctr">
              <a:lnSpc>
                <a:spcPct val="100000"/>
              </a:lnSpc>
              <a:spcBef>
                <a:spcPts val="0"/>
              </a:spcBef>
              <a:spcAft>
                <a:spcPts val="0"/>
              </a:spcAft>
              <a:buClr>
                <a:srgbClr val="000000"/>
              </a:buClr>
              <a:buSzPts val="4800"/>
              <a:buFont typeface="Arial"/>
              <a:buNone/>
            </a:pPr>
            <a:r>
              <a:rPr b="1" lang="en-IE" sz="4800">
                <a:solidFill>
                  <a:srgbClr val="C9DFF2"/>
                </a:solidFill>
              </a:rPr>
              <a:t>Esteja atento, navegue online com cuidado</a:t>
            </a:r>
            <a:endParaRPr b="0" i="0" sz="1400" u="none" cap="none" strike="noStrike">
              <a:solidFill>
                <a:srgbClr val="000000"/>
              </a:solidFill>
              <a:latin typeface="Arial"/>
              <a:ea typeface="Arial"/>
              <a:cs typeface="Arial"/>
              <a:sym typeface="Arial"/>
            </a:endParaRPr>
          </a:p>
        </p:txBody>
      </p:sp>
      <p:pic>
        <p:nvPicPr>
          <p:cNvPr descr="Open quotation mark with solid fill" id="290" name="Google Shape;290;p25"/>
          <p:cNvPicPr preferRelativeResize="0"/>
          <p:nvPr/>
        </p:nvPicPr>
        <p:blipFill rotWithShape="1">
          <a:blip r:embed="rId3">
            <a:alphaModFix/>
          </a:blip>
          <a:srcRect b="0" l="0" r="0" t="0"/>
          <a:stretch/>
        </p:blipFill>
        <p:spPr>
          <a:xfrm>
            <a:off x="4884950" y="12368027"/>
            <a:ext cx="910847" cy="910847"/>
          </a:xfrm>
          <a:prstGeom prst="rect">
            <a:avLst/>
          </a:prstGeom>
          <a:noFill/>
          <a:ln>
            <a:noFill/>
          </a:ln>
          <a:effectLst>
            <a:outerShdw blurRad="50800" rotWithShape="0" algn="tl" dir="2700000" dist="38100">
              <a:srgbClr val="000000">
                <a:alpha val="40000"/>
              </a:srgbClr>
            </a:outerShdw>
          </a:effectLst>
        </p:spPr>
      </p:pic>
      <p:pic>
        <p:nvPicPr>
          <p:cNvPr descr="Open quotation mark with solid fill" id="291" name="Google Shape;291;p25"/>
          <p:cNvPicPr preferRelativeResize="0"/>
          <p:nvPr/>
        </p:nvPicPr>
        <p:blipFill rotWithShape="1">
          <a:blip r:embed="rId3">
            <a:alphaModFix/>
          </a:blip>
          <a:srcRect b="0" l="0" r="0" t="0"/>
          <a:stretch/>
        </p:blipFill>
        <p:spPr>
          <a:xfrm flipH="1">
            <a:off x="18154638" y="11552319"/>
            <a:ext cx="1109362" cy="1109362"/>
          </a:xfrm>
          <a:prstGeom prst="rect">
            <a:avLst/>
          </a:prstGeom>
          <a:noFill/>
          <a:ln>
            <a:noFill/>
          </a:ln>
          <a:effectLst>
            <a:outerShdw blurRad="50800" rotWithShape="0" algn="tl" dir="2700000" dist="38100">
              <a:srgbClr val="000000">
                <a:alpha val="40000"/>
              </a:srgbClr>
            </a:outerShdw>
          </a:effectLst>
        </p:spPr>
      </p:pic>
      <p:sp>
        <p:nvSpPr>
          <p:cNvPr id="292" name="Google Shape;292;p25"/>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26"/>
          <p:cNvSpPr txBox="1"/>
          <p:nvPr>
            <p:ph idx="1" type="body"/>
          </p:nvPr>
        </p:nvSpPr>
        <p:spPr>
          <a:xfrm>
            <a:off x="8161350" y="2019300"/>
            <a:ext cx="15084000" cy="10540500"/>
          </a:xfrm>
          <a:prstGeom prst="rect">
            <a:avLst/>
          </a:prstGeom>
          <a:noFill/>
          <a:ln>
            <a:noFill/>
          </a:ln>
        </p:spPr>
        <p:txBody>
          <a:bodyPr anchorCtr="0" anchor="t" bIns="0" lIns="0" spcFirstLastPara="1" rIns="0" wrap="square" tIns="0">
            <a:normAutofit lnSpcReduction="10000"/>
          </a:bodyPr>
          <a:lstStyle/>
          <a:p>
            <a:pPr indent="0" lvl="0" marL="0" rtl="0" algn="l">
              <a:lnSpc>
                <a:spcPct val="150000"/>
              </a:lnSpc>
              <a:spcBef>
                <a:spcPts val="0"/>
              </a:spcBef>
              <a:spcAft>
                <a:spcPts val="0"/>
              </a:spcAft>
              <a:buClr>
                <a:srgbClr val="323232"/>
              </a:buClr>
              <a:buSzPts val="5600"/>
              <a:buNone/>
            </a:pPr>
            <a:r>
              <a:rPr b="1" lang="en-IE" sz="3300"/>
              <a:t>Principais conclusões práticas do vídeo do estudo de caso para a segurança online</a:t>
            </a:r>
            <a:r>
              <a:rPr b="1" lang="en-IE" sz="3300">
                <a:latin typeface="Arial"/>
                <a:ea typeface="Arial"/>
                <a:cs typeface="Arial"/>
                <a:sym typeface="Arial"/>
              </a:rPr>
              <a:t>:</a:t>
            </a:r>
            <a:endParaRPr/>
          </a:p>
          <a:p>
            <a:pPr indent="0" lvl="0" marL="0" rtl="0" algn="l">
              <a:lnSpc>
                <a:spcPct val="150000"/>
              </a:lnSpc>
              <a:spcBef>
                <a:spcPts val="0"/>
              </a:spcBef>
              <a:spcAft>
                <a:spcPts val="0"/>
              </a:spcAft>
              <a:buClr>
                <a:srgbClr val="323232"/>
              </a:buClr>
              <a:buSzPts val="5600"/>
              <a:buNone/>
            </a:pPr>
            <a:r>
              <a:t/>
            </a:r>
            <a:endParaRPr b="1" sz="3300">
              <a:latin typeface="Arial"/>
              <a:ea typeface="Arial"/>
              <a:cs typeface="Arial"/>
              <a:sym typeface="Arial"/>
            </a:endParaRPr>
          </a:p>
          <a:p>
            <a:pPr indent="0" lvl="0" marL="0" rtl="0" algn="l">
              <a:lnSpc>
                <a:spcPct val="150000"/>
              </a:lnSpc>
              <a:spcBef>
                <a:spcPts val="0"/>
              </a:spcBef>
              <a:spcAft>
                <a:spcPts val="0"/>
              </a:spcAft>
              <a:buClr>
                <a:srgbClr val="323232"/>
              </a:buClr>
              <a:buSzPts val="5600"/>
              <a:buNone/>
            </a:pPr>
            <a:r>
              <a:rPr b="1" lang="en-IE" sz="2800"/>
              <a:t>Proteger a privacidade</a:t>
            </a:r>
            <a:r>
              <a:rPr lang="en-IE" sz="2800"/>
              <a:t>: </a:t>
            </a:r>
            <a:r>
              <a:rPr lang="en-IE" sz="2800"/>
              <a:t>não partilhar dados pessoais (morada, escola, número de telefone, fotografias privadas) com pessoas que não são bem conhecidas ou de confiança.</a:t>
            </a:r>
            <a:endParaRPr/>
          </a:p>
          <a:p>
            <a:pPr indent="0" lvl="0" marL="0" rtl="0" algn="l">
              <a:lnSpc>
                <a:spcPct val="150000"/>
              </a:lnSpc>
              <a:spcBef>
                <a:spcPts val="0"/>
              </a:spcBef>
              <a:spcAft>
                <a:spcPts val="0"/>
              </a:spcAft>
              <a:buClr>
                <a:srgbClr val="323232"/>
              </a:buClr>
              <a:buSzPts val="5600"/>
              <a:buNone/>
            </a:pPr>
            <a:r>
              <a:rPr b="1" lang="en-IE" sz="2800"/>
              <a:t>Pensar antes de publicar</a:t>
            </a:r>
            <a:r>
              <a:rPr b="1" lang="en-IE" sz="2800"/>
              <a:t>: </a:t>
            </a:r>
            <a:r>
              <a:rPr lang="en-IE" sz="2800"/>
              <a:t>depois de algo estar online, pode ser difícil removê-lo. Perguntar se seria aceitável que 100 desconhecidos vissem essa informação.</a:t>
            </a:r>
            <a:endParaRPr/>
          </a:p>
          <a:p>
            <a:pPr indent="0" lvl="0" marL="0" rtl="0" algn="l">
              <a:lnSpc>
                <a:spcPct val="150000"/>
              </a:lnSpc>
              <a:spcBef>
                <a:spcPts val="0"/>
              </a:spcBef>
              <a:spcAft>
                <a:spcPts val="0"/>
              </a:spcAft>
              <a:buClr>
                <a:srgbClr val="323232"/>
              </a:buClr>
              <a:buSzPts val="5600"/>
              <a:buNone/>
            </a:pPr>
            <a:r>
              <a:rPr b="1" lang="en-IE" sz="2800"/>
              <a:t>Guardar provas</a:t>
            </a:r>
            <a:r>
              <a:rPr b="1" lang="en-IE" sz="2800"/>
              <a:t>: </a:t>
            </a:r>
            <a:r>
              <a:rPr lang="en-IE" sz="2800"/>
              <a:t>guardar capturas de ecrã ou mensagens se alguém causar desconforto ou insegurança. Estas podem ser úteis caso seja necessário denunciar a situação.</a:t>
            </a:r>
            <a:endParaRPr/>
          </a:p>
          <a:p>
            <a:pPr indent="0" lvl="0" marL="0" rtl="0" algn="l">
              <a:lnSpc>
                <a:spcPct val="150000"/>
              </a:lnSpc>
              <a:spcBef>
                <a:spcPts val="0"/>
              </a:spcBef>
              <a:spcAft>
                <a:spcPts val="0"/>
              </a:spcAft>
              <a:buClr>
                <a:srgbClr val="323232"/>
              </a:buClr>
              <a:buSzPts val="5600"/>
              <a:buNone/>
            </a:pPr>
            <a:r>
              <a:rPr b="1" lang="en-IE" sz="2800"/>
              <a:t>Falar sobre o assunto</a:t>
            </a:r>
            <a:r>
              <a:rPr b="1" lang="en-IE" sz="2800"/>
              <a:t>:</a:t>
            </a:r>
            <a:r>
              <a:rPr lang="en-IE" sz="2800"/>
              <a:t> </a:t>
            </a:r>
            <a:r>
              <a:rPr lang="en-IE" sz="2800"/>
              <a:t>partilhar preocupações com um adulto, professor ou amigo de confiança. Não é necessário lidar com problemas online sozinho.</a:t>
            </a:r>
            <a:endParaRPr/>
          </a:p>
          <a:p>
            <a:pPr indent="0" lvl="0" marL="0" rtl="0" algn="l">
              <a:lnSpc>
                <a:spcPct val="150000"/>
              </a:lnSpc>
              <a:spcBef>
                <a:spcPts val="0"/>
              </a:spcBef>
              <a:spcAft>
                <a:spcPts val="0"/>
              </a:spcAft>
              <a:buClr>
                <a:srgbClr val="323232"/>
              </a:buClr>
              <a:buSzPts val="5600"/>
              <a:buNone/>
            </a:pPr>
            <a:r>
              <a:rPr b="1" lang="en-IE" sz="2800"/>
              <a:t>Ser respeitoso</a:t>
            </a:r>
            <a:r>
              <a:rPr b="1" lang="en-IE" sz="2800"/>
              <a:t>:</a:t>
            </a:r>
            <a:r>
              <a:rPr lang="en-IE" sz="2800"/>
              <a:t> </a:t>
            </a:r>
            <a:r>
              <a:rPr lang="en-IE" sz="2800"/>
              <a:t>tratar os outros online da mesma forma que se gostaria de ser tratado.</a:t>
            </a:r>
            <a:r>
              <a:rPr lang="en-IE" sz="2800"/>
              <a:t> </a:t>
            </a:r>
            <a:endParaRPr/>
          </a:p>
          <a:p>
            <a:pPr indent="0" lvl="0" marL="0" rtl="0" algn="l">
              <a:lnSpc>
                <a:spcPct val="150000"/>
              </a:lnSpc>
              <a:spcBef>
                <a:spcPts val="0"/>
              </a:spcBef>
              <a:spcAft>
                <a:spcPts val="0"/>
              </a:spcAft>
              <a:buClr>
                <a:srgbClr val="323232"/>
              </a:buClr>
              <a:buSzPts val="5600"/>
              <a:buNone/>
            </a:pPr>
            <a:r>
              <a:rPr b="1" lang="en-IE" sz="2800"/>
              <a:t>Incentivar os outros</a:t>
            </a:r>
            <a:r>
              <a:rPr b="1" lang="en-IE" sz="2800"/>
              <a:t>: </a:t>
            </a:r>
            <a:r>
              <a:rPr lang="en-IE" sz="2800"/>
              <a:t>lembrar colegas e amigos de cuidar da sua própria segurança e promover uma cultura de respeito online.</a:t>
            </a:r>
            <a:endParaRPr/>
          </a:p>
          <a:p>
            <a:pPr indent="0" lvl="0" marL="0" rtl="0" algn="l">
              <a:lnSpc>
                <a:spcPct val="150000"/>
              </a:lnSpc>
              <a:spcBef>
                <a:spcPts val="0"/>
              </a:spcBef>
              <a:spcAft>
                <a:spcPts val="0"/>
              </a:spcAft>
              <a:buClr>
                <a:srgbClr val="323232"/>
              </a:buClr>
              <a:buSzPts val="5600"/>
              <a:buNone/>
            </a:pPr>
            <a:r>
              <a:rPr b="1" lang="en-IE" sz="2800"/>
              <a:t>Manter o controlo</a:t>
            </a:r>
            <a:r>
              <a:rPr lang="en-IE" sz="2800"/>
              <a:t>: </a:t>
            </a:r>
            <a:r>
              <a:rPr lang="en-IE" sz="2800"/>
              <a:t> lembrar que é possível bloquear, silenciar ou denunciar contas que ultrapassem limites.</a:t>
            </a:r>
            <a:endParaRPr sz="2800"/>
          </a:p>
          <a:p>
            <a:pPr indent="0" lvl="0" marL="0" rtl="0" algn="l">
              <a:lnSpc>
                <a:spcPct val="150000"/>
              </a:lnSpc>
              <a:spcBef>
                <a:spcPts val="0"/>
              </a:spcBef>
              <a:spcAft>
                <a:spcPts val="0"/>
              </a:spcAft>
              <a:buClr>
                <a:srgbClr val="323232"/>
              </a:buClr>
              <a:buSzPts val="5600"/>
              <a:buNone/>
            </a:pPr>
            <a:r>
              <a:t/>
            </a:r>
            <a:endParaRPr sz="2800"/>
          </a:p>
        </p:txBody>
      </p:sp>
      <p:sp>
        <p:nvSpPr>
          <p:cNvPr id="298" name="Google Shape;298;p26"/>
          <p:cNvSpPr txBox="1"/>
          <p:nvPr>
            <p:ph type="title"/>
          </p:nvPr>
        </p:nvSpPr>
        <p:spPr>
          <a:xfrm>
            <a:off x="528917" y="2019300"/>
            <a:ext cx="5700433"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lt1"/>
              </a:buClr>
              <a:buSzPts val="6000"/>
              <a:buFont typeface="Arial"/>
              <a:buNone/>
            </a:pPr>
            <a:r>
              <a:rPr b="1" lang="en-IE" sz="6000"/>
              <a:t>Prática Recomendada</a:t>
            </a:r>
            <a:endParaRPr b="1">
              <a:latin typeface="Arial"/>
              <a:ea typeface="Arial"/>
              <a:cs typeface="Arial"/>
              <a:sym typeface="Arial"/>
            </a:endParaRPr>
          </a:p>
        </p:txBody>
      </p:sp>
      <p:sp>
        <p:nvSpPr>
          <p:cNvPr id="299" name="Google Shape;299;p26"/>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9"/>
          <p:cNvSpPr txBox="1"/>
          <p:nvPr>
            <p:ph type="title"/>
          </p:nvPr>
        </p:nvSpPr>
        <p:spPr>
          <a:xfrm>
            <a:off x="761999" y="1524000"/>
            <a:ext cx="22860001" cy="2021633"/>
          </a:xfrm>
          <a:prstGeom prst="rect">
            <a:avLst/>
          </a:prstGeom>
          <a:noFill/>
          <a:ln>
            <a:noFill/>
          </a:ln>
        </p:spPr>
        <p:txBody>
          <a:bodyPr anchorCtr="0" anchor="t" bIns="0" lIns="0" spcFirstLastPara="1" rIns="0" wrap="square" tIns="0">
            <a:normAutofit/>
          </a:bodyPr>
          <a:lstStyle/>
          <a:p>
            <a:pPr indent="0" lvl="0" marL="0" rtl="0" algn="ctr">
              <a:lnSpc>
                <a:spcPct val="90000"/>
              </a:lnSpc>
              <a:spcBef>
                <a:spcPts val="0"/>
              </a:spcBef>
              <a:spcAft>
                <a:spcPts val="0"/>
              </a:spcAft>
              <a:buClr>
                <a:schemeClr val="accent1"/>
              </a:buClr>
              <a:buSzPts val="8000"/>
              <a:buFont typeface="Arial"/>
              <a:buNone/>
            </a:pPr>
            <a:r>
              <a:rPr lang="en-IE"/>
              <a:t>Sabia que</a:t>
            </a:r>
            <a:r>
              <a:rPr lang="en-IE">
                <a:latin typeface="Arial"/>
                <a:ea typeface="Arial"/>
                <a:cs typeface="Arial"/>
                <a:sym typeface="Arial"/>
              </a:rPr>
              <a:t>?</a:t>
            </a:r>
            <a:endParaRPr>
              <a:latin typeface="Arial"/>
              <a:ea typeface="Arial"/>
              <a:cs typeface="Arial"/>
              <a:sym typeface="Arial"/>
            </a:endParaRPr>
          </a:p>
        </p:txBody>
      </p:sp>
      <p:pic>
        <p:nvPicPr>
          <p:cNvPr descr="Badge Question Mark with solid fill" id="306" name="Google Shape;306;p29"/>
          <p:cNvPicPr preferRelativeResize="0"/>
          <p:nvPr/>
        </p:nvPicPr>
        <p:blipFill rotWithShape="1">
          <a:blip r:embed="rId3">
            <a:alphaModFix/>
          </a:blip>
          <a:srcRect b="0" l="0" r="0" t="0"/>
          <a:stretch/>
        </p:blipFill>
        <p:spPr>
          <a:xfrm>
            <a:off x="2032000" y="340268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307" name="Google Shape;307;p29"/>
          <p:cNvPicPr preferRelativeResize="0"/>
          <p:nvPr/>
        </p:nvPicPr>
        <p:blipFill rotWithShape="1">
          <a:blip r:embed="rId3">
            <a:alphaModFix/>
          </a:blip>
          <a:srcRect b="0" l="0" r="0" t="0"/>
          <a:stretch/>
        </p:blipFill>
        <p:spPr>
          <a:xfrm>
            <a:off x="10566400" y="340268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308" name="Google Shape;308;p29"/>
          <p:cNvPicPr preferRelativeResize="0"/>
          <p:nvPr/>
        </p:nvPicPr>
        <p:blipFill rotWithShape="1">
          <a:blip r:embed="rId3">
            <a:alphaModFix/>
          </a:blip>
          <a:srcRect b="0" l="0" r="0" t="0"/>
          <a:stretch/>
        </p:blipFill>
        <p:spPr>
          <a:xfrm>
            <a:off x="18930663" y="3402680"/>
            <a:ext cx="2880000" cy="2880000"/>
          </a:xfrm>
          <a:prstGeom prst="rect">
            <a:avLst/>
          </a:prstGeom>
          <a:noFill/>
          <a:ln>
            <a:noFill/>
          </a:ln>
          <a:effectLst>
            <a:outerShdw blurRad="50800" rotWithShape="0" algn="tl" dir="2700000" dist="38100">
              <a:srgbClr val="000000">
                <a:alpha val="40000"/>
              </a:srgbClr>
            </a:outerShdw>
          </a:effectLst>
        </p:spPr>
      </p:pic>
      <p:sp>
        <p:nvSpPr>
          <p:cNvPr id="309" name="Google Shape;309;p29"/>
          <p:cNvSpPr txBox="1"/>
          <p:nvPr/>
        </p:nvSpPr>
        <p:spPr>
          <a:xfrm>
            <a:off x="1854200" y="6163942"/>
            <a:ext cx="3727500" cy="1139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en-IE" sz="6800" u="none" cap="none" strike="noStrike">
                <a:solidFill>
                  <a:schemeClr val="dk1"/>
                </a:solidFill>
                <a:latin typeface="Arial"/>
                <a:ea typeface="Arial"/>
                <a:cs typeface="Arial"/>
                <a:sym typeface="Arial"/>
              </a:rPr>
              <a:t>Facto #1</a:t>
            </a:r>
            <a:endParaRPr b="0" i="0" sz="6800" u="none" cap="none" strike="noStrike">
              <a:solidFill>
                <a:srgbClr val="000000"/>
              </a:solidFill>
              <a:latin typeface="Arial"/>
              <a:ea typeface="Arial"/>
              <a:cs typeface="Arial"/>
              <a:sym typeface="Arial"/>
            </a:endParaRPr>
          </a:p>
        </p:txBody>
      </p:sp>
      <p:sp>
        <p:nvSpPr>
          <p:cNvPr id="310" name="Google Shape;310;p29"/>
          <p:cNvSpPr txBox="1"/>
          <p:nvPr/>
        </p:nvSpPr>
        <p:spPr>
          <a:xfrm>
            <a:off x="10056156" y="6100815"/>
            <a:ext cx="3900600" cy="1139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en-IE" sz="6800" u="none" cap="none" strike="noStrike">
                <a:solidFill>
                  <a:schemeClr val="dk1"/>
                </a:solidFill>
                <a:latin typeface="Arial"/>
                <a:ea typeface="Arial"/>
                <a:cs typeface="Arial"/>
                <a:sym typeface="Arial"/>
              </a:rPr>
              <a:t>Facto #2</a:t>
            </a:r>
            <a:endParaRPr b="0" i="0" sz="6800" u="none" cap="none" strike="noStrike">
              <a:solidFill>
                <a:srgbClr val="000000"/>
              </a:solidFill>
              <a:latin typeface="Arial"/>
              <a:ea typeface="Arial"/>
              <a:cs typeface="Arial"/>
              <a:sym typeface="Arial"/>
            </a:endParaRPr>
          </a:p>
        </p:txBody>
      </p:sp>
      <p:sp>
        <p:nvSpPr>
          <p:cNvPr id="311" name="Google Shape;311;p29"/>
          <p:cNvSpPr txBox="1"/>
          <p:nvPr/>
        </p:nvSpPr>
        <p:spPr>
          <a:xfrm>
            <a:off x="18515288" y="5925034"/>
            <a:ext cx="3727500" cy="1139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en-IE" sz="6800" u="none" cap="none" strike="noStrike">
                <a:solidFill>
                  <a:schemeClr val="dk1"/>
                </a:solidFill>
                <a:latin typeface="Arial"/>
                <a:ea typeface="Arial"/>
                <a:cs typeface="Arial"/>
                <a:sym typeface="Arial"/>
              </a:rPr>
              <a:t>Facto #3</a:t>
            </a:r>
            <a:endParaRPr b="0" i="0" sz="6800" u="none" cap="none" strike="noStrike">
              <a:solidFill>
                <a:srgbClr val="000000"/>
              </a:solidFill>
              <a:latin typeface="Arial"/>
              <a:ea typeface="Arial"/>
              <a:cs typeface="Arial"/>
              <a:sym typeface="Arial"/>
            </a:endParaRPr>
          </a:p>
        </p:txBody>
      </p:sp>
      <p:sp>
        <p:nvSpPr>
          <p:cNvPr id="312" name="Google Shape;312;p29"/>
          <p:cNvSpPr txBox="1"/>
          <p:nvPr/>
        </p:nvSpPr>
        <p:spPr>
          <a:xfrm>
            <a:off x="762000" y="7635704"/>
            <a:ext cx="6018900" cy="354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lang="en-IE" sz="2800">
                <a:solidFill>
                  <a:schemeClr val="dk1"/>
                </a:solidFill>
              </a:rPr>
              <a:t>Em 2021, a Hotline.ie classificou 14.772 denúncias públicas relacionadas com material de abuso sexual infantil online, o que representa 25% mais material classificado e removido do que nos 21 anos anteriores combinados. (Hotline.ie, 2022)</a:t>
            </a:r>
            <a:endParaRPr b="0" i="0" sz="2800" u="none" cap="none" strike="noStrike">
              <a:solidFill>
                <a:srgbClr val="000000"/>
              </a:solidFill>
              <a:latin typeface="Arial"/>
              <a:ea typeface="Arial"/>
              <a:cs typeface="Arial"/>
              <a:sym typeface="Arial"/>
            </a:endParaRPr>
          </a:p>
        </p:txBody>
      </p:sp>
      <p:sp>
        <p:nvSpPr>
          <p:cNvPr id="313" name="Google Shape;313;p29"/>
          <p:cNvSpPr txBox="1"/>
          <p:nvPr/>
        </p:nvSpPr>
        <p:spPr>
          <a:xfrm>
            <a:off x="9182547" y="7616126"/>
            <a:ext cx="6018900" cy="2678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lang="en-IE" sz="2800">
                <a:solidFill>
                  <a:schemeClr val="dk1"/>
                </a:solidFill>
              </a:rPr>
              <a:t>Um relatório na Irlanda revelou que 61% das crianças foram contactadas por um desconhecido num jogo online e que 33% jogaram com desconhecidos. (Beresford et al., 2023)</a:t>
            </a:r>
            <a:endParaRPr b="0" i="0" sz="2800" u="none" cap="none" strike="noStrike">
              <a:solidFill>
                <a:srgbClr val="000000"/>
              </a:solidFill>
              <a:latin typeface="Arial"/>
              <a:ea typeface="Arial"/>
              <a:cs typeface="Arial"/>
              <a:sym typeface="Arial"/>
            </a:endParaRPr>
          </a:p>
        </p:txBody>
      </p:sp>
      <p:sp>
        <p:nvSpPr>
          <p:cNvPr id="314" name="Google Shape;314;p29"/>
          <p:cNvSpPr txBox="1"/>
          <p:nvPr/>
        </p:nvSpPr>
        <p:spPr>
          <a:xfrm>
            <a:off x="18843351" y="7492752"/>
            <a:ext cx="3606900" cy="3109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lang="en-IE" sz="2800">
                <a:solidFill>
                  <a:schemeClr val="dk1"/>
                </a:solidFill>
              </a:rPr>
              <a:t>Os serviços de videochamada têm limites de idade - a idade mínima para utilizar WhatsApp, Zoom e Microsoft Teams é 16+.</a:t>
            </a:r>
            <a:endParaRPr b="0" i="0" sz="2800" u="none" cap="none" strike="noStrike">
              <a:solidFill>
                <a:srgbClr val="000000"/>
              </a:solidFill>
              <a:latin typeface="Arial"/>
              <a:ea typeface="Arial"/>
              <a:cs typeface="Arial"/>
              <a:sym typeface="Arial"/>
            </a:endParaRPr>
          </a:p>
        </p:txBody>
      </p:sp>
      <p:sp>
        <p:nvSpPr>
          <p:cNvPr id="315" name="Google Shape;315;p29"/>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descr="List with solid fill" id="321" name="Google Shape;321;p30"/>
          <p:cNvPicPr preferRelativeResize="0"/>
          <p:nvPr/>
        </p:nvPicPr>
        <p:blipFill rotWithShape="1">
          <a:blip r:embed="rId3">
            <a:alphaModFix/>
          </a:blip>
          <a:srcRect b="0" l="0" r="0" t="0"/>
          <a:stretch/>
        </p:blipFill>
        <p:spPr>
          <a:xfrm>
            <a:off x="9597046" y="1775012"/>
            <a:ext cx="10519754" cy="10519754"/>
          </a:xfrm>
          <a:prstGeom prst="rect">
            <a:avLst/>
          </a:prstGeom>
          <a:noFill/>
          <a:ln>
            <a:noFill/>
          </a:ln>
        </p:spPr>
      </p:pic>
      <p:sp>
        <p:nvSpPr>
          <p:cNvPr id="322" name="Google Shape;322;p30"/>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lt1"/>
              </a:buClr>
              <a:buSzPts val="8000"/>
              <a:buFont typeface="Arial"/>
              <a:buNone/>
            </a:pPr>
            <a:r>
              <a:rPr b="1" lang="en-IE"/>
              <a:t>Hora do Quiz</a:t>
            </a:r>
            <a:endParaRPr b="1">
              <a:latin typeface="Arial"/>
              <a:ea typeface="Arial"/>
              <a:cs typeface="Arial"/>
              <a:sym typeface="Arial"/>
            </a:endParaRPr>
          </a:p>
        </p:txBody>
      </p:sp>
      <p:sp>
        <p:nvSpPr>
          <p:cNvPr id="323" name="Google Shape;323;p30"/>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descr="Badge 1 with solid fill" id="329" name="Google Shape;329;p31"/>
          <p:cNvPicPr preferRelativeResize="0"/>
          <p:nvPr/>
        </p:nvPicPr>
        <p:blipFill rotWithShape="1">
          <a:blip r:embed="rId3">
            <a:alphaModFix/>
          </a:blip>
          <a:srcRect b="0" l="0" r="0" t="0"/>
          <a:stretch/>
        </p:blipFill>
        <p:spPr>
          <a:xfrm>
            <a:off x="1769035" y="3068917"/>
            <a:ext cx="2438400" cy="2438400"/>
          </a:xfrm>
          <a:prstGeom prst="rect">
            <a:avLst/>
          </a:prstGeom>
          <a:noFill/>
          <a:ln>
            <a:noFill/>
          </a:ln>
          <a:effectLst>
            <a:outerShdw blurRad="50800" rotWithShape="0" algn="tl" dir="2700000" dist="38100">
              <a:srgbClr val="000000">
                <a:alpha val="40000"/>
              </a:srgbClr>
            </a:outerShdw>
          </a:effectLst>
        </p:spPr>
      </p:pic>
      <p:sp>
        <p:nvSpPr>
          <p:cNvPr id="330" name="Google Shape;330;p31"/>
          <p:cNvSpPr txBox="1"/>
          <p:nvPr>
            <p:ph idx="1" type="body"/>
          </p:nvPr>
        </p:nvSpPr>
        <p:spPr>
          <a:xfrm>
            <a:off x="8491537" y="1524000"/>
            <a:ext cx="14536413" cy="10172700"/>
          </a:xfrm>
          <a:prstGeom prst="rect">
            <a:avLst/>
          </a:prstGeom>
          <a:noFill/>
          <a:ln>
            <a:noFill/>
          </a:ln>
        </p:spPr>
        <p:txBody>
          <a:bodyPr anchorCtr="0" anchor="ctr" bIns="0" lIns="0" spcFirstLastPara="1" rIns="0" wrap="square" tIns="0">
            <a:normAutofit/>
          </a:bodyPr>
          <a:lstStyle/>
          <a:p>
            <a:pPr indent="0" lvl="0" marL="0" rtl="0" algn="l">
              <a:lnSpc>
                <a:spcPct val="150000"/>
              </a:lnSpc>
              <a:spcBef>
                <a:spcPts val="0"/>
              </a:spcBef>
              <a:spcAft>
                <a:spcPts val="0"/>
              </a:spcAft>
              <a:buSzPts val="2800"/>
              <a:buNone/>
            </a:pPr>
            <a:r>
              <a:rPr lang="en-IE" sz="2800"/>
              <a:t>Associe um tipo de comunicação digital ao seu principal uso</a:t>
            </a:r>
            <a:r>
              <a:rPr lang="en-IE" sz="2800"/>
              <a:t>!</a:t>
            </a:r>
            <a:endParaRPr/>
          </a:p>
          <a:p>
            <a:pPr indent="0" lvl="0" marL="0" rtl="0" algn="l">
              <a:lnSpc>
                <a:spcPct val="150000"/>
              </a:lnSpc>
              <a:spcBef>
                <a:spcPts val="0"/>
              </a:spcBef>
              <a:spcAft>
                <a:spcPts val="0"/>
              </a:spcAft>
              <a:buSzPts val="2800"/>
              <a:buNone/>
            </a:pPr>
            <a:r>
              <a:t/>
            </a:r>
            <a:endParaRPr sz="2800"/>
          </a:p>
          <a:p>
            <a:pPr indent="-914400" lvl="0" marL="914400" rtl="0" algn="l">
              <a:lnSpc>
                <a:spcPct val="150000"/>
              </a:lnSpc>
              <a:spcBef>
                <a:spcPts val="0"/>
              </a:spcBef>
              <a:spcAft>
                <a:spcPts val="0"/>
              </a:spcAft>
              <a:buSzPts val="2800"/>
              <a:buFont typeface="Arial"/>
              <a:buAutoNum type="arabicPeriod"/>
            </a:pPr>
            <a:r>
              <a:rPr lang="en-IE" sz="2800"/>
              <a:t>Mensagens instantâneas - Utilizadas principalmente para anúncios no local de trabalho e relatórios formais..</a:t>
            </a:r>
            <a:endParaRPr/>
          </a:p>
          <a:p>
            <a:pPr indent="-914400" lvl="0" marL="914400" rtl="0" algn="l">
              <a:lnSpc>
                <a:spcPct val="150000"/>
              </a:lnSpc>
              <a:spcBef>
                <a:spcPts val="0"/>
              </a:spcBef>
              <a:spcAft>
                <a:spcPts val="0"/>
              </a:spcAft>
              <a:buClr>
                <a:srgbClr val="323232"/>
              </a:buClr>
              <a:buSzPts val="2800"/>
              <a:buFont typeface="Arial"/>
              <a:buAutoNum type="arabicPeriod"/>
            </a:pPr>
            <a:r>
              <a:rPr lang="en-IE" sz="2800">
                <a:highlight>
                  <a:srgbClr val="00FF00"/>
                </a:highlight>
              </a:rPr>
              <a:t>Redes Sociais</a:t>
            </a:r>
            <a:r>
              <a:rPr lang="en-IE" sz="2800">
                <a:highlight>
                  <a:srgbClr val="00FF00"/>
                </a:highlight>
              </a:rPr>
              <a:t> - Permitem às empresas envolver-se criativamente com públicos mais jovens através de tendências.</a:t>
            </a:r>
            <a:endParaRPr/>
          </a:p>
          <a:p>
            <a:pPr indent="-914400" lvl="0" marL="914400" rtl="0" algn="l">
              <a:lnSpc>
                <a:spcPct val="150000"/>
              </a:lnSpc>
              <a:spcBef>
                <a:spcPts val="0"/>
              </a:spcBef>
              <a:spcAft>
                <a:spcPts val="0"/>
              </a:spcAft>
              <a:buClr>
                <a:srgbClr val="323232"/>
              </a:buClr>
              <a:buSzPts val="2800"/>
              <a:buFont typeface="Arial"/>
              <a:buAutoNum type="arabicPeriod"/>
            </a:pPr>
            <a:r>
              <a:rPr lang="en-IE" sz="2800"/>
              <a:t>Email - </a:t>
            </a:r>
            <a:r>
              <a:rPr lang="en-IE" sz="2800"/>
              <a:t>Mais adequado para partilhar memes e conversas informais em tempo real</a:t>
            </a:r>
            <a:r>
              <a:rPr lang="en-IE" sz="2800"/>
              <a:t>.</a:t>
            </a:r>
            <a:endParaRPr/>
          </a:p>
          <a:p>
            <a:pPr indent="-914400" lvl="0" marL="914400" rtl="0" algn="l">
              <a:lnSpc>
                <a:spcPct val="150000"/>
              </a:lnSpc>
              <a:spcBef>
                <a:spcPts val="0"/>
              </a:spcBef>
              <a:spcAft>
                <a:spcPts val="0"/>
              </a:spcAft>
              <a:buClr>
                <a:srgbClr val="323232"/>
              </a:buClr>
              <a:buSzPts val="2800"/>
              <a:buFont typeface="Arial"/>
              <a:buAutoNum type="arabicPeriod"/>
            </a:pPr>
            <a:r>
              <a:rPr lang="en-IE" sz="2800"/>
              <a:t>Videoconferência - </a:t>
            </a:r>
            <a:r>
              <a:rPr lang="en-IE" sz="2800"/>
              <a:t>Principalmente para navegar em feeds e partilhar selfies.</a:t>
            </a:r>
            <a:r>
              <a:rPr lang="en-IE" sz="2800"/>
              <a:t>.</a:t>
            </a:r>
            <a:endParaRPr/>
          </a:p>
          <a:p>
            <a:pPr indent="0" lvl="0" marL="0" rtl="0" algn="l">
              <a:lnSpc>
                <a:spcPct val="150000"/>
              </a:lnSpc>
              <a:spcBef>
                <a:spcPts val="0"/>
              </a:spcBef>
              <a:spcAft>
                <a:spcPts val="0"/>
              </a:spcAft>
              <a:buClr>
                <a:srgbClr val="323232"/>
              </a:buClr>
              <a:buSzPts val="5600"/>
              <a:buNone/>
            </a:pPr>
            <a:r>
              <a:t/>
            </a:r>
            <a:endParaRPr sz="2800"/>
          </a:p>
          <a:p>
            <a:pPr indent="0" lvl="0" marL="0" rtl="0" algn="l">
              <a:lnSpc>
                <a:spcPct val="150000"/>
              </a:lnSpc>
              <a:spcBef>
                <a:spcPts val="0"/>
              </a:spcBef>
              <a:spcAft>
                <a:spcPts val="0"/>
              </a:spcAft>
              <a:buClr>
                <a:srgbClr val="323232"/>
              </a:buClr>
              <a:buSzPts val="5600"/>
              <a:buNone/>
            </a:pPr>
            <a:r>
              <a:rPr lang="en-IE" sz="2800">
                <a:highlight>
                  <a:srgbClr val="00FF00"/>
                </a:highlight>
              </a:rPr>
              <a:t>Reposta Correta</a:t>
            </a:r>
            <a:r>
              <a:rPr lang="en-IE" sz="2800">
                <a:highlight>
                  <a:srgbClr val="00FF00"/>
                </a:highlight>
              </a:rPr>
              <a:t>: 2. Redes sociais - p</a:t>
            </a:r>
            <a:r>
              <a:rPr lang="en-IE" sz="2800">
                <a:highlight>
                  <a:srgbClr val="00FF00"/>
                </a:highlight>
              </a:rPr>
              <a:t>ermitem às empresas envolver-se criativamente com públicos mais jovens através de tendências.</a:t>
            </a:r>
            <a:r>
              <a:rPr lang="en-IE" sz="2800">
                <a:highlight>
                  <a:srgbClr val="00FF00"/>
                </a:highlight>
              </a:rPr>
              <a:t> </a:t>
            </a:r>
            <a:r>
              <a:rPr lang="en-IE" sz="2800"/>
              <a:t>As mensagens instantâneas são normalmente usadas para comunicação informal, o email não é utilizado para conversas em tempo real e não é possível navegar em feeds na maioria das ferramentas de videoconferência.</a:t>
            </a:r>
            <a:endParaRPr sz="2800"/>
          </a:p>
        </p:txBody>
      </p:sp>
      <p:sp>
        <p:nvSpPr>
          <p:cNvPr id="331" name="Google Shape;331;p31"/>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4"/>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Clr>
                <a:schemeClr val="accent2"/>
              </a:buClr>
              <a:buSzPts val="10400"/>
              <a:buFont typeface="Arial"/>
              <a:buNone/>
            </a:pPr>
            <a:r>
              <a:rPr lang="en-IE" sz="10400"/>
              <a:t>Teoria </a:t>
            </a:r>
            <a:br>
              <a:rPr lang="en-IE" sz="10400"/>
            </a:br>
            <a:r>
              <a:rPr lang="en-IE" sz="10400"/>
              <a:t>Introdutória</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descr="Badge with solid fill" id="336" name="Google Shape;336;p32"/>
          <p:cNvPicPr preferRelativeResize="0"/>
          <p:nvPr/>
        </p:nvPicPr>
        <p:blipFill rotWithShape="1">
          <a:blip r:embed="rId3">
            <a:alphaModFix/>
          </a:blip>
          <a:srcRect b="0" l="0" r="0" t="0"/>
          <a:stretch/>
        </p:blipFill>
        <p:spPr>
          <a:xfrm>
            <a:off x="1769036" y="3015130"/>
            <a:ext cx="2438400" cy="2438400"/>
          </a:xfrm>
          <a:prstGeom prst="rect">
            <a:avLst/>
          </a:prstGeom>
          <a:noFill/>
          <a:ln>
            <a:noFill/>
          </a:ln>
          <a:effectLst>
            <a:outerShdw blurRad="50800" rotWithShape="0" algn="tl" dir="2700000" dist="38100">
              <a:srgbClr val="000000">
                <a:alpha val="40000"/>
              </a:srgbClr>
            </a:outerShdw>
          </a:effectLst>
        </p:spPr>
      </p:pic>
      <p:sp>
        <p:nvSpPr>
          <p:cNvPr id="337" name="Google Shape;337;p32"/>
          <p:cNvSpPr txBox="1"/>
          <p:nvPr/>
        </p:nvSpPr>
        <p:spPr>
          <a:xfrm>
            <a:off x="8491553" y="1524000"/>
            <a:ext cx="15033000" cy="10172700"/>
          </a:xfrm>
          <a:prstGeom prst="rect">
            <a:avLst/>
          </a:prstGeom>
          <a:noFill/>
          <a:ln>
            <a:noFill/>
          </a:ln>
        </p:spPr>
        <p:txBody>
          <a:bodyPr anchorCtr="0" anchor="ctr" bIns="0" lIns="0" spcFirstLastPara="1" rIns="0" wrap="square" tIns="0">
            <a:normAutofit/>
          </a:bodyPr>
          <a:lstStyle/>
          <a:p>
            <a:pPr indent="0" lvl="0" marL="0" rtl="0" algn="l">
              <a:lnSpc>
                <a:spcPct val="150000"/>
              </a:lnSpc>
              <a:spcBef>
                <a:spcPts val="0"/>
              </a:spcBef>
              <a:spcAft>
                <a:spcPts val="0"/>
              </a:spcAft>
              <a:buClr>
                <a:schemeClr val="dk1"/>
              </a:buClr>
              <a:buSzPts val="1100"/>
              <a:buFont typeface="Arial"/>
              <a:buNone/>
            </a:pPr>
            <a:r>
              <a:rPr lang="en-IE" sz="2800">
                <a:solidFill>
                  <a:srgbClr val="323232"/>
                </a:solidFill>
              </a:rPr>
              <a:t>Recebe uma mensagem direta (DM) no Instagram de alguém que diz ser colega de turma.</a:t>
            </a:r>
            <a:endParaRPr sz="2800">
              <a:solidFill>
                <a:srgbClr val="323232"/>
              </a:solidFill>
            </a:endParaRPr>
          </a:p>
          <a:p>
            <a:pPr indent="0" lvl="0" marL="0" marR="0" rtl="0" algn="l">
              <a:lnSpc>
                <a:spcPct val="150000"/>
              </a:lnSpc>
              <a:spcBef>
                <a:spcPts val="0"/>
              </a:spcBef>
              <a:spcAft>
                <a:spcPts val="0"/>
              </a:spcAft>
              <a:buClr>
                <a:srgbClr val="000000"/>
              </a:buClr>
              <a:buSzPts val="2800"/>
              <a:buFont typeface="Arial"/>
              <a:buNone/>
            </a:pPr>
            <a:r>
              <a:rPr lang="en-IE" sz="2800">
                <a:solidFill>
                  <a:srgbClr val="323232"/>
                </a:solidFill>
              </a:rPr>
              <a:t>Essa pessoa partilha um link que parece levar para a página de login do TikTok e pede para iniciar sessão. Depois de introduzir os dados, a conta é roubada. Que tipo de burla online é esta?</a:t>
            </a:r>
            <a:endParaRPr sz="2800">
              <a:solidFill>
                <a:srgbClr val="323232"/>
              </a:solidFill>
            </a:endParaRPr>
          </a:p>
          <a:p>
            <a:pPr indent="-736600" lvl="0" marL="914400" marR="0" rtl="0" algn="l">
              <a:lnSpc>
                <a:spcPct val="150000"/>
              </a:lnSpc>
              <a:spcBef>
                <a:spcPts val="0"/>
              </a:spcBef>
              <a:spcAft>
                <a:spcPts val="0"/>
              </a:spcAft>
              <a:buClr>
                <a:srgbClr val="323232"/>
              </a:buClr>
              <a:buSzPts val="2800"/>
              <a:buFont typeface="Arial"/>
              <a:buNone/>
            </a:pPr>
            <a:r>
              <a:t/>
            </a:r>
            <a:endParaRPr b="0" i="0" sz="2800" u="none" cap="none" strike="noStrike">
              <a:solidFill>
                <a:srgbClr val="323232"/>
              </a:solidFill>
              <a:latin typeface="Arial"/>
              <a:ea typeface="Arial"/>
              <a:cs typeface="Arial"/>
              <a:sym typeface="Arial"/>
            </a:endParaRPr>
          </a:p>
          <a:p>
            <a:pPr indent="-914400" lvl="0" marL="914400" marR="0" rtl="0" algn="l">
              <a:lnSpc>
                <a:spcPct val="150000"/>
              </a:lnSpc>
              <a:spcBef>
                <a:spcPts val="0"/>
              </a:spcBef>
              <a:spcAft>
                <a:spcPts val="0"/>
              </a:spcAft>
              <a:buClr>
                <a:srgbClr val="323232"/>
              </a:buClr>
              <a:buSzPts val="2800"/>
              <a:buFont typeface="Arial"/>
              <a:buAutoNum type="arabicPeriod"/>
            </a:pPr>
            <a:r>
              <a:rPr lang="en-IE" sz="2800">
                <a:solidFill>
                  <a:srgbClr val="323232"/>
                </a:solidFill>
              </a:rPr>
              <a:t>Recrutamento de “Money Mule”</a:t>
            </a:r>
            <a:endParaRPr b="0" i="0" sz="1400" u="none" cap="none" strike="noStrike">
              <a:solidFill>
                <a:srgbClr val="000000"/>
              </a:solidFill>
              <a:latin typeface="Arial"/>
              <a:ea typeface="Arial"/>
              <a:cs typeface="Arial"/>
              <a:sym typeface="Arial"/>
            </a:endParaRPr>
          </a:p>
          <a:p>
            <a:pPr indent="-914400" lvl="0" marL="914400" marR="0" rtl="0" algn="l">
              <a:lnSpc>
                <a:spcPct val="150000"/>
              </a:lnSpc>
              <a:spcBef>
                <a:spcPts val="0"/>
              </a:spcBef>
              <a:spcAft>
                <a:spcPts val="0"/>
              </a:spcAft>
              <a:buClr>
                <a:srgbClr val="323232"/>
              </a:buClr>
              <a:buSzPts val="2800"/>
              <a:buFont typeface="Arial"/>
              <a:buAutoNum type="arabicPeriod"/>
            </a:pPr>
            <a:r>
              <a:rPr lang="en-IE" sz="2800">
                <a:solidFill>
                  <a:srgbClr val="323232"/>
                </a:solidFill>
              </a:rPr>
              <a:t>Burla romântica / Catfishing</a:t>
            </a:r>
            <a:endParaRPr b="0" i="0" sz="1400" u="none" cap="none" strike="noStrike">
              <a:solidFill>
                <a:srgbClr val="000000"/>
              </a:solidFill>
              <a:latin typeface="Arial"/>
              <a:ea typeface="Arial"/>
              <a:cs typeface="Arial"/>
              <a:sym typeface="Arial"/>
            </a:endParaRPr>
          </a:p>
          <a:p>
            <a:pPr indent="-914400" lvl="0" marL="914400" marR="0" rtl="0" algn="l">
              <a:lnSpc>
                <a:spcPct val="150000"/>
              </a:lnSpc>
              <a:spcBef>
                <a:spcPts val="0"/>
              </a:spcBef>
              <a:spcAft>
                <a:spcPts val="0"/>
              </a:spcAft>
              <a:buClr>
                <a:srgbClr val="323232"/>
              </a:buClr>
              <a:buSzPts val="2800"/>
              <a:buFont typeface="Arial"/>
              <a:buAutoNum type="arabicPeriod"/>
            </a:pPr>
            <a:r>
              <a:rPr lang="en-IE" sz="2800">
                <a:solidFill>
                  <a:srgbClr val="323232"/>
                </a:solidFill>
              </a:rPr>
              <a:t>Impersonação e engenharia social</a:t>
            </a:r>
            <a:endParaRPr b="0" i="0" sz="1400" u="none" cap="none" strike="noStrike">
              <a:solidFill>
                <a:srgbClr val="000000"/>
              </a:solidFill>
              <a:latin typeface="Arial"/>
              <a:ea typeface="Arial"/>
              <a:cs typeface="Arial"/>
              <a:sym typeface="Arial"/>
            </a:endParaRPr>
          </a:p>
          <a:p>
            <a:pPr indent="-914400" lvl="0" marL="914400" marR="0" rtl="0" algn="l">
              <a:lnSpc>
                <a:spcPct val="150000"/>
              </a:lnSpc>
              <a:spcBef>
                <a:spcPts val="0"/>
              </a:spcBef>
              <a:spcAft>
                <a:spcPts val="0"/>
              </a:spcAft>
              <a:buClr>
                <a:srgbClr val="323232"/>
              </a:buClr>
              <a:buSzPts val="2800"/>
              <a:buFont typeface="Arial"/>
              <a:buAutoNum type="arabicPeriod"/>
            </a:pPr>
            <a:r>
              <a:rPr b="0" i="0" lang="en-IE" sz="2800" u="none" cap="none" strike="noStrike">
                <a:solidFill>
                  <a:srgbClr val="323232"/>
                </a:solidFill>
                <a:highlight>
                  <a:srgbClr val="00FF00"/>
                </a:highlight>
                <a:latin typeface="Arial"/>
                <a:ea typeface="Arial"/>
                <a:cs typeface="Arial"/>
                <a:sym typeface="Arial"/>
              </a:rPr>
              <a:t>Phishing</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800"/>
              <a:buFont typeface="Arial"/>
              <a:buNone/>
            </a:pPr>
            <a:r>
              <a:t/>
            </a:r>
            <a:endParaRPr b="0" i="0" sz="2800" u="none" cap="none" strike="noStrike">
              <a:solidFill>
                <a:srgbClr val="323232"/>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800"/>
              <a:buFont typeface="Arial"/>
              <a:buNone/>
            </a:pPr>
            <a:r>
              <a:t/>
            </a:r>
            <a:endParaRPr b="0" i="0" sz="2800" u="none" cap="none" strike="noStrike">
              <a:solidFill>
                <a:srgbClr val="323232"/>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800"/>
              <a:buFont typeface="Arial"/>
              <a:buNone/>
            </a:pPr>
            <a:r>
              <a:rPr lang="en-IE" sz="2800">
                <a:solidFill>
                  <a:srgbClr val="323232"/>
                </a:solidFill>
                <a:highlight>
                  <a:srgbClr val="00FF00"/>
                </a:highlight>
              </a:rPr>
              <a:t>Reposta Correta</a:t>
            </a:r>
            <a:r>
              <a:rPr b="0" i="0" lang="en-IE" sz="2800" u="none" cap="none" strike="noStrike">
                <a:solidFill>
                  <a:srgbClr val="323232"/>
                </a:solidFill>
                <a:highlight>
                  <a:srgbClr val="00FF00"/>
                </a:highlight>
                <a:latin typeface="Arial"/>
                <a:ea typeface="Arial"/>
                <a:cs typeface="Arial"/>
                <a:sym typeface="Arial"/>
              </a:rPr>
              <a:t>: 4. Phishing</a:t>
            </a:r>
            <a:r>
              <a:rPr b="0" i="0" lang="en-IE" sz="2800" u="none" cap="none" strike="noStrike">
                <a:solidFill>
                  <a:srgbClr val="323232"/>
                </a:solidFill>
                <a:latin typeface="Arial"/>
                <a:ea typeface="Arial"/>
                <a:cs typeface="Arial"/>
                <a:sym typeface="Arial"/>
              </a:rPr>
              <a:t>, </a:t>
            </a:r>
            <a:r>
              <a:rPr lang="en-IE" sz="2800">
                <a:solidFill>
                  <a:srgbClr val="323232"/>
                </a:solidFill>
              </a:rPr>
              <a:t>porque neste tipo de burla é partilhado um link fraudulento para roubar dados de login ou assumir o controlo da conta.</a:t>
            </a:r>
            <a:endParaRPr sz="1100">
              <a:solidFill>
                <a:schemeClr val="dk1"/>
              </a:solidFill>
            </a:endParaRPr>
          </a:p>
          <a:p>
            <a:pPr indent="0" lvl="0" marL="0" marR="0" rtl="0" algn="l">
              <a:lnSpc>
                <a:spcPct val="150000"/>
              </a:lnSpc>
              <a:spcBef>
                <a:spcPts val="0"/>
              </a:spcBef>
              <a:spcAft>
                <a:spcPts val="0"/>
              </a:spcAft>
              <a:buClr>
                <a:srgbClr val="000000"/>
              </a:buClr>
              <a:buSzPts val="2800"/>
              <a:buFont typeface="Arial"/>
              <a:buNone/>
            </a:pPr>
            <a:r>
              <a:t/>
            </a:r>
            <a:endParaRPr sz="2800">
              <a:solidFill>
                <a:srgbClr val="323232"/>
              </a:solidFill>
            </a:endParaRPr>
          </a:p>
        </p:txBody>
      </p:sp>
      <p:sp>
        <p:nvSpPr>
          <p:cNvPr id="338" name="Google Shape;338;p32"/>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descr="Badge 3 with solid fill" id="343" name="Google Shape;343;p33"/>
          <p:cNvPicPr preferRelativeResize="0"/>
          <p:nvPr/>
        </p:nvPicPr>
        <p:blipFill rotWithShape="1">
          <a:blip r:embed="rId3">
            <a:alphaModFix/>
          </a:blip>
          <a:srcRect b="0" l="0" r="0" t="0"/>
          <a:stretch/>
        </p:blipFill>
        <p:spPr>
          <a:xfrm>
            <a:off x="1930400" y="2835835"/>
            <a:ext cx="2438400" cy="2438400"/>
          </a:xfrm>
          <a:prstGeom prst="rect">
            <a:avLst/>
          </a:prstGeom>
          <a:noFill/>
          <a:ln>
            <a:noFill/>
          </a:ln>
          <a:effectLst>
            <a:outerShdw blurRad="50800" rotWithShape="0" algn="tl" dir="2700000" dist="38100">
              <a:srgbClr val="000000">
                <a:alpha val="40000"/>
              </a:srgbClr>
            </a:outerShdw>
          </a:effectLst>
        </p:spPr>
      </p:pic>
      <p:sp>
        <p:nvSpPr>
          <p:cNvPr id="344" name="Google Shape;344;p33"/>
          <p:cNvSpPr txBox="1"/>
          <p:nvPr>
            <p:ph idx="1" type="body"/>
          </p:nvPr>
        </p:nvSpPr>
        <p:spPr>
          <a:xfrm>
            <a:off x="8491552" y="1524000"/>
            <a:ext cx="14561400" cy="10172700"/>
          </a:xfrm>
          <a:prstGeom prst="rect">
            <a:avLst/>
          </a:prstGeom>
          <a:noFill/>
          <a:ln>
            <a:noFill/>
          </a:ln>
        </p:spPr>
        <p:txBody>
          <a:bodyPr anchorCtr="0" anchor="ctr" bIns="0" lIns="0" spcFirstLastPara="1" rIns="0" wrap="square" tIns="0">
            <a:normAutofit/>
          </a:bodyPr>
          <a:lstStyle/>
          <a:p>
            <a:pPr indent="0" lvl="0" marL="0" rtl="0" algn="l">
              <a:lnSpc>
                <a:spcPct val="150000"/>
              </a:lnSpc>
              <a:spcBef>
                <a:spcPts val="0"/>
              </a:spcBef>
              <a:spcAft>
                <a:spcPts val="0"/>
              </a:spcAft>
              <a:buClr>
                <a:srgbClr val="323232"/>
              </a:buClr>
              <a:buSzPts val="5600"/>
              <a:buNone/>
            </a:pPr>
            <a:r>
              <a:rPr lang="en-IE" sz="2800"/>
              <a:t>Qual das seguintes é um sinal claro de alerta de que alguém pode estar a tentar enganar?</a:t>
            </a:r>
            <a:endParaRPr/>
          </a:p>
          <a:p>
            <a:pPr indent="-336550" lvl="0" marL="514350" rtl="0" algn="l">
              <a:lnSpc>
                <a:spcPct val="150000"/>
              </a:lnSpc>
              <a:spcBef>
                <a:spcPts val="0"/>
              </a:spcBef>
              <a:spcAft>
                <a:spcPts val="0"/>
              </a:spcAft>
              <a:buClr>
                <a:srgbClr val="323232"/>
              </a:buClr>
              <a:buSzPts val="2800"/>
              <a:buFont typeface="Arial"/>
              <a:buNone/>
            </a:pPr>
            <a:r>
              <a:t/>
            </a:r>
            <a:endParaRPr sz="2800"/>
          </a:p>
          <a:p>
            <a:pPr indent="-1219215" lvl="0" marL="1219215" rtl="0" algn="l">
              <a:lnSpc>
                <a:spcPct val="150000"/>
              </a:lnSpc>
              <a:spcBef>
                <a:spcPts val="0"/>
              </a:spcBef>
              <a:spcAft>
                <a:spcPts val="0"/>
              </a:spcAft>
              <a:buClr>
                <a:srgbClr val="323232"/>
              </a:buClr>
              <a:buSzPts val="2800"/>
              <a:buFont typeface="Arial"/>
              <a:buAutoNum type="arabicPeriod"/>
            </a:pPr>
            <a:r>
              <a:rPr lang="en-IE" sz="2800">
                <a:highlight>
                  <a:srgbClr val="00FF00"/>
                </a:highlight>
              </a:rPr>
              <a:t>Existe pressão para agir imediatamente.</a:t>
            </a:r>
            <a:endParaRPr/>
          </a:p>
          <a:p>
            <a:pPr indent="-1219215" lvl="0" marL="1219215" rtl="0" algn="l">
              <a:lnSpc>
                <a:spcPct val="150000"/>
              </a:lnSpc>
              <a:spcBef>
                <a:spcPts val="0"/>
              </a:spcBef>
              <a:spcAft>
                <a:spcPts val="0"/>
              </a:spcAft>
              <a:buClr>
                <a:srgbClr val="323232"/>
              </a:buClr>
              <a:buSzPts val="2800"/>
              <a:buFont typeface="Arial"/>
              <a:buAutoNum type="arabicPeriod"/>
            </a:pPr>
            <a:r>
              <a:rPr lang="en-IE" sz="2800"/>
              <a:t>É enviada uma saudação amigável primeiro.</a:t>
            </a:r>
            <a:endParaRPr/>
          </a:p>
          <a:p>
            <a:pPr indent="-1219215" lvl="0" marL="1219215" rtl="0" algn="l">
              <a:lnSpc>
                <a:spcPct val="150000"/>
              </a:lnSpc>
              <a:spcBef>
                <a:spcPts val="0"/>
              </a:spcBef>
              <a:spcAft>
                <a:spcPts val="0"/>
              </a:spcAft>
              <a:buClr>
                <a:srgbClr val="323232"/>
              </a:buClr>
              <a:buSzPts val="2800"/>
              <a:buFont typeface="Arial"/>
              <a:buAutoNum type="arabicPeriod"/>
            </a:pPr>
            <a:r>
              <a:rPr lang="en-IE" sz="2800"/>
              <a:t>É utilizada gramática perfeita.</a:t>
            </a:r>
            <a:endParaRPr/>
          </a:p>
          <a:p>
            <a:pPr indent="-1219215" lvl="0" marL="1219215" rtl="0" algn="l">
              <a:lnSpc>
                <a:spcPct val="150000"/>
              </a:lnSpc>
              <a:spcBef>
                <a:spcPts val="0"/>
              </a:spcBef>
              <a:spcAft>
                <a:spcPts val="0"/>
              </a:spcAft>
              <a:buClr>
                <a:srgbClr val="323232"/>
              </a:buClr>
              <a:buSzPts val="2800"/>
              <a:buFont typeface="Arial"/>
              <a:buAutoNum type="arabicPeriod"/>
            </a:pPr>
            <a:r>
              <a:rPr lang="en-IE" sz="2800"/>
              <a:t>É mencionado um tema neutro.</a:t>
            </a:r>
            <a:endParaRPr/>
          </a:p>
          <a:p>
            <a:pPr indent="-863615" lvl="0" marL="1219215" rtl="0" algn="l">
              <a:lnSpc>
                <a:spcPct val="150000"/>
              </a:lnSpc>
              <a:spcBef>
                <a:spcPts val="0"/>
              </a:spcBef>
              <a:spcAft>
                <a:spcPts val="0"/>
              </a:spcAft>
              <a:buClr>
                <a:srgbClr val="323232"/>
              </a:buClr>
              <a:buSzPts val="5600"/>
              <a:buFont typeface="Arial"/>
              <a:buNone/>
            </a:pPr>
            <a:r>
              <a:t/>
            </a:r>
            <a:endParaRPr sz="2800"/>
          </a:p>
          <a:p>
            <a:pPr indent="0" lvl="0" marL="0" rtl="0" algn="l">
              <a:lnSpc>
                <a:spcPct val="150000"/>
              </a:lnSpc>
              <a:spcBef>
                <a:spcPts val="2000"/>
              </a:spcBef>
              <a:spcAft>
                <a:spcPts val="0"/>
              </a:spcAft>
              <a:buSzPts val="5600"/>
              <a:buNone/>
            </a:pPr>
            <a:r>
              <a:rPr lang="en-IE" sz="2800">
                <a:highlight>
                  <a:srgbClr val="00FF00"/>
                </a:highlight>
              </a:rPr>
              <a:t>Reposta Correta</a:t>
            </a:r>
            <a:r>
              <a:rPr lang="en-IE" sz="2800">
                <a:highlight>
                  <a:srgbClr val="00FF00"/>
                </a:highlight>
              </a:rPr>
              <a:t>: 1. </a:t>
            </a:r>
            <a:r>
              <a:rPr lang="en-IE" sz="2800">
                <a:highlight>
                  <a:srgbClr val="00FF00"/>
                </a:highlight>
              </a:rPr>
              <a:t>Existe pressão para agir imediatamente.</a:t>
            </a:r>
            <a:r>
              <a:rPr lang="en-IE" sz="2800">
                <a:highlight>
                  <a:srgbClr val="00FF00"/>
                </a:highlight>
              </a:rPr>
              <a:t> </a:t>
            </a:r>
            <a:r>
              <a:rPr lang="en-IE" sz="2800"/>
              <a:t>Qualquer pessoa pode enviar uma saudação amigável, usar gramática correta ou mencionar um tema neutro. No entanto, quando existe pressão para agir rapidamente e criar urgência, isso pode ser um sinal de tentativa de fraude. Nesses casos, é importante parar, pensar e verificar antes de responder.</a:t>
            </a:r>
            <a:endParaRPr sz="2800"/>
          </a:p>
        </p:txBody>
      </p:sp>
      <p:sp>
        <p:nvSpPr>
          <p:cNvPr id="345" name="Google Shape;345;p33"/>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descr="Badge 4 with solid fill" id="350" name="Google Shape;350;p34"/>
          <p:cNvPicPr preferRelativeResize="0"/>
          <p:nvPr/>
        </p:nvPicPr>
        <p:blipFill rotWithShape="1">
          <a:blip r:embed="rId3">
            <a:alphaModFix/>
          </a:blip>
          <a:srcRect b="0" l="0" r="0" t="0"/>
          <a:stretch/>
        </p:blipFill>
        <p:spPr>
          <a:xfrm>
            <a:off x="1786965" y="2782047"/>
            <a:ext cx="2438400" cy="2438400"/>
          </a:xfrm>
          <a:prstGeom prst="rect">
            <a:avLst/>
          </a:prstGeom>
          <a:noFill/>
          <a:ln>
            <a:noFill/>
          </a:ln>
          <a:effectLst>
            <a:outerShdw blurRad="50800" rotWithShape="0" algn="tl" dir="2700000" dist="38100">
              <a:srgbClr val="000000">
                <a:alpha val="40000"/>
              </a:srgbClr>
            </a:outerShdw>
          </a:effectLst>
        </p:spPr>
      </p:pic>
      <p:sp>
        <p:nvSpPr>
          <p:cNvPr id="351" name="Google Shape;351;p34"/>
          <p:cNvSpPr txBox="1"/>
          <p:nvPr>
            <p:ph idx="1" type="body"/>
          </p:nvPr>
        </p:nvSpPr>
        <p:spPr>
          <a:xfrm>
            <a:off x="8360898" y="1318725"/>
            <a:ext cx="15123900" cy="10172700"/>
          </a:xfrm>
          <a:prstGeom prst="rect">
            <a:avLst/>
          </a:prstGeom>
          <a:noFill/>
          <a:ln>
            <a:noFill/>
          </a:ln>
        </p:spPr>
        <p:txBody>
          <a:bodyPr anchorCtr="0" anchor="ctr" bIns="0" lIns="0" spcFirstLastPara="1" rIns="0" wrap="square" tIns="0">
            <a:normAutofit/>
          </a:bodyPr>
          <a:lstStyle/>
          <a:p>
            <a:pPr indent="0" lvl="0" marL="0" rtl="0" algn="l">
              <a:lnSpc>
                <a:spcPct val="150000"/>
              </a:lnSpc>
              <a:spcBef>
                <a:spcPts val="0"/>
              </a:spcBef>
              <a:spcAft>
                <a:spcPts val="0"/>
              </a:spcAft>
              <a:buClr>
                <a:srgbClr val="323232"/>
              </a:buClr>
              <a:buSzPts val="5600"/>
              <a:buNone/>
            </a:pPr>
            <a:r>
              <a:rPr lang="en-IE" sz="2800"/>
              <a:t>Qual das seguintes ações é a mais segura e apropriada se houver suspeita de que alguém está a ser vítima de grooming</a:t>
            </a:r>
            <a:r>
              <a:rPr lang="en-IE" sz="2800"/>
              <a:t>?</a:t>
            </a:r>
            <a:endParaRPr/>
          </a:p>
          <a:p>
            <a:pPr indent="0" lvl="0" marL="0" rtl="0" algn="l">
              <a:lnSpc>
                <a:spcPct val="150000"/>
              </a:lnSpc>
              <a:spcBef>
                <a:spcPts val="0"/>
              </a:spcBef>
              <a:spcAft>
                <a:spcPts val="0"/>
              </a:spcAft>
              <a:buClr>
                <a:srgbClr val="323232"/>
              </a:buClr>
              <a:buSzPts val="5600"/>
              <a:buNone/>
            </a:pPr>
            <a:r>
              <a:t/>
            </a:r>
            <a:endParaRPr sz="2800"/>
          </a:p>
          <a:p>
            <a:pPr indent="-1219215" lvl="0" marL="1219215" rtl="0" algn="l">
              <a:lnSpc>
                <a:spcPct val="150000"/>
              </a:lnSpc>
              <a:spcBef>
                <a:spcPts val="2000"/>
              </a:spcBef>
              <a:spcAft>
                <a:spcPts val="0"/>
              </a:spcAft>
              <a:buClr>
                <a:srgbClr val="323232"/>
              </a:buClr>
              <a:buSzPts val="2800"/>
              <a:buFont typeface="Arial"/>
              <a:buAutoNum type="arabicPeriod"/>
            </a:pPr>
            <a:r>
              <a:rPr lang="en-IE" sz="2800"/>
              <a:t>Confrontar a pessoa que se acredita estar a fazer grooming</a:t>
            </a:r>
            <a:endParaRPr sz="2800"/>
          </a:p>
          <a:p>
            <a:pPr indent="-1219215" lvl="0" marL="1219215" rtl="0" algn="l">
              <a:lnSpc>
                <a:spcPct val="150000"/>
              </a:lnSpc>
              <a:spcBef>
                <a:spcPts val="2000"/>
              </a:spcBef>
              <a:spcAft>
                <a:spcPts val="0"/>
              </a:spcAft>
              <a:buClr>
                <a:srgbClr val="323232"/>
              </a:buClr>
              <a:buSzPts val="2800"/>
              <a:buFont typeface="Arial"/>
              <a:buAutoNum type="arabicPeriod"/>
            </a:pPr>
            <a:r>
              <a:rPr lang="en-IE" sz="2800"/>
              <a:t>Apagar todas as provas para se proteger</a:t>
            </a:r>
            <a:endParaRPr/>
          </a:p>
          <a:p>
            <a:pPr indent="-1219215" lvl="0" marL="1219215" rtl="0" algn="l">
              <a:lnSpc>
                <a:spcPct val="150000"/>
              </a:lnSpc>
              <a:spcBef>
                <a:spcPts val="2000"/>
              </a:spcBef>
              <a:spcAft>
                <a:spcPts val="0"/>
              </a:spcAft>
              <a:buClr>
                <a:srgbClr val="323232"/>
              </a:buClr>
              <a:buSzPts val="2800"/>
              <a:buFont typeface="Arial"/>
              <a:buAutoNum type="arabicPeriod"/>
            </a:pPr>
            <a:r>
              <a:rPr lang="en-IE" sz="2800">
                <a:highlight>
                  <a:srgbClr val="00FF00"/>
                </a:highlight>
              </a:rPr>
              <a:t>Falar com um adulto de confiança e reportar a situação às autoridades</a:t>
            </a:r>
            <a:endParaRPr/>
          </a:p>
          <a:p>
            <a:pPr indent="-1219215" lvl="0" marL="1219215" rtl="0" algn="l">
              <a:lnSpc>
                <a:spcPct val="150000"/>
              </a:lnSpc>
              <a:spcBef>
                <a:spcPts val="2000"/>
              </a:spcBef>
              <a:spcAft>
                <a:spcPts val="0"/>
              </a:spcAft>
              <a:buClr>
                <a:srgbClr val="323232"/>
              </a:buClr>
              <a:buSzPts val="2800"/>
              <a:buFont typeface="Arial"/>
              <a:buAutoNum type="arabicPeriod"/>
            </a:pPr>
            <a:r>
              <a:rPr lang="en-IE" sz="2800"/>
              <a:t>Manter a comunicação para ver o que acontece</a:t>
            </a:r>
            <a:endParaRPr/>
          </a:p>
          <a:p>
            <a:pPr indent="0" lvl="0" marL="0" rtl="0" algn="l">
              <a:lnSpc>
                <a:spcPct val="150000"/>
              </a:lnSpc>
              <a:spcBef>
                <a:spcPts val="2000"/>
              </a:spcBef>
              <a:spcAft>
                <a:spcPts val="0"/>
              </a:spcAft>
              <a:buSzPts val="5600"/>
              <a:buNone/>
            </a:pPr>
            <a:r>
              <a:rPr lang="en-IE" sz="2800">
                <a:highlight>
                  <a:srgbClr val="00FF00"/>
                </a:highlight>
              </a:rPr>
              <a:t>Reposta Correta</a:t>
            </a:r>
            <a:r>
              <a:rPr lang="en-IE" sz="3000">
                <a:highlight>
                  <a:srgbClr val="00FF00"/>
                </a:highlight>
              </a:rPr>
              <a:t>: 3. </a:t>
            </a:r>
            <a:r>
              <a:rPr lang="en-IE" sz="3000">
                <a:highlight>
                  <a:srgbClr val="00FF00"/>
                </a:highlight>
              </a:rPr>
              <a:t>Falar com um adulto de confiança e reportar a situação às autoridades</a:t>
            </a:r>
            <a:r>
              <a:rPr lang="en-IE" sz="3000">
                <a:highlight>
                  <a:srgbClr val="00FF00"/>
                </a:highlight>
              </a:rPr>
              <a:t>. </a:t>
            </a:r>
            <a:r>
              <a:rPr lang="en-IE" sz="3000"/>
              <a:t>Não se deve confrontar a pessoa suspeita de grooming. É importante guardar provas, como mensagens ou capturas de ecrã, e procurar ajuda o mais rapidamente possível em situações online confusas ou potencialmente perigosas.</a:t>
            </a:r>
            <a:endParaRPr/>
          </a:p>
        </p:txBody>
      </p:sp>
      <p:sp>
        <p:nvSpPr>
          <p:cNvPr id="352" name="Google Shape;352;p34"/>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35"/>
          <p:cNvSpPr txBox="1"/>
          <p:nvPr>
            <p:ph idx="1" type="body"/>
          </p:nvPr>
        </p:nvSpPr>
        <p:spPr>
          <a:xfrm>
            <a:off x="8491553" y="1524000"/>
            <a:ext cx="14953200" cy="10172700"/>
          </a:xfrm>
          <a:prstGeom prst="rect">
            <a:avLst/>
          </a:prstGeom>
          <a:noFill/>
          <a:ln>
            <a:noFill/>
          </a:ln>
        </p:spPr>
        <p:txBody>
          <a:bodyPr anchorCtr="0" anchor="ctr" bIns="0" lIns="0" spcFirstLastPara="1" rIns="0" wrap="square" tIns="0">
            <a:normAutofit/>
          </a:bodyPr>
          <a:lstStyle/>
          <a:p>
            <a:pPr indent="0" lvl="0" marL="0" rtl="0" algn="l">
              <a:lnSpc>
                <a:spcPct val="150000"/>
              </a:lnSpc>
              <a:spcBef>
                <a:spcPts val="0"/>
              </a:spcBef>
              <a:spcAft>
                <a:spcPts val="0"/>
              </a:spcAft>
              <a:buClr>
                <a:srgbClr val="323232"/>
              </a:buClr>
              <a:buSzPts val="5600"/>
              <a:buNone/>
            </a:pPr>
            <a:r>
              <a:rPr lang="en-IE" sz="2800"/>
              <a:t>Com todos os perigos que existem online, quem é, em última instância, responsável pela segurança na internet?</a:t>
            </a:r>
            <a:endParaRPr/>
          </a:p>
          <a:p>
            <a:pPr indent="0" lvl="0" marL="0" rtl="0" algn="l">
              <a:lnSpc>
                <a:spcPct val="150000"/>
              </a:lnSpc>
              <a:spcBef>
                <a:spcPts val="0"/>
              </a:spcBef>
              <a:spcAft>
                <a:spcPts val="0"/>
              </a:spcAft>
              <a:buClr>
                <a:srgbClr val="323232"/>
              </a:buClr>
              <a:buSzPts val="5600"/>
              <a:buNone/>
            </a:pPr>
            <a:r>
              <a:t/>
            </a:r>
            <a:endParaRPr sz="2800"/>
          </a:p>
          <a:p>
            <a:pPr indent="-514350" lvl="0" marL="514350" rtl="0" algn="l">
              <a:lnSpc>
                <a:spcPct val="150000"/>
              </a:lnSpc>
              <a:spcBef>
                <a:spcPts val="0"/>
              </a:spcBef>
              <a:spcAft>
                <a:spcPts val="0"/>
              </a:spcAft>
              <a:buSzPts val="2800"/>
              <a:buFont typeface="Arial"/>
              <a:buAutoNum type="arabicPeriod"/>
            </a:pPr>
            <a:r>
              <a:rPr lang="en-IE" sz="2800"/>
              <a:t>Apenas os prestadores de serviços, porque estabelecem as regras e as políticas de segurança.</a:t>
            </a:r>
            <a:r>
              <a:rPr lang="en-IE" sz="2800"/>
              <a:t> </a:t>
            </a:r>
            <a:endParaRPr/>
          </a:p>
          <a:p>
            <a:pPr indent="-514350" lvl="0" marL="514350" rtl="0" algn="l">
              <a:lnSpc>
                <a:spcPct val="150000"/>
              </a:lnSpc>
              <a:spcBef>
                <a:spcPts val="0"/>
              </a:spcBef>
              <a:spcAft>
                <a:spcPts val="0"/>
              </a:spcAft>
              <a:buSzPts val="2800"/>
              <a:buFont typeface="Arial"/>
              <a:buAutoNum type="arabicPeriod"/>
            </a:pPr>
            <a:r>
              <a:rPr lang="en-IE" sz="2800"/>
              <a:t>Apenas os utilizadores, porque são eles que escolhem como se comportam online.</a:t>
            </a:r>
            <a:endParaRPr/>
          </a:p>
          <a:p>
            <a:pPr indent="-514350" lvl="0" marL="514350" rtl="0" algn="l">
              <a:lnSpc>
                <a:spcPct val="150000"/>
              </a:lnSpc>
              <a:spcBef>
                <a:spcPts val="0"/>
              </a:spcBef>
              <a:spcAft>
                <a:spcPts val="0"/>
              </a:spcAft>
              <a:buClr>
                <a:srgbClr val="323232"/>
              </a:buClr>
              <a:buSzPts val="2800"/>
              <a:buFont typeface="Arial"/>
              <a:buAutoNum type="arabicPeriod"/>
            </a:pPr>
            <a:r>
              <a:rPr lang="en-IE" sz="2800">
                <a:highlight>
                  <a:srgbClr val="00FF00"/>
                </a:highlight>
              </a:rPr>
              <a:t>Tanto os prestadores de serviços como os utilizadores.</a:t>
            </a:r>
            <a:endParaRPr/>
          </a:p>
          <a:p>
            <a:pPr indent="-514350" lvl="0" marL="514350" rtl="0" algn="l">
              <a:lnSpc>
                <a:spcPct val="150000"/>
              </a:lnSpc>
              <a:spcBef>
                <a:spcPts val="0"/>
              </a:spcBef>
              <a:spcAft>
                <a:spcPts val="0"/>
              </a:spcAft>
              <a:buClr>
                <a:srgbClr val="323232"/>
              </a:buClr>
              <a:buSzPts val="2800"/>
              <a:buFont typeface="Arial"/>
              <a:buAutoNum type="arabicPeriod"/>
            </a:pPr>
            <a:r>
              <a:rPr lang="en-IE" sz="2800"/>
              <a:t>Ninguém - é impossível estar seguro online.</a:t>
            </a:r>
            <a:endParaRPr/>
          </a:p>
          <a:p>
            <a:pPr indent="0" lvl="0" marL="0" rtl="0" algn="l">
              <a:lnSpc>
                <a:spcPct val="150000"/>
              </a:lnSpc>
              <a:spcBef>
                <a:spcPts val="0"/>
              </a:spcBef>
              <a:spcAft>
                <a:spcPts val="0"/>
              </a:spcAft>
              <a:buClr>
                <a:srgbClr val="323232"/>
              </a:buClr>
              <a:buSzPts val="5600"/>
              <a:buNone/>
            </a:pPr>
            <a:r>
              <a:t/>
            </a:r>
            <a:endParaRPr sz="2800"/>
          </a:p>
          <a:p>
            <a:pPr indent="0" lvl="0" marL="0" rtl="0" algn="l">
              <a:lnSpc>
                <a:spcPct val="150000"/>
              </a:lnSpc>
              <a:spcBef>
                <a:spcPts val="0"/>
              </a:spcBef>
              <a:spcAft>
                <a:spcPts val="0"/>
              </a:spcAft>
              <a:buClr>
                <a:srgbClr val="323232"/>
              </a:buClr>
              <a:buSzPts val="5600"/>
              <a:buNone/>
            </a:pPr>
            <a:r>
              <a:rPr lang="en-IE" sz="2800">
                <a:highlight>
                  <a:srgbClr val="00FF00"/>
                </a:highlight>
              </a:rPr>
              <a:t>Reposta Correta</a:t>
            </a:r>
            <a:r>
              <a:rPr lang="en-IE" sz="2800">
                <a:highlight>
                  <a:srgbClr val="00FF00"/>
                </a:highlight>
              </a:rPr>
              <a:t>: 3. </a:t>
            </a:r>
            <a:r>
              <a:rPr lang="en-IE" sz="2800">
                <a:highlight>
                  <a:srgbClr val="00FF00"/>
                </a:highlight>
              </a:rPr>
              <a:t>Tanto os prestadores de serviços como os utilizadores</a:t>
            </a:r>
            <a:r>
              <a:rPr lang="en-IE" sz="2800"/>
              <a:t>, </a:t>
            </a:r>
            <a:r>
              <a:rPr lang="en-IE" sz="2800"/>
              <a:t>uma vez que os prestadores devem criar plataformas seguras enquanto os utilizadores devem fazer escolhas responsáveis.</a:t>
            </a:r>
            <a:endParaRPr sz="2800"/>
          </a:p>
        </p:txBody>
      </p:sp>
      <p:pic>
        <p:nvPicPr>
          <p:cNvPr descr="Badge 5 with solid fill" id="358" name="Google Shape;358;p35"/>
          <p:cNvPicPr preferRelativeResize="0"/>
          <p:nvPr/>
        </p:nvPicPr>
        <p:blipFill rotWithShape="1">
          <a:blip r:embed="rId3">
            <a:alphaModFix/>
          </a:blip>
          <a:srcRect b="0" l="0" r="0" t="0"/>
          <a:stretch/>
        </p:blipFill>
        <p:spPr>
          <a:xfrm>
            <a:off x="1840753" y="2997200"/>
            <a:ext cx="2438400" cy="2438400"/>
          </a:xfrm>
          <a:prstGeom prst="rect">
            <a:avLst/>
          </a:prstGeom>
          <a:noFill/>
          <a:ln>
            <a:noFill/>
          </a:ln>
          <a:effectLst>
            <a:outerShdw blurRad="50800" rotWithShape="0" algn="tl" dir="2700000" dist="38100">
              <a:srgbClr val="000000">
                <a:alpha val="40000"/>
              </a:srgbClr>
            </a:outerShdw>
          </a:effectLst>
        </p:spPr>
      </p:pic>
      <p:sp>
        <p:nvSpPr>
          <p:cNvPr id="359" name="Google Shape;359;p35"/>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36"/>
          <p:cNvSpPr txBox="1"/>
          <p:nvPr>
            <p:ph idx="1" type="body"/>
          </p:nvPr>
        </p:nvSpPr>
        <p:spPr>
          <a:xfrm>
            <a:off x="7635500" y="1524000"/>
            <a:ext cx="15986700" cy="10668000"/>
          </a:xfrm>
          <a:prstGeom prst="rect">
            <a:avLst/>
          </a:prstGeom>
          <a:noFill/>
          <a:ln>
            <a:noFill/>
          </a:ln>
        </p:spPr>
        <p:txBody>
          <a:bodyPr anchorCtr="0" anchor="t" bIns="0" lIns="0" spcFirstLastPara="1" rIns="0" wrap="square" tIns="0">
            <a:normAutofit/>
          </a:bodyPr>
          <a:lstStyle/>
          <a:p>
            <a:pPr indent="0" lvl="0" marL="0" rtl="0" algn="l">
              <a:lnSpc>
                <a:spcPct val="150000"/>
              </a:lnSpc>
              <a:spcBef>
                <a:spcPts val="0"/>
              </a:spcBef>
              <a:spcAft>
                <a:spcPts val="0"/>
              </a:spcAft>
              <a:buSzPts val="5600"/>
              <a:buNone/>
            </a:pPr>
            <a:r>
              <a:rPr lang="en-IE" sz="2800"/>
              <a:t>A comunicação digital ajuda a ligar e a colaborar facilmente, mas também traz riscos, como burlas e abuso online. Ao aprender sobre ferramentas digitais, definir limites e praticar comportamentos seguros, é possível aproveitar os seus benefícios mantendo-se seguro.</a:t>
            </a:r>
            <a:endParaRPr/>
          </a:p>
          <a:p>
            <a:pPr indent="0" lvl="0" marL="0" rtl="0" algn="l">
              <a:lnSpc>
                <a:spcPct val="150000"/>
              </a:lnSpc>
              <a:spcBef>
                <a:spcPts val="0"/>
              </a:spcBef>
              <a:spcAft>
                <a:spcPts val="0"/>
              </a:spcAft>
              <a:buSzPts val="5600"/>
              <a:buNone/>
            </a:pPr>
            <a:r>
              <a:rPr lang="en-IE" sz="2800"/>
              <a:t>Vamos usar as interações online de forma consciente</a:t>
            </a:r>
            <a:r>
              <a:rPr lang="en-IE" sz="2800"/>
              <a:t>!</a:t>
            </a:r>
            <a:endParaRPr/>
          </a:p>
          <a:p>
            <a:pPr indent="0" lvl="0" marL="0" rtl="0" algn="l">
              <a:lnSpc>
                <a:spcPct val="150000"/>
              </a:lnSpc>
              <a:spcBef>
                <a:spcPts val="0"/>
              </a:spcBef>
              <a:spcAft>
                <a:spcPts val="0"/>
              </a:spcAft>
              <a:buSzPts val="5600"/>
              <a:buNone/>
            </a:pPr>
            <a:r>
              <a:t/>
            </a:r>
            <a:endParaRPr sz="2800"/>
          </a:p>
          <a:p>
            <a:pPr indent="0" lvl="0" marL="0" rtl="0" algn="l">
              <a:lnSpc>
                <a:spcPct val="150000"/>
              </a:lnSpc>
              <a:spcBef>
                <a:spcPts val="0"/>
              </a:spcBef>
              <a:spcAft>
                <a:spcPts val="0"/>
              </a:spcAft>
              <a:buClr>
                <a:srgbClr val="323232"/>
              </a:buClr>
              <a:buSzPts val="5600"/>
              <a:buNone/>
            </a:pPr>
            <a:r>
              <a:rPr b="1" lang="en-IE" sz="2800"/>
              <a:t>Manter-se atento a burlas</a:t>
            </a:r>
            <a:r>
              <a:rPr lang="en-IE" sz="2800"/>
              <a:t> - </a:t>
            </a:r>
            <a:r>
              <a:rPr lang="en-IE" sz="2800"/>
              <a:t>phishing, suplantação de identidade, burlas românticas e recrutamento de “money mule” frequentemente têm como alvo jovens em aplicações populares; parar sempre para “Parar, Pensar, Verificar” antes de agir.</a:t>
            </a:r>
            <a:endParaRPr/>
          </a:p>
          <a:p>
            <a:pPr indent="0" lvl="0" marL="0" rtl="0" algn="l">
              <a:lnSpc>
                <a:spcPct val="150000"/>
              </a:lnSpc>
              <a:spcBef>
                <a:spcPts val="0"/>
              </a:spcBef>
              <a:spcAft>
                <a:spcPts val="0"/>
              </a:spcAft>
              <a:buClr>
                <a:srgbClr val="323232"/>
              </a:buClr>
              <a:buSzPts val="5600"/>
              <a:buNone/>
            </a:pPr>
            <a:r>
              <a:rPr b="1" lang="en-IE" sz="2800"/>
              <a:t>Proteger as contas</a:t>
            </a:r>
            <a:r>
              <a:rPr b="1" lang="en-IE" sz="2800"/>
              <a:t> </a:t>
            </a:r>
            <a:r>
              <a:rPr lang="en-IE" sz="2800"/>
              <a:t>- </a:t>
            </a:r>
            <a:r>
              <a:rPr lang="en-IE" sz="2800"/>
              <a:t>utilizar palavras-passe fortes, ativar autenticação multifator, atualizar o software regularmente e ajustar as definições de privacidade em plataformas como o Snapchat.</a:t>
            </a:r>
            <a:endParaRPr/>
          </a:p>
          <a:p>
            <a:pPr indent="0" lvl="0" marL="0" rtl="0" algn="l">
              <a:lnSpc>
                <a:spcPct val="150000"/>
              </a:lnSpc>
              <a:spcBef>
                <a:spcPts val="0"/>
              </a:spcBef>
              <a:spcAft>
                <a:spcPts val="0"/>
              </a:spcAft>
              <a:buClr>
                <a:srgbClr val="323232"/>
              </a:buClr>
              <a:buSzPts val="5600"/>
              <a:buNone/>
            </a:pPr>
            <a:r>
              <a:rPr b="1" lang="en-IE" sz="2800"/>
              <a:t>Reconhecer sinais de alerta de manipulação</a:t>
            </a:r>
            <a:r>
              <a:rPr b="1" lang="en-IE" sz="2800"/>
              <a:t> </a:t>
            </a:r>
            <a:r>
              <a:rPr lang="en-IE" sz="2800"/>
              <a:t>- secretismo, urgência, pressão ou ofertas que parecem “boas demais para ser verdade” podem indicar fraude ou grooming.</a:t>
            </a:r>
            <a:endParaRPr/>
          </a:p>
          <a:p>
            <a:pPr indent="0" lvl="0" marL="0" rtl="0" algn="l">
              <a:lnSpc>
                <a:spcPct val="150000"/>
              </a:lnSpc>
              <a:spcBef>
                <a:spcPts val="0"/>
              </a:spcBef>
              <a:spcAft>
                <a:spcPts val="0"/>
              </a:spcAft>
              <a:buClr>
                <a:srgbClr val="323232"/>
              </a:buClr>
              <a:buSzPts val="5600"/>
              <a:buNone/>
            </a:pPr>
            <a:r>
              <a:rPr b="1" lang="en-IE" sz="2800"/>
              <a:t>Definir limites e procurar apoio</a:t>
            </a:r>
            <a:r>
              <a:rPr b="1" lang="en-IE" sz="2800"/>
              <a:t> </a:t>
            </a:r>
            <a:r>
              <a:rPr lang="en-IE" sz="2800"/>
              <a:t>- </a:t>
            </a:r>
            <a:r>
              <a:rPr lang="en-IE" sz="2800"/>
              <a:t>estabelecer limites claros online e offline, falar com adultos de confiança se algo parecer errado e utilizar as funções de bloquear ou denunciar quando necessário.</a:t>
            </a:r>
            <a:endParaRPr/>
          </a:p>
          <a:p>
            <a:pPr indent="0" lvl="0" marL="0" rtl="0" algn="l">
              <a:lnSpc>
                <a:spcPct val="150000"/>
              </a:lnSpc>
              <a:spcBef>
                <a:spcPts val="0"/>
              </a:spcBef>
              <a:spcAft>
                <a:spcPts val="0"/>
              </a:spcAft>
              <a:buClr>
                <a:srgbClr val="323232"/>
              </a:buClr>
              <a:buSzPts val="5600"/>
              <a:buNone/>
            </a:pPr>
            <a:r>
              <a:rPr b="1" lang="en-IE" sz="2800"/>
              <a:t>Promover hábitos digitais positivos</a:t>
            </a:r>
            <a:r>
              <a:rPr b="1" lang="en-IE" sz="2800"/>
              <a:t> </a:t>
            </a:r>
            <a:r>
              <a:rPr lang="en-IE" sz="2800"/>
              <a:t>- </a:t>
            </a:r>
            <a:r>
              <a:rPr lang="en-IE" sz="2800"/>
              <a:t>verificar informações antes de publicar, ser respeitoso online, separar contas e contribuir para um ambiente online mais seguro e de apoio.</a:t>
            </a:r>
            <a:endParaRPr sz="2800"/>
          </a:p>
        </p:txBody>
      </p:sp>
      <p:sp>
        <p:nvSpPr>
          <p:cNvPr id="366" name="Google Shape;366;p36"/>
          <p:cNvSpPr txBox="1"/>
          <p:nvPr>
            <p:ph type="title"/>
          </p:nvPr>
        </p:nvSpPr>
        <p:spPr>
          <a:xfrm>
            <a:off x="431850" y="1524000"/>
            <a:ext cx="5797500" cy="34905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lt1"/>
              </a:buClr>
              <a:buSzPts val="8000"/>
              <a:buFont typeface="Arial"/>
              <a:buNone/>
            </a:pPr>
            <a:r>
              <a:rPr b="1" lang="en-IE"/>
              <a:t>Principais Conclusões</a:t>
            </a:r>
            <a:endParaRPr b="1"/>
          </a:p>
        </p:txBody>
      </p:sp>
      <p:sp>
        <p:nvSpPr>
          <p:cNvPr id="367" name="Google Shape;367;p36"/>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37"/>
          <p:cNvSpPr txBox="1"/>
          <p:nvPr>
            <p:ph idx="1" type="body"/>
          </p:nvPr>
        </p:nvSpPr>
        <p:spPr>
          <a:xfrm>
            <a:off x="8491538" y="1524000"/>
            <a:ext cx="15130463" cy="10172700"/>
          </a:xfrm>
          <a:prstGeom prst="rect">
            <a:avLst/>
          </a:prstGeom>
          <a:noFill/>
          <a:ln>
            <a:noFill/>
          </a:ln>
        </p:spPr>
        <p:txBody>
          <a:bodyPr anchorCtr="0" anchor="t" bIns="0" lIns="0" spcFirstLastPara="1" rIns="0" wrap="square" tIns="0">
            <a:normAutofit/>
          </a:bodyPr>
          <a:lstStyle/>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3"/>
              </a:rPr>
              <a:t>https://exclaimer.com/email-signature-handbook/8-steps-to-effective-digital-communications/</a:t>
            </a:r>
            <a:endParaRPr/>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4"/>
              </a:rPr>
              <a:t>https://www.webwise.ie/parents/online-scams-and-young-people-what-parents-need-to-know/</a:t>
            </a:r>
            <a:endParaRPr sz="2800"/>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5"/>
              </a:rPr>
              <a:t>https://www.childline.ie/what-is-online-grooming</a:t>
            </a:r>
            <a:r>
              <a:rPr lang="en-IE" sz="2800"/>
              <a:t> </a:t>
            </a:r>
            <a:endParaRPr/>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6"/>
              </a:rPr>
              <a:t>https://www.esafety.gov.au/industry/safety-by-design</a:t>
            </a:r>
            <a:r>
              <a:rPr lang="en-IE" sz="2800"/>
              <a:t> </a:t>
            </a:r>
            <a:endParaRPr/>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7"/>
              </a:rPr>
              <a:t>https://jigsaw.ie/maintaining-boundaries/</a:t>
            </a:r>
            <a:r>
              <a:rPr lang="en-IE" sz="2800"/>
              <a:t>  </a:t>
            </a:r>
            <a:endParaRPr/>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8"/>
              </a:rPr>
              <a:t>https://www.umgc.edu/blog/five-ways-to-stay-cyber-safe-online</a:t>
            </a:r>
            <a:r>
              <a:rPr lang="en-IE" sz="2800"/>
              <a:t> </a:t>
            </a:r>
            <a:endParaRPr/>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9"/>
              </a:rPr>
              <a:t>https://www.webwise.ie/parents/how-to-enable-tiktok-privacy-and-safety-settings/</a:t>
            </a:r>
            <a:r>
              <a:rPr lang="en-IE" sz="2800"/>
              <a:t> </a:t>
            </a:r>
            <a:endParaRPr/>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10"/>
              </a:rPr>
              <a:t>https://www.europol.europa.eu/how-to-set-your-privacy-settings-social-media</a:t>
            </a:r>
            <a:r>
              <a:rPr lang="en-IE" sz="2800"/>
              <a:t> </a:t>
            </a:r>
            <a:endParaRPr/>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11"/>
              </a:rPr>
              <a:t>https://www.youth.ie/programmes/projects-initiatives/web-safety-in-youth-work/</a:t>
            </a:r>
            <a:r>
              <a:rPr lang="en-IE" sz="2800"/>
              <a:t> </a:t>
            </a:r>
            <a:endParaRPr/>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12"/>
              </a:rPr>
              <a:t>https://www.childnet.com/help-and-advice/11-18-year-olds</a:t>
            </a:r>
            <a:r>
              <a:rPr lang="en-IE" sz="2800"/>
              <a:t> </a:t>
            </a:r>
            <a:endParaRPr/>
          </a:p>
          <a:p>
            <a:pPr indent="0" lvl="0" marL="0" rtl="0" algn="l">
              <a:lnSpc>
                <a:spcPct val="150000"/>
              </a:lnSpc>
              <a:spcBef>
                <a:spcPts val="0"/>
              </a:spcBef>
              <a:spcAft>
                <a:spcPts val="0"/>
              </a:spcAft>
              <a:buClr>
                <a:srgbClr val="323232"/>
              </a:buClr>
              <a:buSzPts val="5600"/>
              <a:buNone/>
            </a:pPr>
            <a:r>
              <a:rPr lang="en-IE" sz="2800" u="sng">
                <a:solidFill>
                  <a:schemeClr val="hlink"/>
                </a:solidFill>
                <a:hlinkClick r:id="rId13"/>
              </a:rPr>
              <a:t>https://www.youtube.com/watch?v=hV1sigh6WKA</a:t>
            </a:r>
            <a:r>
              <a:rPr lang="en-IE" sz="2800"/>
              <a:t> </a:t>
            </a:r>
            <a:endParaRPr/>
          </a:p>
          <a:p>
            <a:pPr indent="0" lvl="0" marL="0" rtl="0" algn="l">
              <a:lnSpc>
                <a:spcPct val="90000"/>
              </a:lnSpc>
              <a:spcBef>
                <a:spcPts val="2000"/>
              </a:spcBef>
              <a:spcAft>
                <a:spcPts val="0"/>
              </a:spcAft>
              <a:buClr>
                <a:srgbClr val="323232"/>
              </a:buClr>
              <a:buSzPts val="5600"/>
              <a:buNone/>
            </a:pPr>
            <a:r>
              <a:t/>
            </a:r>
            <a:endParaRPr/>
          </a:p>
          <a:p>
            <a:pPr indent="0" lvl="0" marL="0" rtl="0" algn="l">
              <a:lnSpc>
                <a:spcPct val="90000"/>
              </a:lnSpc>
              <a:spcBef>
                <a:spcPts val="2000"/>
              </a:spcBef>
              <a:spcAft>
                <a:spcPts val="0"/>
              </a:spcAft>
              <a:buClr>
                <a:srgbClr val="323232"/>
              </a:buClr>
              <a:buSzPts val="5600"/>
              <a:buNone/>
            </a:pPr>
            <a:r>
              <a:t/>
            </a:r>
            <a:endParaRPr/>
          </a:p>
        </p:txBody>
      </p:sp>
      <p:sp>
        <p:nvSpPr>
          <p:cNvPr id="374" name="Google Shape;374;p37"/>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lt1"/>
              </a:buClr>
              <a:buSzPts val="8000"/>
              <a:buFont typeface="Arial"/>
              <a:buNone/>
            </a:pPr>
            <a:r>
              <a:rPr b="1" lang="en-IE"/>
              <a:t>Recursos Adicionais</a:t>
            </a:r>
            <a:endParaRPr b="1">
              <a:latin typeface="Arial"/>
              <a:ea typeface="Arial"/>
              <a:cs typeface="Arial"/>
              <a:sym typeface="Arial"/>
            </a:endParaRPr>
          </a:p>
        </p:txBody>
      </p:sp>
      <p:sp>
        <p:nvSpPr>
          <p:cNvPr id="375" name="Google Shape;375;p37"/>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pic>
        <p:nvPicPr>
          <p:cNvPr descr="A blue background with white text" id="380" name="Google Shape;380;p38"/>
          <p:cNvPicPr preferRelativeResize="0"/>
          <p:nvPr/>
        </p:nvPicPr>
        <p:blipFill rotWithShape="1">
          <a:blip r:embed="rId3">
            <a:alphaModFix/>
          </a:blip>
          <a:srcRect b="0" l="0" r="0" t="0"/>
          <a:stretch/>
        </p:blipFill>
        <p:spPr>
          <a:xfrm>
            <a:off x="0" y="0"/>
            <a:ext cx="24384000" cy="13716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idx="1" type="body"/>
          </p:nvPr>
        </p:nvSpPr>
        <p:spPr>
          <a:xfrm>
            <a:off x="758850" y="2895600"/>
            <a:ext cx="23104500" cy="9457800"/>
          </a:xfrm>
          <a:prstGeom prst="rect">
            <a:avLst/>
          </a:prstGeom>
          <a:noFill/>
          <a:ln>
            <a:noFill/>
          </a:ln>
        </p:spPr>
        <p:txBody>
          <a:bodyPr anchorCtr="0" anchor="t" bIns="0" lIns="0" spcFirstLastPara="1" rIns="0" wrap="square" tIns="0">
            <a:normAutofit lnSpcReduction="10000"/>
          </a:bodyPr>
          <a:lstStyle/>
          <a:p>
            <a:pPr indent="0" lvl="0" marL="0" rtl="0" algn="l">
              <a:lnSpc>
                <a:spcPct val="150000"/>
              </a:lnSpc>
              <a:spcBef>
                <a:spcPts val="0"/>
              </a:spcBef>
              <a:spcAft>
                <a:spcPts val="0"/>
              </a:spcAft>
              <a:buClr>
                <a:srgbClr val="323232"/>
              </a:buClr>
              <a:buSzPts val="4200"/>
              <a:buNone/>
            </a:pPr>
            <a:r>
              <a:rPr lang="en-IE" sz="2800"/>
              <a:t>A comunicação digital refere-se ao uso de dispositivos eletrónicos e tecnologias para comunicar informação e mensagens. Tornou-se uma das principais formas de comunicação tanto na vida pessoal como em contextos profissionais.</a:t>
            </a:r>
            <a:endParaRPr/>
          </a:p>
          <a:p>
            <a:pPr indent="0" lvl="0" marL="0" rtl="0" algn="l">
              <a:lnSpc>
                <a:spcPct val="150000"/>
              </a:lnSpc>
              <a:spcBef>
                <a:spcPts val="0"/>
              </a:spcBef>
              <a:spcAft>
                <a:spcPts val="0"/>
              </a:spcAft>
              <a:buClr>
                <a:srgbClr val="323232"/>
              </a:buClr>
              <a:buSzPts val="4200"/>
              <a:buNone/>
            </a:pPr>
            <a:r>
              <a:t/>
            </a:r>
            <a:endParaRPr sz="2800">
              <a:latin typeface="Arial"/>
              <a:ea typeface="Arial"/>
              <a:cs typeface="Arial"/>
              <a:sym typeface="Arial"/>
            </a:endParaRPr>
          </a:p>
          <a:p>
            <a:pPr indent="-457200" lvl="0" marL="457200" rtl="0" algn="l">
              <a:lnSpc>
                <a:spcPct val="150000"/>
              </a:lnSpc>
              <a:spcBef>
                <a:spcPts val="0"/>
              </a:spcBef>
              <a:spcAft>
                <a:spcPts val="0"/>
              </a:spcAft>
              <a:buSzPts val="4200"/>
              <a:buFont typeface="Arial"/>
              <a:buChar char="•"/>
            </a:pPr>
            <a:r>
              <a:rPr b="1" lang="en-IE" sz="2800"/>
              <a:t>Mensagens instantâneas</a:t>
            </a:r>
            <a:r>
              <a:rPr lang="en-IE" sz="2800"/>
              <a:t>: </a:t>
            </a:r>
            <a:r>
              <a:rPr lang="en-IE" sz="2800"/>
              <a:t>aplicações como WhatsApp, Messenger e Snapchat permitem conversas em tempo real com amigos, familiares ou colegas. Possibilitam também a partilha rápida de memes, fotografias e ficheiros, facilitando a comunicação e a colaboração.</a:t>
            </a:r>
            <a:r>
              <a:rPr lang="en-IE" sz="2800"/>
              <a:t>. </a:t>
            </a:r>
            <a:endParaRPr/>
          </a:p>
          <a:p>
            <a:pPr indent="-457200" lvl="0" marL="457200" rtl="0" algn="l">
              <a:lnSpc>
                <a:spcPct val="150000"/>
              </a:lnSpc>
              <a:spcBef>
                <a:spcPts val="0"/>
              </a:spcBef>
              <a:spcAft>
                <a:spcPts val="0"/>
              </a:spcAft>
              <a:buSzPts val="4200"/>
              <a:buFont typeface="Arial"/>
              <a:buChar char="•"/>
            </a:pPr>
            <a:r>
              <a:rPr b="1" lang="en-IE" sz="2800"/>
              <a:t>Redes sociais</a:t>
            </a:r>
            <a:r>
              <a:rPr b="1" lang="en-IE" sz="2800"/>
              <a:t>: </a:t>
            </a:r>
            <a:r>
              <a:rPr lang="en-IE" sz="2800"/>
              <a:t>plataformas como TikTok, Instagram e Twitter não servem apenas para navegar e partilhar fotografias; também são utilizadas por empresas para alcançar públicos mais jovens. Muitas organizações utilizam estas plataformas para promover produtos de forma criativa e acompanhar tendências.</a:t>
            </a:r>
            <a:endParaRPr/>
          </a:p>
          <a:p>
            <a:pPr indent="-457200" lvl="0" marL="457200" rtl="0" algn="l">
              <a:lnSpc>
                <a:spcPct val="150000"/>
              </a:lnSpc>
              <a:spcBef>
                <a:spcPts val="0"/>
              </a:spcBef>
              <a:spcAft>
                <a:spcPts val="0"/>
              </a:spcAft>
              <a:buSzPts val="4200"/>
              <a:buFont typeface="Arial"/>
              <a:buChar char="•"/>
            </a:pPr>
            <a:r>
              <a:rPr b="1" lang="en-IE" sz="2800"/>
              <a:t>Email: </a:t>
            </a:r>
            <a:r>
              <a:rPr lang="en-IE" sz="2800"/>
              <a:t>embora possa parecer uma forma de comunicação mais tradicional, o email continua a ser amplamente utilizado no trabalho e na escola. É essencial para comunicar com professores, receber informações profissionais ou inscrever-se em eventos, além de ajudar a manter a informação organizada.</a:t>
            </a:r>
            <a:endParaRPr/>
          </a:p>
          <a:p>
            <a:pPr indent="-457200" lvl="0" marL="457200" rtl="0" algn="l">
              <a:lnSpc>
                <a:spcPct val="150000"/>
              </a:lnSpc>
              <a:spcBef>
                <a:spcPts val="0"/>
              </a:spcBef>
              <a:spcAft>
                <a:spcPts val="0"/>
              </a:spcAft>
              <a:buSzPts val="4200"/>
              <a:buFont typeface="Arial"/>
              <a:buChar char="•"/>
            </a:pPr>
            <a:r>
              <a:rPr b="1" lang="en-IE" sz="2800"/>
              <a:t>Videoconferência</a:t>
            </a:r>
            <a:r>
              <a:rPr b="1" lang="en-IE" sz="2800"/>
              <a:t>: </a:t>
            </a:r>
            <a:r>
              <a:rPr lang="en-IE" sz="2800"/>
              <a:t>plataformas como Zoom, Google Meet e Microsoft Teams tornaram-se importantes para comunicar à distância. Permitem participar em aulas online, reuniões ou conversas com outras pessoas, possibilitando interação face a face mesmo quando se está em locais diferentes.</a:t>
            </a:r>
            <a:endParaRPr/>
          </a:p>
        </p:txBody>
      </p:sp>
      <p:sp>
        <p:nvSpPr>
          <p:cNvPr id="112" name="Google Shape;112;p5"/>
          <p:cNvSpPr txBox="1"/>
          <p:nvPr>
            <p:ph type="title"/>
          </p:nvPr>
        </p:nvSpPr>
        <p:spPr>
          <a:xfrm>
            <a:off x="761999" y="1524000"/>
            <a:ext cx="22860000" cy="140208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1"/>
              </a:buClr>
              <a:buSzPts val="8000"/>
              <a:buFont typeface="Arial"/>
              <a:buNone/>
            </a:pPr>
            <a:r>
              <a:rPr lang="en-IE"/>
              <a:t>Compreender a Comunicação Digital</a:t>
            </a:r>
            <a:endParaRPr/>
          </a:p>
        </p:txBody>
      </p:sp>
      <p:sp>
        <p:nvSpPr>
          <p:cNvPr id="113" name="Google Shape;113;p5"/>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6"/>
          <p:cNvSpPr txBox="1"/>
          <p:nvPr>
            <p:ph idx="1" type="body"/>
          </p:nvPr>
        </p:nvSpPr>
        <p:spPr>
          <a:xfrm>
            <a:off x="923950" y="2452075"/>
            <a:ext cx="22866300" cy="10797300"/>
          </a:xfrm>
          <a:prstGeom prst="rect">
            <a:avLst/>
          </a:prstGeom>
          <a:noFill/>
          <a:ln>
            <a:noFill/>
          </a:ln>
        </p:spPr>
        <p:txBody>
          <a:bodyPr anchorCtr="0" anchor="t" bIns="0" lIns="0" spcFirstLastPara="1" rIns="0" wrap="square" tIns="0">
            <a:noAutofit/>
          </a:bodyPr>
          <a:lstStyle/>
          <a:p>
            <a:pPr indent="0" lvl="0" marL="0" rtl="0" algn="l">
              <a:lnSpc>
                <a:spcPct val="160000"/>
              </a:lnSpc>
              <a:spcBef>
                <a:spcPts val="0"/>
              </a:spcBef>
              <a:spcAft>
                <a:spcPts val="0"/>
              </a:spcAft>
              <a:buClr>
                <a:srgbClr val="323232"/>
              </a:buClr>
              <a:buSzPts val="4200"/>
              <a:buNone/>
            </a:pPr>
            <a:r>
              <a:rPr lang="en-IE" sz="2600"/>
              <a:t>Pessoas envolvidas em fraude online concentram frequentemente os seus esforços nas plataformas onde os jovens estão mais ativos, como ambientes de gaming, aplicações de mensagens e redes sociais como TikTok e Instagram.</a:t>
            </a:r>
            <a:endParaRPr sz="5400"/>
          </a:p>
          <a:p>
            <a:pPr indent="0" lvl="0" marL="0" rtl="0" algn="l">
              <a:lnSpc>
                <a:spcPct val="160000"/>
              </a:lnSpc>
              <a:spcBef>
                <a:spcPts val="0"/>
              </a:spcBef>
              <a:spcAft>
                <a:spcPts val="0"/>
              </a:spcAft>
              <a:buSzPts val="4200"/>
              <a:buNone/>
            </a:pPr>
            <a:r>
              <a:rPr lang="en-IE" sz="2600"/>
              <a:t>Seguem-se alguns exemplos comuns de burlas online e a forma como funcionam.</a:t>
            </a:r>
            <a:endParaRPr sz="5400"/>
          </a:p>
          <a:p>
            <a:pPr indent="-444500" lvl="0" marL="457200" rtl="0" algn="l">
              <a:lnSpc>
                <a:spcPct val="160000"/>
              </a:lnSpc>
              <a:spcBef>
                <a:spcPts val="0"/>
              </a:spcBef>
              <a:spcAft>
                <a:spcPts val="0"/>
              </a:spcAft>
              <a:buSzPts val="4000"/>
              <a:buFont typeface="Arial"/>
              <a:buChar char="•"/>
            </a:pPr>
            <a:r>
              <a:rPr b="1" lang="en-IE" sz="2600"/>
              <a:t>Burlas de phishing:</a:t>
            </a:r>
            <a:r>
              <a:rPr b="1" lang="en-IE" sz="2600"/>
              <a:t> </a:t>
            </a:r>
            <a:r>
              <a:rPr lang="en-IE" sz="2600"/>
              <a:t>fazem-se passar por plataformas de confiança, como Roblox ou TikTok, normalmente através de mensagens enviadas por supostos amigos. As vítimas inserem os seus dados de acesso através de um link fraudulento, correndo o risco de ter a conta comprometida. Em alguns casos, o phishing procura também roubar informação confidencial, incluindo dados bancários e palavras-passe.</a:t>
            </a:r>
            <a:endParaRPr sz="5400"/>
          </a:p>
          <a:p>
            <a:pPr indent="-444500" lvl="0" marL="457200" rtl="0" algn="l">
              <a:lnSpc>
                <a:spcPct val="160000"/>
              </a:lnSpc>
              <a:spcBef>
                <a:spcPts val="0"/>
              </a:spcBef>
              <a:spcAft>
                <a:spcPts val="0"/>
              </a:spcAft>
              <a:buSzPts val="4000"/>
              <a:buFont typeface="Arial"/>
              <a:buChar char="•"/>
            </a:pPr>
            <a:r>
              <a:rPr b="1" lang="en-IE" sz="2600"/>
              <a:t>Falsificação de identidade e engenharia social</a:t>
            </a:r>
            <a:r>
              <a:rPr b="1" lang="en-IE" sz="2600"/>
              <a:t>:</a:t>
            </a:r>
            <a:r>
              <a:rPr lang="en-IE" sz="2600"/>
              <a:t> </a:t>
            </a:r>
            <a:r>
              <a:rPr lang="en-IE" sz="2600"/>
              <a:t>burlões criam perfis falsos que imitam amigos, influenciadores ou até professores. Estas burlas baseiam-se muitas vezes na manipulação emocional, ganhando confiança antes de enviar um link malicioso ou fazer um pedido suspeito.</a:t>
            </a:r>
            <a:r>
              <a:rPr lang="en-IE" sz="2600"/>
              <a:t> </a:t>
            </a:r>
            <a:endParaRPr sz="5400"/>
          </a:p>
          <a:p>
            <a:pPr indent="-444500" lvl="0" marL="457200" rtl="0" algn="l">
              <a:lnSpc>
                <a:spcPct val="160000"/>
              </a:lnSpc>
              <a:spcBef>
                <a:spcPts val="0"/>
              </a:spcBef>
              <a:spcAft>
                <a:spcPts val="0"/>
              </a:spcAft>
              <a:buSzPts val="4000"/>
              <a:buFont typeface="Arial"/>
              <a:buChar char="•"/>
            </a:pPr>
            <a:r>
              <a:rPr b="1" lang="en-IE" sz="2600"/>
              <a:t>Recrutamento de “money mules”</a:t>
            </a:r>
            <a:r>
              <a:rPr b="1" lang="en-IE" sz="2600"/>
              <a:t>: </a:t>
            </a:r>
            <a:r>
              <a:rPr lang="en-IE" sz="2600"/>
              <a:t> redes criminosas recrutam jovens para transferir ou movimentar dinheiro roubado em troca de pagamentos ou presentes. Muitas pessoas não percebem que esta atividade é ilegal e pode resultar em problemas financeiros e antecedentes criminais. O recrutamento acontece frequentemente através de anúncios nas redes sociais.</a:t>
            </a:r>
            <a:endParaRPr sz="5400"/>
          </a:p>
          <a:p>
            <a:pPr indent="-444500" lvl="0" marL="457200" rtl="0" algn="l">
              <a:lnSpc>
                <a:spcPct val="160000"/>
              </a:lnSpc>
              <a:spcBef>
                <a:spcPts val="0"/>
              </a:spcBef>
              <a:spcAft>
                <a:spcPts val="0"/>
              </a:spcAft>
              <a:buSzPts val="4000"/>
              <a:buFont typeface="Arial"/>
              <a:buChar char="•"/>
            </a:pPr>
            <a:r>
              <a:rPr b="1" lang="en-IE" sz="2600"/>
              <a:t>Burlas românticas e catfishing</a:t>
            </a:r>
            <a:r>
              <a:rPr b="1" lang="en-IE" sz="2600"/>
              <a:t>:</a:t>
            </a:r>
            <a:r>
              <a:rPr lang="en-IE" sz="2600"/>
              <a:t> </a:t>
            </a:r>
            <a:r>
              <a:rPr lang="en-IE" sz="2600"/>
              <a:t>nestes casos, os burlões criam perfis falsos para estabelecer relações de confiança com as vítimas em redes sociais ou aplicações de encontros. Depois de ganhar confiança, podem pedir dinheiro ou conteúdo pessoal, transformando a relação aparentemente amigável numa situação de exploração.</a:t>
            </a:r>
            <a:endParaRPr sz="2600"/>
          </a:p>
        </p:txBody>
      </p:sp>
      <p:sp>
        <p:nvSpPr>
          <p:cNvPr id="119" name="Google Shape;119;p6"/>
          <p:cNvSpPr txBox="1"/>
          <p:nvPr>
            <p:ph type="title"/>
          </p:nvPr>
        </p:nvSpPr>
        <p:spPr>
          <a:xfrm>
            <a:off x="761999" y="1276676"/>
            <a:ext cx="22860000" cy="11754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1"/>
              </a:buClr>
              <a:buSzPts val="8000"/>
              <a:buFont typeface="Arial"/>
              <a:buNone/>
            </a:pPr>
            <a:r>
              <a:rPr lang="en-IE">
                <a:latin typeface="Arial"/>
                <a:ea typeface="Arial"/>
                <a:cs typeface="Arial"/>
                <a:sym typeface="Arial"/>
              </a:rPr>
              <a:t>Ri</a:t>
            </a:r>
            <a:r>
              <a:rPr lang="en-IE"/>
              <a:t>scos das Interações Online</a:t>
            </a:r>
            <a:endParaRPr>
              <a:latin typeface="Arial"/>
              <a:ea typeface="Arial"/>
              <a:cs typeface="Arial"/>
              <a:sym typeface="Arial"/>
            </a:endParaRPr>
          </a:p>
        </p:txBody>
      </p:sp>
      <p:sp>
        <p:nvSpPr>
          <p:cNvPr id="120" name="Google Shape;120;p6"/>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7"/>
          <p:cNvSpPr txBox="1"/>
          <p:nvPr>
            <p:ph idx="1" type="body"/>
          </p:nvPr>
        </p:nvSpPr>
        <p:spPr>
          <a:xfrm>
            <a:off x="755650" y="3101800"/>
            <a:ext cx="12441900" cy="8595000"/>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170000"/>
              </a:lnSpc>
              <a:spcBef>
                <a:spcPts val="0"/>
              </a:spcBef>
              <a:spcAft>
                <a:spcPts val="0"/>
              </a:spcAft>
              <a:buClr>
                <a:srgbClr val="323232"/>
              </a:buClr>
              <a:buSzPct val="162162"/>
              <a:buNone/>
            </a:pPr>
            <a:r>
              <a:rPr lang="en-IE" sz="2800"/>
              <a:t>Estes são alguns sinais de alerta que ajudam a identificar possíveis burlas online</a:t>
            </a:r>
            <a:r>
              <a:rPr lang="en-IE" sz="2800">
                <a:latin typeface="Arial"/>
                <a:ea typeface="Arial"/>
                <a:cs typeface="Arial"/>
                <a:sym typeface="Arial"/>
              </a:rPr>
              <a:t>:</a:t>
            </a:r>
            <a:endParaRPr/>
          </a:p>
          <a:p>
            <a:pPr indent="-571500" lvl="0" marL="571500" rtl="0" algn="l">
              <a:lnSpc>
                <a:spcPct val="170000"/>
              </a:lnSpc>
              <a:spcBef>
                <a:spcPts val="0"/>
              </a:spcBef>
              <a:spcAft>
                <a:spcPts val="0"/>
              </a:spcAft>
              <a:buClr>
                <a:srgbClr val="323232"/>
              </a:buClr>
              <a:buSzPct val="100000"/>
              <a:buFont typeface="Arial"/>
              <a:buChar char="•"/>
            </a:pPr>
            <a:r>
              <a:rPr lang="en-IE" sz="2800"/>
              <a:t>Existe pressão para agir imediatamente</a:t>
            </a:r>
            <a:r>
              <a:rPr lang="en-IE" sz="2800">
                <a:latin typeface="Arial"/>
                <a:ea typeface="Arial"/>
                <a:cs typeface="Arial"/>
                <a:sym typeface="Arial"/>
              </a:rPr>
              <a:t> </a:t>
            </a:r>
            <a:endParaRPr/>
          </a:p>
          <a:p>
            <a:pPr indent="-571500" lvl="0" marL="571500" rtl="0" algn="l">
              <a:lnSpc>
                <a:spcPct val="170000"/>
              </a:lnSpc>
              <a:spcBef>
                <a:spcPts val="0"/>
              </a:spcBef>
              <a:spcAft>
                <a:spcPts val="0"/>
              </a:spcAft>
              <a:buClr>
                <a:srgbClr val="323232"/>
              </a:buClr>
              <a:buSzPct val="100000"/>
              <a:buFont typeface="Arial"/>
              <a:buChar char="•"/>
            </a:pPr>
            <a:r>
              <a:rPr lang="en-IE" sz="2800"/>
              <a:t>A oferta parece “boa demais para ser verdade”</a:t>
            </a:r>
            <a:endParaRPr/>
          </a:p>
          <a:p>
            <a:pPr indent="-571500" lvl="0" marL="571500" rtl="0" algn="l">
              <a:lnSpc>
                <a:spcPct val="170000"/>
              </a:lnSpc>
              <a:spcBef>
                <a:spcPts val="0"/>
              </a:spcBef>
              <a:spcAft>
                <a:spcPts val="0"/>
              </a:spcAft>
              <a:buClr>
                <a:srgbClr val="323232"/>
              </a:buClr>
              <a:buSzPct val="100000"/>
              <a:buFont typeface="Arial"/>
              <a:buChar char="•"/>
            </a:pPr>
            <a:r>
              <a:rPr lang="en-IE" sz="2800"/>
              <a:t>A mensagem cria medo, urgência ou entusiasmo excessivo</a:t>
            </a:r>
            <a:endParaRPr/>
          </a:p>
          <a:p>
            <a:pPr indent="-571500" lvl="0" marL="571500" rtl="0" algn="l">
              <a:lnSpc>
                <a:spcPct val="170000"/>
              </a:lnSpc>
              <a:spcBef>
                <a:spcPts val="0"/>
              </a:spcBef>
              <a:spcAft>
                <a:spcPts val="0"/>
              </a:spcAft>
              <a:buClr>
                <a:srgbClr val="323232"/>
              </a:buClr>
              <a:buSzPct val="100000"/>
              <a:buFont typeface="Arial"/>
              <a:buChar char="•"/>
            </a:pPr>
            <a:r>
              <a:rPr lang="en-IE" sz="2800"/>
              <a:t>É pedido para mudar rapidamente para outra plataforma</a:t>
            </a:r>
            <a:endParaRPr/>
          </a:p>
          <a:p>
            <a:pPr indent="-571500" lvl="0" marL="571500" rtl="0" algn="l">
              <a:lnSpc>
                <a:spcPct val="170000"/>
              </a:lnSpc>
              <a:spcBef>
                <a:spcPts val="0"/>
              </a:spcBef>
              <a:spcAft>
                <a:spcPts val="0"/>
              </a:spcAft>
              <a:buClr>
                <a:srgbClr val="323232"/>
              </a:buClr>
              <a:buSzPct val="100000"/>
              <a:buFont typeface="Arial"/>
              <a:buChar char="•"/>
            </a:pPr>
            <a:r>
              <a:rPr lang="en-IE" sz="2800"/>
              <a:t>A pessoa insiste em manter segredo ou evitar falar com adultos</a:t>
            </a:r>
            <a:endParaRPr sz="2800">
              <a:latin typeface="Arial"/>
              <a:ea typeface="Arial"/>
              <a:cs typeface="Arial"/>
              <a:sym typeface="Arial"/>
            </a:endParaRPr>
          </a:p>
          <a:p>
            <a:pPr indent="0" lvl="0" marL="0" rtl="0" algn="l">
              <a:lnSpc>
                <a:spcPct val="120000"/>
              </a:lnSpc>
              <a:spcBef>
                <a:spcPts val="2000"/>
              </a:spcBef>
              <a:spcAft>
                <a:spcPts val="0"/>
              </a:spcAft>
              <a:buClr>
                <a:srgbClr val="323232"/>
              </a:buClr>
              <a:buSzPct val="108108"/>
              <a:buNone/>
            </a:pPr>
            <a:r>
              <a:rPr lang="en-IE"/>
              <a:t> </a:t>
            </a:r>
            <a:r>
              <a:rPr b="1" lang="en-IE" sz="3300">
                <a:latin typeface="Arial"/>
                <a:ea typeface="Arial"/>
                <a:cs typeface="Arial"/>
                <a:sym typeface="Arial"/>
              </a:rPr>
              <a:t>Parar, </a:t>
            </a:r>
            <a:r>
              <a:rPr b="1" lang="en-IE" sz="3300"/>
              <a:t>Pensar</a:t>
            </a:r>
            <a:r>
              <a:rPr b="1" lang="en-IE" sz="3300">
                <a:latin typeface="Arial"/>
                <a:ea typeface="Arial"/>
                <a:cs typeface="Arial"/>
                <a:sym typeface="Arial"/>
              </a:rPr>
              <a:t>, </a:t>
            </a:r>
            <a:r>
              <a:rPr b="1" lang="en-IE" sz="3300"/>
              <a:t>Verificar</a:t>
            </a:r>
            <a:endParaRPr/>
          </a:p>
          <a:p>
            <a:pPr indent="-457200" lvl="0" marL="457200" rtl="0" algn="l">
              <a:lnSpc>
                <a:spcPct val="120000"/>
              </a:lnSpc>
              <a:spcBef>
                <a:spcPts val="2000"/>
              </a:spcBef>
              <a:spcAft>
                <a:spcPts val="0"/>
              </a:spcAft>
              <a:buSzPct val="100000"/>
              <a:buFont typeface="Arial"/>
              <a:buChar char="•"/>
            </a:pPr>
            <a:r>
              <a:rPr lang="en-IE" sz="2800"/>
              <a:t>Pensar cuidadosamente antes de responder a ofertas ou mensagens online.</a:t>
            </a:r>
            <a:endParaRPr/>
          </a:p>
          <a:p>
            <a:pPr indent="-457200" lvl="0" marL="457200" rtl="0" algn="l">
              <a:lnSpc>
                <a:spcPct val="160000"/>
              </a:lnSpc>
              <a:spcBef>
                <a:spcPts val="2000"/>
              </a:spcBef>
              <a:spcAft>
                <a:spcPts val="0"/>
              </a:spcAft>
              <a:buSzPct val="100000"/>
              <a:buFont typeface="Arial"/>
              <a:buChar char="•"/>
            </a:pPr>
            <a:r>
              <a:rPr lang="en-IE" sz="2800"/>
              <a:t>Não clicar em links suspeitos nem descarregar ficheiros desconhecidos.</a:t>
            </a:r>
            <a:endParaRPr/>
          </a:p>
          <a:p>
            <a:pPr indent="-457200" lvl="0" marL="457200" rtl="0" algn="l">
              <a:lnSpc>
                <a:spcPct val="120000"/>
              </a:lnSpc>
              <a:spcBef>
                <a:spcPts val="2000"/>
              </a:spcBef>
              <a:spcAft>
                <a:spcPts val="0"/>
              </a:spcAft>
              <a:buSzPct val="100000"/>
              <a:buFont typeface="Arial"/>
              <a:buChar char="•"/>
            </a:pPr>
            <a:r>
              <a:rPr lang="en-IE" sz="2800"/>
              <a:t>Manter a informação pessoal protegida.</a:t>
            </a:r>
            <a:endParaRPr/>
          </a:p>
          <a:p>
            <a:pPr indent="-457200" lvl="0" marL="457200" rtl="0" algn="l">
              <a:lnSpc>
                <a:spcPct val="120000"/>
              </a:lnSpc>
              <a:spcBef>
                <a:spcPts val="2000"/>
              </a:spcBef>
              <a:spcAft>
                <a:spcPts val="0"/>
              </a:spcAft>
              <a:buSzPct val="100000"/>
              <a:buFont typeface="Arial"/>
              <a:buChar char="•"/>
            </a:pPr>
            <a:r>
              <a:rPr lang="en-IE" sz="2800"/>
              <a:t>Conhecer e verificar as definições de privacidade e a própria pegada digital.</a:t>
            </a:r>
            <a:r>
              <a:rPr lang="en-IE" sz="2800"/>
              <a:t>  </a:t>
            </a:r>
            <a:endParaRPr/>
          </a:p>
          <a:p>
            <a:pPr indent="-457200" lvl="0" marL="457200" rtl="0" algn="l">
              <a:lnSpc>
                <a:spcPct val="120000"/>
              </a:lnSpc>
              <a:spcBef>
                <a:spcPts val="2000"/>
              </a:spcBef>
              <a:spcAft>
                <a:spcPts val="0"/>
              </a:spcAft>
              <a:buSzPct val="100000"/>
              <a:buFont typeface="Arial"/>
              <a:buChar char="•"/>
            </a:pPr>
            <a:r>
              <a:rPr lang="en-IE" sz="2800"/>
              <a:t>Se algo parecer estranho, falar com um adulto ou pessoa de confiança.</a:t>
            </a:r>
            <a:endParaRPr/>
          </a:p>
        </p:txBody>
      </p:sp>
      <p:sp>
        <p:nvSpPr>
          <p:cNvPr id="126" name="Google Shape;126;p7"/>
          <p:cNvSpPr txBox="1"/>
          <p:nvPr>
            <p:ph type="title"/>
          </p:nvPr>
        </p:nvSpPr>
        <p:spPr>
          <a:xfrm>
            <a:off x="762000" y="1524000"/>
            <a:ext cx="9910500" cy="13473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1"/>
              </a:buClr>
              <a:buSzPts val="8000"/>
              <a:buFont typeface="Arial"/>
              <a:buNone/>
            </a:pPr>
            <a:r>
              <a:rPr lang="en-IE"/>
              <a:t>Sinais de Alerta</a:t>
            </a:r>
            <a:endParaRPr>
              <a:latin typeface="Arial"/>
              <a:ea typeface="Arial"/>
              <a:cs typeface="Arial"/>
              <a:sym typeface="Arial"/>
            </a:endParaRPr>
          </a:p>
        </p:txBody>
      </p:sp>
      <p:pic>
        <p:nvPicPr>
          <p:cNvPr descr="A cartoon of a person in a mask and hoodie using a computer&#10;&#10;AI-generated content may be incorrect." id="127" name="Google Shape;127;p7"/>
          <p:cNvPicPr preferRelativeResize="0"/>
          <p:nvPr/>
        </p:nvPicPr>
        <p:blipFill rotWithShape="1">
          <a:blip r:embed="rId3">
            <a:alphaModFix/>
          </a:blip>
          <a:srcRect b="0" l="0" r="0" t="0"/>
          <a:stretch/>
        </p:blipFill>
        <p:spPr>
          <a:xfrm>
            <a:off x="13089636" y="1786128"/>
            <a:ext cx="9910572" cy="9910572"/>
          </a:xfrm>
          <a:prstGeom prst="rect">
            <a:avLst/>
          </a:prstGeom>
          <a:noFill/>
          <a:ln>
            <a:noFill/>
          </a:ln>
        </p:spPr>
      </p:pic>
      <p:sp>
        <p:nvSpPr>
          <p:cNvPr id="128" name="Google Shape;128;p7"/>
          <p:cNvSpPr txBox="1"/>
          <p:nvPr/>
        </p:nvSpPr>
        <p:spPr>
          <a:xfrm>
            <a:off x="13089636" y="11927271"/>
            <a:ext cx="3438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sng" cap="none" strike="noStrike">
                <a:solidFill>
                  <a:srgbClr val="000000"/>
                </a:solidFill>
                <a:latin typeface="Arial"/>
                <a:ea typeface="Arial"/>
                <a:cs typeface="Arial"/>
                <a:sym typeface="Arial"/>
                <a:hlinkClick r:id="rId4">
                  <a:extLst>
                    <a:ext uri="{A12FA001-AC4F-418D-AE19-62706E023703}">
                      <ahyp:hlinkClr val="tx"/>
                    </a:ext>
                  </a:extLst>
                </a:hlinkClick>
              </a:rPr>
              <a:t>Image</a:t>
            </a:r>
            <a:r>
              <a:rPr b="0" i="0" lang="en-IE" sz="1400" u="none" cap="none" strike="noStrike">
                <a:solidFill>
                  <a:srgbClr val="000000"/>
                </a:solidFill>
                <a:latin typeface="Arial"/>
                <a:ea typeface="Arial"/>
                <a:cs typeface="Arial"/>
                <a:sym typeface="Arial"/>
              </a:rPr>
              <a:t> from Freepik</a:t>
            </a:r>
            <a:endParaRPr b="0" i="0" sz="1400" u="none" cap="none" strike="noStrike">
              <a:solidFill>
                <a:srgbClr val="000000"/>
              </a:solidFill>
              <a:latin typeface="Arial"/>
              <a:ea typeface="Arial"/>
              <a:cs typeface="Arial"/>
              <a:sym typeface="Arial"/>
            </a:endParaRPr>
          </a:p>
        </p:txBody>
      </p:sp>
      <p:sp>
        <p:nvSpPr>
          <p:cNvPr id="129" name="Google Shape;129;p7"/>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8"/>
          <p:cNvSpPr txBox="1"/>
          <p:nvPr>
            <p:ph idx="1" type="body"/>
          </p:nvPr>
        </p:nvSpPr>
        <p:spPr>
          <a:xfrm>
            <a:off x="920250" y="3946625"/>
            <a:ext cx="10272000" cy="5782200"/>
          </a:xfrm>
          <a:prstGeom prst="rect">
            <a:avLst/>
          </a:prstGeom>
          <a:noFill/>
          <a:ln>
            <a:noFill/>
          </a:ln>
        </p:spPr>
        <p:txBody>
          <a:bodyPr anchorCtr="0" anchor="t" bIns="0" lIns="0" spcFirstLastPara="1" rIns="0" wrap="square" tIns="0">
            <a:normAutofit lnSpcReduction="10000"/>
          </a:bodyPr>
          <a:lstStyle/>
          <a:p>
            <a:pPr indent="-571500" lvl="0" marL="571500" rtl="0" algn="l">
              <a:lnSpc>
                <a:spcPct val="150000"/>
              </a:lnSpc>
              <a:spcBef>
                <a:spcPts val="0"/>
              </a:spcBef>
              <a:spcAft>
                <a:spcPts val="0"/>
              </a:spcAft>
              <a:buClr>
                <a:srgbClr val="323232"/>
              </a:buClr>
              <a:buSzPts val="4200"/>
              <a:buFont typeface="Arial"/>
              <a:buChar char="•"/>
            </a:pPr>
            <a:r>
              <a:rPr lang="en-IE" sz="2800"/>
              <a:t>Falar com um adulto ou uma pessoa de confiança sobre o que está a acontecer.</a:t>
            </a:r>
            <a:endParaRPr/>
          </a:p>
          <a:p>
            <a:pPr indent="-571500" lvl="0" marL="571500" rtl="0" algn="l">
              <a:lnSpc>
                <a:spcPct val="150000"/>
              </a:lnSpc>
              <a:spcBef>
                <a:spcPts val="0"/>
              </a:spcBef>
              <a:spcAft>
                <a:spcPts val="0"/>
              </a:spcAft>
              <a:buClr>
                <a:srgbClr val="323232"/>
              </a:buClr>
              <a:buSzPts val="4200"/>
              <a:buFont typeface="Arial"/>
              <a:buChar char="•"/>
            </a:pPr>
            <a:r>
              <a:rPr lang="en-IE" sz="2800"/>
              <a:t>Bloquear pessoas que estejam a abusar ou a fazer bullying.</a:t>
            </a:r>
            <a:endParaRPr/>
          </a:p>
          <a:p>
            <a:pPr indent="-571500" lvl="0" marL="571500" rtl="0" algn="l">
              <a:lnSpc>
                <a:spcPct val="150000"/>
              </a:lnSpc>
              <a:spcBef>
                <a:spcPts val="0"/>
              </a:spcBef>
              <a:spcAft>
                <a:spcPts val="0"/>
              </a:spcAft>
              <a:buClr>
                <a:srgbClr val="323232"/>
              </a:buClr>
              <a:buSzPts val="4200"/>
              <a:buFont typeface="Arial"/>
              <a:buChar char="•"/>
            </a:pPr>
            <a:r>
              <a:rPr lang="en-IE" sz="2800"/>
              <a:t>Guardar as publicações ofensivas - podem servir como prova. Online, as ações não são invisíveis nem totalmente anónimas; existe um endereço IP que pode ser rastreado pelas autoridades se ocorrerem atos ilegais.</a:t>
            </a:r>
            <a:endParaRPr/>
          </a:p>
          <a:p>
            <a:pPr indent="-571500" lvl="0" marL="571500" rtl="0" algn="l">
              <a:lnSpc>
                <a:spcPct val="150000"/>
              </a:lnSpc>
              <a:spcBef>
                <a:spcPts val="0"/>
              </a:spcBef>
              <a:spcAft>
                <a:spcPts val="0"/>
              </a:spcAft>
              <a:buClr>
                <a:srgbClr val="323232"/>
              </a:buClr>
              <a:buSzPts val="4200"/>
              <a:buFont typeface="Arial"/>
              <a:buChar char="•"/>
            </a:pPr>
            <a:r>
              <a:rPr lang="en-IE" sz="2800"/>
              <a:t>Denunciar utilizando a opção de denúncia da plataforma.</a:t>
            </a:r>
            <a:endParaRPr sz="2800"/>
          </a:p>
        </p:txBody>
      </p:sp>
      <p:sp>
        <p:nvSpPr>
          <p:cNvPr id="135" name="Google Shape;135;p8"/>
          <p:cNvSpPr txBox="1"/>
          <p:nvPr>
            <p:ph type="title"/>
          </p:nvPr>
        </p:nvSpPr>
        <p:spPr>
          <a:xfrm>
            <a:off x="761999" y="1524000"/>
            <a:ext cx="22860001" cy="202163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1"/>
              </a:buClr>
              <a:buSzPts val="8000"/>
              <a:buFont typeface="Arial"/>
              <a:buNone/>
            </a:pPr>
            <a:r>
              <a:rPr lang="en-IE"/>
              <a:t>Como assumir o controlo</a:t>
            </a:r>
            <a:r>
              <a:rPr lang="en-IE">
                <a:latin typeface="Arial"/>
                <a:ea typeface="Arial"/>
                <a:cs typeface="Arial"/>
                <a:sym typeface="Arial"/>
              </a:rPr>
              <a:t>?</a:t>
            </a:r>
            <a:endParaRPr>
              <a:latin typeface="Arial"/>
              <a:ea typeface="Arial"/>
              <a:cs typeface="Arial"/>
              <a:sym typeface="Arial"/>
            </a:endParaRPr>
          </a:p>
        </p:txBody>
      </p:sp>
      <p:pic>
        <p:nvPicPr>
          <p:cNvPr descr="A cartoon of a person crying&#10;&#10;AI-generated content may be incorrect." id="136" name="Google Shape;136;p8"/>
          <p:cNvPicPr preferRelativeResize="0"/>
          <p:nvPr/>
        </p:nvPicPr>
        <p:blipFill rotWithShape="1">
          <a:blip r:embed="rId3">
            <a:alphaModFix/>
          </a:blip>
          <a:srcRect b="0" l="0" r="0" t="0"/>
          <a:stretch/>
        </p:blipFill>
        <p:spPr>
          <a:xfrm>
            <a:off x="13716000" y="2200275"/>
            <a:ext cx="9315450" cy="9315450"/>
          </a:xfrm>
          <a:prstGeom prst="rect">
            <a:avLst/>
          </a:prstGeom>
          <a:noFill/>
          <a:ln>
            <a:noFill/>
          </a:ln>
        </p:spPr>
      </p:pic>
      <p:sp>
        <p:nvSpPr>
          <p:cNvPr id="137" name="Google Shape;137;p8"/>
          <p:cNvSpPr txBox="1"/>
          <p:nvPr/>
        </p:nvSpPr>
        <p:spPr>
          <a:xfrm>
            <a:off x="13716000" y="11734800"/>
            <a:ext cx="3438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sng" cap="none" strike="noStrike">
                <a:solidFill>
                  <a:srgbClr val="000000"/>
                </a:solidFill>
                <a:latin typeface="Arial"/>
                <a:ea typeface="Arial"/>
                <a:cs typeface="Arial"/>
                <a:sym typeface="Arial"/>
                <a:hlinkClick r:id="rId4">
                  <a:extLst>
                    <a:ext uri="{A12FA001-AC4F-418D-AE19-62706E023703}">
                      <ahyp:hlinkClr val="tx"/>
                    </a:ext>
                  </a:extLst>
                </a:hlinkClick>
              </a:rPr>
              <a:t>Image</a:t>
            </a:r>
            <a:r>
              <a:rPr b="0" i="0" lang="en-IE" sz="1400" u="none" cap="none" strike="noStrike">
                <a:solidFill>
                  <a:srgbClr val="000000"/>
                </a:solidFill>
                <a:latin typeface="Arial"/>
                <a:ea typeface="Arial"/>
                <a:cs typeface="Arial"/>
                <a:sym typeface="Arial"/>
              </a:rPr>
              <a:t> from Freepik by pikisuperstar</a:t>
            </a:r>
            <a:endParaRPr b="0" i="0" sz="1400" u="none" cap="none" strike="noStrike">
              <a:solidFill>
                <a:srgbClr val="000000"/>
              </a:solidFill>
              <a:latin typeface="Arial"/>
              <a:ea typeface="Arial"/>
              <a:cs typeface="Arial"/>
              <a:sym typeface="Arial"/>
            </a:endParaRPr>
          </a:p>
        </p:txBody>
      </p:sp>
      <p:sp>
        <p:nvSpPr>
          <p:cNvPr id="138" name="Google Shape;138;p8"/>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9"/>
          <p:cNvSpPr txBox="1"/>
          <p:nvPr>
            <p:ph idx="1" type="body"/>
          </p:nvPr>
        </p:nvSpPr>
        <p:spPr>
          <a:xfrm>
            <a:off x="755650" y="3101788"/>
            <a:ext cx="23055326" cy="8594912"/>
          </a:xfrm>
          <a:prstGeom prst="rect">
            <a:avLst/>
          </a:prstGeom>
          <a:noFill/>
          <a:ln>
            <a:noFill/>
          </a:ln>
        </p:spPr>
        <p:txBody>
          <a:bodyPr anchorCtr="0" anchor="t" bIns="0" lIns="0" spcFirstLastPara="1" rIns="0" wrap="square" tIns="0">
            <a:normAutofit lnSpcReduction="10000"/>
          </a:bodyPr>
          <a:lstStyle/>
          <a:p>
            <a:pPr indent="0" lvl="0" marL="0" rtl="0" algn="l">
              <a:lnSpc>
                <a:spcPct val="150000"/>
              </a:lnSpc>
              <a:spcBef>
                <a:spcPts val="0"/>
              </a:spcBef>
              <a:spcAft>
                <a:spcPts val="0"/>
              </a:spcAft>
              <a:buSzPts val="4200"/>
              <a:buNone/>
            </a:pPr>
            <a:r>
              <a:rPr b="1" lang="en-IE" sz="2800"/>
              <a:t>Grooming</a:t>
            </a:r>
            <a:r>
              <a:rPr lang="en-IE" sz="2800"/>
              <a:t> </a:t>
            </a:r>
            <a:r>
              <a:rPr lang="en-IE" sz="2800"/>
              <a:t>é quando alguém cria uma relação com uma criança ou jovem com o objetivo de a manipular, explorar ou abusar.</a:t>
            </a:r>
            <a:r>
              <a:rPr lang="en-IE" sz="2800"/>
              <a:t> </a:t>
            </a:r>
            <a:endParaRPr/>
          </a:p>
          <a:p>
            <a:pPr indent="-457200" lvl="0" marL="457200" rtl="0" algn="l">
              <a:lnSpc>
                <a:spcPct val="150000"/>
              </a:lnSpc>
              <a:spcBef>
                <a:spcPts val="0"/>
              </a:spcBef>
              <a:spcAft>
                <a:spcPts val="0"/>
              </a:spcAft>
              <a:buSzPts val="2800"/>
              <a:buFont typeface="Arial"/>
              <a:buChar char="•"/>
            </a:pPr>
            <a:r>
              <a:rPr lang="en-IE" sz="2800"/>
              <a:t>Pessoas que fazem grooming podem adotar comportamentos difíceis de identificar, como fingir ser mais novas do que realmente são, dar conselhos e atenção positiva, mostrar-se muito compreensivas ou oferecer presentes</a:t>
            </a:r>
            <a:r>
              <a:rPr lang="en-IE" sz="2800"/>
              <a:t>.</a:t>
            </a:r>
            <a:endParaRPr/>
          </a:p>
          <a:p>
            <a:pPr indent="-457200" lvl="0" marL="457200" rtl="0" algn="l">
              <a:lnSpc>
                <a:spcPct val="150000"/>
              </a:lnSpc>
              <a:spcBef>
                <a:spcPts val="0"/>
              </a:spcBef>
              <a:spcAft>
                <a:spcPts val="0"/>
              </a:spcAft>
              <a:buSzPts val="2800"/>
              <a:buFont typeface="Arial"/>
              <a:buChar char="•"/>
            </a:pPr>
            <a:r>
              <a:rPr lang="en-IE" sz="2800"/>
              <a:t>Jovens que estão a ser alvo de grooming podem tornar-se mais reservados, receber presentes inexplicáveis (como roupas ou dispositivos eletrónicos), demonstrar comportamentos sexualizados ou utilizar linguagem e mostrar conhecimentos sobre sexo que não são adequados à sua idade</a:t>
            </a:r>
            <a:r>
              <a:rPr lang="en-IE" sz="2800"/>
              <a:t>. </a:t>
            </a:r>
            <a:endParaRPr/>
          </a:p>
          <a:p>
            <a:pPr indent="0" lvl="0" marL="0" rtl="0" algn="l">
              <a:lnSpc>
                <a:spcPct val="150000"/>
              </a:lnSpc>
              <a:spcBef>
                <a:spcPts val="0"/>
              </a:spcBef>
              <a:spcAft>
                <a:spcPts val="0"/>
              </a:spcAft>
              <a:buSzPts val="2800"/>
              <a:buNone/>
            </a:pPr>
            <a:r>
              <a:rPr lang="en-IE" sz="2800"/>
              <a:t>Se houver suspeita de que alguém possa estar a ser vítima de grooming, é importante lembrar que não está sozinho e que existe ajuda disponível.</a:t>
            </a:r>
            <a:r>
              <a:rPr lang="en-IE" sz="2800"/>
              <a:t>  </a:t>
            </a:r>
            <a:endParaRPr/>
          </a:p>
          <a:p>
            <a:pPr indent="-457200" lvl="1" marL="914400" rtl="0" algn="l">
              <a:lnSpc>
                <a:spcPct val="150000"/>
              </a:lnSpc>
              <a:spcBef>
                <a:spcPts val="0"/>
              </a:spcBef>
              <a:spcAft>
                <a:spcPts val="0"/>
              </a:spcAft>
              <a:buSzPts val="2800"/>
              <a:buFont typeface="Arial"/>
              <a:buChar char="•"/>
            </a:pPr>
            <a:r>
              <a:rPr lang="en-IE" sz="2800"/>
              <a:t>Falar com um adulto ou pessoa de confiança, como um pai, familiar, cuidador ou professor, e explicar o que está a acontecer</a:t>
            </a:r>
            <a:r>
              <a:rPr lang="en-IE" sz="2800"/>
              <a:t>.</a:t>
            </a:r>
            <a:endParaRPr/>
          </a:p>
          <a:p>
            <a:pPr indent="-457200" lvl="1" marL="914400" rtl="0" algn="l">
              <a:lnSpc>
                <a:spcPct val="150000"/>
              </a:lnSpc>
              <a:spcBef>
                <a:spcPts val="0"/>
              </a:spcBef>
              <a:spcAft>
                <a:spcPts val="0"/>
              </a:spcAft>
              <a:buSzPts val="2800"/>
              <a:buFont typeface="Arial"/>
              <a:buChar char="•"/>
            </a:pPr>
            <a:r>
              <a:rPr lang="en-IE" sz="2800"/>
              <a:t>Lembrar que a culpa nunca é da vítima.</a:t>
            </a:r>
            <a:endParaRPr/>
          </a:p>
          <a:p>
            <a:pPr indent="-457200" lvl="1" marL="914400" rtl="0" algn="l">
              <a:lnSpc>
                <a:spcPct val="150000"/>
              </a:lnSpc>
              <a:spcBef>
                <a:spcPts val="0"/>
              </a:spcBef>
              <a:spcAft>
                <a:spcPts val="0"/>
              </a:spcAft>
              <a:buSzPts val="2800"/>
              <a:buFont typeface="Arial"/>
              <a:buChar char="•"/>
            </a:pPr>
            <a:r>
              <a:rPr lang="en-IE" sz="2800"/>
              <a:t>Guardar provas do que aconteceu, como capturas de ecrã de conversas ou mensagens.</a:t>
            </a:r>
            <a:endParaRPr/>
          </a:p>
          <a:p>
            <a:pPr indent="-457200" lvl="1" marL="914400" rtl="0" algn="l">
              <a:lnSpc>
                <a:spcPct val="150000"/>
              </a:lnSpc>
              <a:spcBef>
                <a:spcPts val="0"/>
              </a:spcBef>
              <a:spcAft>
                <a:spcPts val="0"/>
              </a:spcAft>
              <a:buSzPts val="2800"/>
              <a:buFont typeface="Arial"/>
              <a:buChar char="•"/>
            </a:pPr>
            <a:r>
              <a:rPr lang="en-IE" sz="2800"/>
              <a:t>Interromper a comunicação, mas não eliminar a conta, pois pode ser necessária como prova.</a:t>
            </a:r>
            <a:r>
              <a:rPr lang="en-IE" sz="2800"/>
              <a:t>  </a:t>
            </a:r>
            <a:endParaRPr/>
          </a:p>
          <a:p>
            <a:pPr indent="-457200" lvl="1" marL="914400" rtl="0" algn="l">
              <a:lnSpc>
                <a:spcPct val="150000"/>
              </a:lnSpc>
              <a:spcBef>
                <a:spcPts val="0"/>
              </a:spcBef>
              <a:spcAft>
                <a:spcPts val="0"/>
              </a:spcAft>
              <a:buSzPts val="2800"/>
              <a:buFont typeface="Arial"/>
              <a:buChar char="•"/>
            </a:pPr>
            <a:r>
              <a:rPr lang="en-IE" sz="2800"/>
              <a:t>Não confrontar a pessoa suspeita.</a:t>
            </a:r>
            <a:endParaRPr/>
          </a:p>
          <a:p>
            <a:pPr indent="-457200" lvl="1" marL="914400" rtl="0" algn="l">
              <a:lnSpc>
                <a:spcPct val="150000"/>
              </a:lnSpc>
              <a:spcBef>
                <a:spcPts val="0"/>
              </a:spcBef>
              <a:spcAft>
                <a:spcPts val="0"/>
              </a:spcAft>
              <a:buSzPts val="2800"/>
              <a:buFont typeface="Arial"/>
              <a:buChar char="•"/>
            </a:pPr>
            <a:r>
              <a:rPr lang="en-IE" sz="2800"/>
              <a:t>Denunciar a situação às autoridades competentes.</a:t>
            </a:r>
            <a:endParaRPr sz="2800"/>
          </a:p>
        </p:txBody>
      </p:sp>
      <p:sp>
        <p:nvSpPr>
          <p:cNvPr id="144" name="Google Shape;144;p9"/>
          <p:cNvSpPr txBox="1"/>
          <p:nvPr>
            <p:ph type="title"/>
          </p:nvPr>
        </p:nvSpPr>
        <p:spPr>
          <a:xfrm>
            <a:off x="761999" y="1524001"/>
            <a:ext cx="22860001" cy="157778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1"/>
              </a:buClr>
              <a:buSzPts val="8000"/>
              <a:buFont typeface="Arial"/>
              <a:buNone/>
            </a:pPr>
            <a:r>
              <a:rPr lang="en-IE">
                <a:latin typeface="Arial"/>
                <a:ea typeface="Arial"/>
                <a:cs typeface="Arial"/>
                <a:sym typeface="Arial"/>
              </a:rPr>
              <a:t>Grooming </a:t>
            </a:r>
            <a:r>
              <a:rPr lang="en-IE"/>
              <a:t>-</a:t>
            </a:r>
            <a:r>
              <a:rPr lang="en-IE">
                <a:latin typeface="Arial"/>
                <a:ea typeface="Arial"/>
                <a:cs typeface="Arial"/>
                <a:sym typeface="Arial"/>
              </a:rPr>
              <a:t> </a:t>
            </a:r>
            <a:r>
              <a:rPr lang="en-IE"/>
              <a:t>o que é e como identificar</a:t>
            </a:r>
            <a:r>
              <a:rPr lang="en-IE">
                <a:latin typeface="Arial"/>
                <a:ea typeface="Arial"/>
                <a:cs typeface="Arial"/>
                <a:sym typeface="Arial"/>
              </a:rPr>
              <a:t>?</a:t>
            </a:r>
            <a:endParaRPr>
              <a:latin typeface="Arial"/>
              <a:ea typeface="Arial"/>
              <a:cs typeface="Arial"/>
              <a:sym typeface="Arial"/>
            </a:endParaRPr>
          </a:p>
        </p:txBody>
      </p:sp>
      <p:sp>
        <p:nvSpPr>
          <p:cNvPr id="145" name="Google Shape;145;p9"/>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0"/>
          <p:cNvSpPr txBox="1"/>
          <p:nvPr>
            <p:ph idx="1" type="body"/>
          </p:nvPr>
        </p:nvSpPr>
        <p:spPr>
          <a:xfrm>
            <a:off x="762000" y="3101788"/>
            <a:ext cx="22866350" cy="8594912"/>
          </a:xfrm>
          <a:prstGeom prst="rect">
            <a:avLst/>
          </a:prstGeom>
          <a:noFill/>
          <a:ln>
            <a:noFill/>
          </a:ln>
        </p:spPr>
        <p:txBody>
          <a:bodyPr anchorCtr="0" anchor="t" bIns="0" lIns="0" spcFirstLastPara="1" rIns="0" wrap="square" tIns="0">
            <a:normAutofit/>
          </a:bodyPr>
          <a:lstStyle/>
          <a:p>
            <a:pPr indent="0" lvl="0" marL="0" rtl="0" algn="l">
              <a:lnSpc>
                <a:spcPct val="150000"/>
              </a:lnSpc>
              <a:spcBef>
                <a:spcPts val="0"/>
              </a:spcBef>
              <a:spcAft>
                <a:spcPts val="0"/>
              </a:spcAft>
              <a:buClr>
                <a:srgbClr val="323232"/>
              </a:buClr>
              <a:buSzPts val="4200"/>
              <a:buNone/>
            </a:pPr>
            <a:r>
              <a:rPr b="1" lang="en-IE" sz="3300"/>
              <a:t>Com todos os perigos online, quem é responsável pela segurança</a:t>
            </a:r>
            <a:r>
              <a:rPr b="1" lang="en-IE" sz="3300">
                <a:latin typeface="Arial"/>
                <a:ea typeface="Arial"/>
                <a:cs typeface="Arial"/>
                <a:sym typeface="Arial"/>
              </a:rPr>
              <a:t>?</a:t>
            </a:r>
            <a:endParaRPr b="1" sz="3300">
              <a:latin typeface="Arial"/>
              <a:ea typeface="Arial"/>
              <a:cs typeface="Arial"/>
              <a:sym typeface="Arial"/>
            </a:endParaRPr>
          </a:p>
          <a:p>
            <a:pPr indent="-514350" lvl="0" marL="514350" rtl="0" algn="l">
              <a:lnSpc>
                <a:spcPct val="150000"/>
              </a:lnSpc>
              <a:spcBef>
                <a:spcPts val="2000"/>
              </a:spcBef>
              <a:spcAft>
                <a:spcPts val="0"/>
              </a:spcAft>
              <a:buClr>
                <a:srgbClr val="323232"/>
              </a:buClr>
              <a:buSzPts val="2800"/>
              <a:buFont typeface="Arial"/>
              <a:buAutoNum type="arabicPeriod"/>
            </a:pPr>
            <a:r>
              <a:rPr b="1" lang="en-IE" sz="2800"/>
              <a:t>Responsabilidade dos prestadores de serviços - </a:t>
            </a:r>
            <a:r>
              <a:rPr lang="en-IE" sz="2800"/>
              <a:t>t</a:t>
            </a:r>
            <a:r>
              <a:rPr lang="en-IE" sz="2800"/>
              <a:t>arantir a segurança dos utilizadores através da identificação e avaliação proativa de possíveis riscos online, utilizando políticas, orientações e mecanismos de denúncia. As plataformas devem implementar medidas como avaliações de risco, regras da comunidade e mecanismos de segurança para reduzir riscos e promover um ambiente online seguro.</a:t>
            </a:r>
            <a:endParaRPr/>
          </a:p>
          <a:p>
            <a:pPr indent="-514350" lvl="0" marL="514350" rtl="0" algn="l">
              <a:lnSpc>
                <a:spcPct val="150000"/>
              </a:lnSpc>
              <a:spcBef>
                <a:spcPts val="2000"/>
              </a:spcBef>
              <a:spcAft>
                <a:spcPts val="0"/>
              </a:spcAft>
              <a:buClr>
                <a:srgbClr val="323232"/>
              </a:buClr>
              <a:buSzPts val="2800"/>
              <a:buFont typeface="Arial"/>
              <a:buAutoNum type="arabicPeriod"/>
            </a:pPr>
            <a:r>
              <a:rPr b="1" lang="en-IE" sz="2800"/>
              <a:t>Capacitação e dignidade dos utilizadores - </a:t>
            </a:r>
            <a:r>
              <a:rPr lang="en-IE" sz="2800"/>
              <a:t>estes aspetos devem ser considerados no design dos produtos, envolvendo diferentes grupos no processo. As plataformas devem implementar medidas fortes de privacidade, protocolos claros para violações de regras, ferramentas de mitigação de riscos e sistemas de apoio, garantindo também avaliações rigorosas antes do lançamento de novas funcionalidades.</a:t>
            </a:r>
            <a:endParaRPr/>
          </a:p>
          <a:p>
            <a:pPr indent="-514350" lvl="0" marL="514350" rtl="0" algn="l">
              <a:lnSpc>
                <a:spcPct val="150000"/>
              </a:lnSpc>
              <a:spcBef>
                <a:spcPts val="2000"/>
              </a:spcBef>
              <a:spcAft>
                <a:spcPts val="0"/>
              </a:spcAft>
              <a:buClr>
                <a:srgbClr val="323232"/>
              </a:buClr>
              <a:buSzPts val="2800"/>
              <a:buFont typeface="Arial"/>
              <a:buAutoNum type="arabicPeriod"/>
            </a:pPr>
            <a:r>
              <a:rPr b="1" lang="en-IE" sz="2800"/>
              <a:t>Transparência e responsabilização - </a:t>
            </a:r>
            <a:r>
              <a:rPr b="1" lang="en-IE" sz="2800"/>
              <a:t> </a:t>
            </a:r>
            <a:r>
              <a:rPr lang="en-IE" sz="2800"/>
              <a:t>são fundamentais para a segurança dos utilizadores. As empresas devem partilhar as suas políticas de segurança e dados sobre a eficácia das suas medidas. Envolver utilizadores e outras partes interessadas, ao mesmo tempo que se atualizam orientações e se desenvolvem novas tecnologias de segurança, ajuda a aumentar a confiança e a melhorar os resultados em termos de segurança.</a:t>
            </a:r>
            <a:endParaRPr sz="2800"/>
          </a:p>
        </p:txBody>
      </p:sp>
      <p:sp>
        <p:nvSpPr>
          <p:cNvPr id="151" name="Google Shape;151;p10"/>
          <p:cNvSpPr txBox="1"/>
          <p:nvPr>
            <p:ph type="title"/>
          </p:nvPr>
        </p:nvSpPr>
        <p:spPr>
          <a:xfrm>
            <a:off x="761999" y="1524001"/>
            <a:ext cx="22860001" cy="1237488"/>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1"/>
              </a:buClr>
              <a:buSzPts val="8000"/>
              <a:buFont typeface="Arial"/>
              <a:buNone/>
            </a:pPr>
            <a:r>
              <a:rPr lang="en-IE"/>
              <a:t>Princípios de Segurança por Design</a:t>
            </a:r>
            <a:endParaRPr/>
          </a:p>
        </p:txBody>
      </p:sp>
      <p:sp>
        <p:nvSpPr>
          <p:cNvPr id="152" name="Google Shape;152;p10"/>
          <p:cNvSpPr txBox="1"/>
          <p:nvPr/>
        </p:nvSpPr>
        <p:spPr>
          <a:xfrm>
            <a:off x="23052834" y="721567"/>
            <a:ext cx="727788" cy="307777"/>
          </a:xfrm>
          <a:prstGeom prst="rect">
            <a:avLst/>
          </a:prstGeom>
          <a:solidFill>
            <a:srgbClr val="F8F8F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highlight>
                <a:srgbClr val="C0C0C0"/>
              </a:highlight>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SERENITY Colour Theme">
      <a:dk1>
        <a:srgbClr val="000000"/>
      </a:dk1>
      <a:lt1>
        <a:srgbClr val="FFFFFF"/>
      </a:lt1>
      <a:dk2>
        <a:srgbClr val="0E2841"/>
      </a:dk2>
      <a:lt2>
        <a:srgbClr val="EEEEEE"/>
      </a:lt2>
      <a:accent1>
        <a:srgbClr val="286291"/>
      </a:accent1>
      <a:accent2>
        <a:srgbClr val="9FC8AA"/>
      </a:accent2>
      <a:accent3>
        <a:srgbClr val="286291"/>
      </a:accent3>
      <a:accent4>
        <a:srgbClr val="9FC8AA"/>
      </a:accent4>
      <a:accent5>
        <a:srgbClr val="286291"/>
      </a:accent5>
      <a:accent6>
        <a:srgbClr val="9FC8AA"/>
      </a:accent6>
      <a:hlink>
        <a:srgbClr val="4D9FC9"/>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2025-05-19T23:35:59Z</dcterms:created>
  <dc:creator>Jennifer Nolan</dc:creator>
</cp:coreProperties>
</file>